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5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22F"/>
    <a:srgbClr val="4E7BF8"/>
    <a:srgbClr val="D55A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Барак Обама </c:v>
                </c:pt>
              </c:strCache>
            </c:strRef>
          </c:tx>
          <c:spPr>
            <a:solidFill>
              <a:srgbClr val="4E7BF8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percentage"/>
            <c:val val="5"/>
          </c:errBars>
          <c:cat>
            <c:strRef>
              <c:f>Лист1!$A$2</c:f>
              <c:strCache>
                <c:ptCount val="1"/>
                <c:pt idx="0">
                  <c:v>Відсоток голосів виборців</c:v>
                </c:pt>
              </c:strCache>
            </c:strRef>
          </c:cat>
          <c:val>
            <c:numRef>
              <c:f>Лист1!$B$2</c:f>
              <c:numCache>
                <c:formatCode>0.0%</c:formatCode>
                <c:ptCount val="1"/>
                <c:pt idx="0">
                  <c:v>0.52900000000000003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Джон Маккейн </c:v>
                </c:pt>
              </c:strCache>
            </c:strRef>
          </c:tx>
          <c:spPr>
            <a:solidFill>
              <a:srgbClr val="FF522F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percentage"/>
            <c:val val="5"/>
          </c:errBars>
          <c:cat>
            <c:strRef>
              <c:f>Лист1!$A$2</c:f>
              <c:strCache>
                <c:ptCount val="1"/>
                <c:pt idx="0">
                  <c:v>Відсоток голосів виборців</c:v>
                </c:pt>
              </c:strCache>
            </c:strRef>
          </c:cat>
          <c:val>
            <c:numRef>
              <c:f>Лист1!$C$2</c:f>
              <c:numCache>
                <c:formatCode>0.0%</c:formatCode>
                <c:ptCount val="1"/>
                <c:pt idx="0">
                  <c:v>0.45700000000000002</c:v>
                </c:pt>
              </c:numCache>
            </c:numRef>
          </c:val>
        </c:ser>
        <c:dLbls>
          <c:dLblPos val="inEnd"/>
          <c:showVal val="1"/>
        </c:dLbls>
        <c:axId val="66269184"/>
        <c:axId val="66278528"/>
      </c:barChart>
      <c:catAx>
        <c:axId val="66269184"/>
        <c:scaling>
          <c:orientation val="minMax"/>
        </c:scaling>
        <c:axPos val="b"/>
        <c:tickLblPos val="nextTo"/>
        <c:txPr>
          <a:bodyPr/>
          <a:lstStyle/>
          <a:p>
            <a:pPr>
              <a:defRPr i="1">
                <a:latin typeface="Bookman Old Style" pitchFamily="18" charset="0"/>
              </a:defRPr>
            </a:pPr>
            <a:endParaRPr lang="ru-RU"/>
          </a:p>
        </c:txPr>
        <c:crossAx val="66278528"/>
        <c:crosses val="autoZero"/>
        <c:auto val="1"/>
        <c:lblAlgn val="ctr"/>
        <c:lblOffset val="100"/>
      </c:catAx>
      <c:valAx>
        <c:axId val="66278528"/>
        <c:scaling>
          <c:orientation val="minMax"/>
        </c:scaling>
        <c:delete val="1"/>
        <c:axPos val="l"/>
        <c:majorGridlines/>
        <c:numFmt formatCode="0.0%" sourceLinked="1"/>
        <c:tickLblPos val="nextTo"/>
        <c:crossAx val="6626918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>
              <a:latin typeface="Bookman Old Style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Барак Обама </c:v>
                </c:pt>
              </c:strCache>
            </c:strRef>
          </c:tx>
          <c:spPr>
            <a:solidFill>
              <a:srgbClr val="4E7BF8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percentage"/>
            <c:val val="5"/>
          </c:errBars>
          <c:cat>
            <c:strRef>
              <c:f>Лист1!$A$2</c:f>
              <c:strCache>
                <c:ptCount val="1"/>
                <c:pt idx="0">
                  <c:v>Відсоток голосів виборців</c:v>
                </c:pt>
              </c:strCache>
            </c:strRef>
          </c:cat>
          <c:val>
            <c:numRef>
              <c:f>Лист1!$B$2</c:f>
              <c:numCache>
                <c:formatCode>0.0%</c:formatCode>
                <c:ptCount val="1"/>
                <c:pt idx="0">
                  <c:v>0.50600000000000001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Мітт Ромні</c:v>
                </c:pt>
              </c:strCache>
            </c:strRef>
          </c:tx>
          <c:spPr>
            <a:solidFill>
              <a:srgbClr val="FF522F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percentage"/>
            <c:val val="5"/>
          </c:errBars>
          <c:cat>
            <c:strRef>
              <c:f>Лист1!$A$2</c:f>
              <c:strCache>
                <c:ptCount val="1"/>
                <c:pt idx="0">
                  <c:v>Відсоток голосів виборців</c:v>
                </c:pt>
              </c:strCache>
            </c:strRef>
          </c:cat>
          <c:val>
            <c:numRef>
              <c:f>Лист1!$C$2</c:f>
              <c:numCache>
                <c:formatCode>0.0%</c:formatCode>
                <c:ptCount val="1"/>
                <c:pt idx="0">
                  <c:v>0.45700000000000002</c:v>
                </c:pt>
              </c:numCache>
            </c:numRef>
          </c:val>
        </c:ser>
        <c:dLbls>
          <c:showVal val="1"/>
        </c:dLbls>
        <c:axId val="121019392"/>
        <c:axId val="149358080"/>
      </c:barChart>
      <c:catAx>
        <c:axId val="121019392"/>
        <c:scaling>
          <c:orientation val="minMax"/>
        </c:scaling>
        <c:axPos val="b"/>
        <c:tickLblPos val="nextTo"/>
        <c:txPr>
          <a:bodyPr/>
          <a:lstStyle/>
          <a:p>
            <a:pPr>
              <a:defRPr i="1">
                <a:latin typeface="Bookman Old Style" pitchFamily="18" charset="0"/>
              </a:defRPr>
            </a:pPr>
            <a:endParaRPr lang="ru-RU"/>
          </a:p>
        </c:txPr>
        <c:crossAx val="149358080"/>
        <c:crosses val="autoZero"/>
        <c:auto val="1"/>
        <c:lblAlgn val="ctr"/>
        <c:lblOffset val="100"/>
      </c:catAx>
      <c:valAx>
        <c:axId val="149358080"/>
        <c:scaling>
          <c:orientation val="minMax"/>
        </c:scaling>
        <c:delete val="1"/>
        <c:axPos val="l"/>
        <c:majorGridlines/>
        <c:numFmt formatCode="0.0%" sourceLinked="1"/>
        <c:tickLblPos val="nextTo"/>
        <c:crossAx val="12101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105400679305373"/>
          <c:y val="0.27865803891695512"/>
          <c:w val="0.25027947436142944"/>
          <c:h val="0.44268392216608976"/>
        </c:manualLayout>
      </c:layout>
      <c:txPr>
        <a:bodyPr/>
        <a:lstStyle/>
        <a:p>
          <a:pPr>
            <a:defRPr sz="1600">
              <a:latin typeface="Bookman Old Style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2.9333259422758409E-2"/>
          <c:y val="5.8471699613676605E-2"/>
          <c:w val="0.67466748640213403"/>
          <c:h val="0.6899187590773442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Барак Обама </c:v>
                </c:pt>
              </c:strCache>
            </c:strRef>
          </c:tx>
          <c:spPr>
            <a:solidFill>
              <a:srgbClr val="4E7BF8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stdErr"/>
          </c:errBars>
          <c:cat>
            <c:strRef>
              <c:f>Лист1!$A$2</c:f>
              <c:strCache>
                <c:ptCount val="1"/>
                <c:pt idx="0">
                  <c:v>Голоси колегії виборників</c:v>
                </c:pt>
              </c:strCache>
            </c:strRef>
          </c:cat>
          <c:val>
            <c:numRef>
              <c:f>Лист1!$B$2</c:f>
              <c:numCache>
                <c:formatCode>0</c:formatCode>
                <c:ptCount val="1"/>
                <c:pt idx="0">
                  <c:v>332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Мітт Ромні</c:v>
                </c:pt>
              </c:strCache>
            </c:strRef>
          </c:tx>
          <c:spPr>
            <a:solidFill>
              <a:srgbClr val="FF522F"/>
            </a:solidFill>
          </c:spPr>
          <c:dLbls>
            <c:txPr>
              <a:bodyPr/>
              <a:lstStyle/>
              <a:p>
                <a:pPr>
                  <a:defRPr b="1">
                    <a:latin typeface="Bookman Old Style" pitchFamily="18" charset="0"/>
                  </a:defRPr>
                </a:pPr>
                <a:endParaRPr lang="ru-RU"/>
              </a:p>
            </c:txPr>
            <c:dLblPos val="inEnd"/>
            <c:showVal val="1"/>
          </c:dLbls>
          <c:errBars>
            <c:errBarType val="both"/>
            <c:errValType val="stdErr"/>
          </c:errBars>
          <c:cat>
            <c:strRef>
              <c:f>Лист1!$A$2</c:f>
              <c:strCache>
                <c:ptCount val="1"/>
                <c:pt idx="0">
                  <c:v>Голоси колегії виборників</c:v>
                </c:pt>
              </c:strCache>
            </c:strRef>
          </c:cat>
          <c:val>
            <c:numRef>
              <c:f>Лист1!$C$2</c:f>
              <c:numCache>
                <c:formatCode>0</c:formatCode>
                <c:ptCount val="1"/>
                <c:pt idx="0">
                  <c:v>206</c:v>
                </c:pt>
              </c:numCache>
            </c:numRef>
          </c:val>
        </c:ser>
        <c:dLbls>
          <c:showVal val="1"/>
        </c:dLbls>
        <c:axId val="149006592"/>
        <c:axId val="149112320"/>
      </c:barChart>
      <c:catAx>
        <c:axId val="14900659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i="1">
                <a:latin typeface="Bookman Old Style" pitchFamily="18" charset="0"/>
              </a:defRPr>
            </a:pPr>
            <a:endParaRPr lang="ru-RU"/>
          </a:p>
        </c:txPr>
        <c:crossAx val="149112320"/>
        <c:crosses val="autoZero"/>
        <c:auto val="1"/>
        <c:lblAlgn val="ctr"/>
        <c:lblOffset val="100"/>
      </c:catAx>
      <c:valAx>
        <c:axId val="149112320"/>
        <c:scaling>
          <c:orientation val="minMax"/>
        </c:scaling>
        <c:delete val="1"/>
        <c:axPos val="l"/>
        <c:majorGridlines/>
        <c:numFmt formatCode="0" sourceLinked="1"/>
        <c:tickLblPos val="nextTo"/>
        <c:crossAx val="149006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11/17/2013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11/17/2013</a:t>
            </a:fld>
            <a:endParaRPr lang="en-US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11/17/2013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chart" Target="../charts/char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3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le:Official portrait of Barack Oba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14290"/>
            <a:ext cx="4000528" cy="544617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1357298"/>
            <a:ext cx="342902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Барак </a:t>
            </a:r>
            <a:r>
              <a:rPr lang="ru-RU" sz="6600" b="1" i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Обама</a:t>
            </a:r>
            <a:endParaRPr lang="ru-RU" sz="6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6068817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Bookman Old Style" pitchFamily="18" charset="0"/>
              </a:rPr>
              <a:t>Підготувала: </a:t>
            </a:r>
            <a:r>
              <a:rPr lang="uk-UA" dirty="0" smtClean="0">
                <a:latin typeface="Bookman Old Style" pitchFamily="18" charset="0"/>
              </a:rPr>
              <a:t>учениця 11-а класу </a:t>
            </a:r>
          </a:p>
          <a:p>
            <a:r>
              <a:rPr lang="uk-UA" dirty="0" smtClean="0">
                <a:latin typeface="Bookman Old Style" pitchFamily="18" charset="0"/>
              </a:rPr>
              <a:t>	 </a:t>
            </a:r>
            <a:r>
              <a:rPr lang="uk-UA" dirty="0" smtClean="0">
                <a:latin typeface="Bookman Old Style" pitchFamily="18" charset="0"/>
              </a:rPr>
              <a:t>          </a:t>
            </a:r>
            <a:r>
              <a:rPr lang="uk-UA" dirty="0" err="1" smtClean="0">
                <a:latin typeface="Bookman Old Style" pitchFamily="18" charset="0"/>
              </a:rPr>
              <a:t>Кошина</a:t>
            </a:r>
            <a:r>
              <a:rPr lang="uk-UA" dirty="0" smtClean="0">
                <a:latin typeface="Bookman Old Style" pitchFamily="18" charset="0"/>
              </a:rPr>
              <a:t> Анна</a:t>
            </a:r>
            <a:endParaRPr lang="uk-UA" dirty="0">
              <a:latin typeface="Bookman Old Style" pitchFamily="18" charset="0"/>
            </a:endParaRPr>
          </a:p>
        </p:txBody>
      </p:sp>
      <p:pic>
        <p:nvPicPr>
          <p:cNvPr id="1028" name="Picture 4" descr="Файл:Barack Obama signature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215082"/>
            <a:ext cx="1733550" cy="419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ile:President Barack Oba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4000528" cy="500066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Прямоугольник 12"/>
          <p:cNvSpPr/>
          <p:nvPr/>
        </p:nvSpPr>
        <p:spPr>
          <a:xfrm>
            <a:off x="214282" y="142852"/>
            <a:ext cx="87154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Барак Хусейн </a:t>
            </a:r>
            <a:r>
              <a:rPr lang="ru-RU" sz="5400" b="1" i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Обама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10" y="1928802"/>
            <a:ext cx="48577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 dirty="0" smtClean="0">
                <a:latin typeface="Bookman Old Style" pitchFamily="18" charset="0"/>
              </a:rPr>
              <a:t>Бар</a:t>
            </a:r>
            <a:r>
              <a:rPr lang="uk-UA" sz="2800" b="1" i="1" dirty="0" smtClean="0">
                <a:latin typeface="Bookman Old Style" pitchFamily="18" charset="0"/>
              </a:rPr>
              <a:t>а</a:t>
            </a:r>
            <a:r>
              <a:rPr lang="vi-VN" sz="2800" b="1" i="1" dirty="0" smtClean="0">
                <a:latin typeface="Bookman Old Style" pitchFamily="18" charset="0"/>
              </a:rPr>
              <a:t>к </a:t>
            </a:r>
            <a:r>
              <a:rPr lang="vi-VN" sz="2800" b="1" i="1" dirty="0" smtClean="0">
                <a:latin typeface="Bookman Old Style" pitchFamily="18" charset="0"/>
              </a:rPr>
              <a:t>Хусейн Обама </a:t>
            </a:r>
            <a:endParaRPr lang="uk-UA" sz="2800" b="1" i="1" dirty="0" smtClean="0">
              <a:latin typeface="Bookman Old Style" pitchFamily="18" charset="0"/>
            </a:endParaRPr>
          </a:p>
          <a:p>
            <a:pPr algn="ctr"/>
            <a:r>
              <a:rPr lang="vi-VN" sz="2800" i="1" dirty="0" smtClean="0">
                <a:latin typeface="Bookman Old Style" pitchFamily="18" charset="0"/>
              </a:rPr>
              <a:t>(нар</a:t>
            </a:r>
            <a:r>
              <a:rPr lang="vi-VN" sz="2800" i="1" dirty="0" smtClean="0">
                <a:latin typeface="Bookman Old Style" pitchFamily="18" charset="0"/>
              </a:rPr>
              <a:t>. 4 серпня 1961</a:t>
            </a:r>
            <a:r>
              <a:rPr lang="vi-VN" sz="2800" dirty="0" smtClean="0">
                <a:latin typeface="Bookman Old Style" pitchFamily="18" charset="0"/>
              </a:rPr>
              <a:t>) </a:t>
            </a:r>
            <a:r>
              <a:rPr lang="vi-VN" sz="2800" dirty="0" smtClean="0">
                <a:latin typeface="Bookman Old Style" pitchFamily="18" charset="0"/>
              </a:rPr>
              <a:t>—</a:t>
            </a:r>
            <a:endParaRPr lang="uk-UA" sz="2800" dirty="0" smtClean="0">
              <a:latin typeface="Bookman Old Style" pitchFamily="18" charset="0"/>
            </a:endParaRPr>
          </a:p>
          <a:p>
            <a:pPr algn="ctr"/>
            <a:endParaRPr lang="uk-UA" sz="24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2400" dirty="0" smtClean="0">
                <a:latin typeface="Bookman Old Style" pitchFamily="18" charset="0"/>
              </a:rPr>
              <a:t> </a:t>
            </a:r>
            <a:r>
              <a:rPr lang="vi-VN" sz="2400" dirty="0" smtClean="0">
                <a:latin typeface="Bookman Old Style" pitchFamily="18" charset="0"/>
              </a:rPr>
              <a:t>американський</a:t>
            </a:r>
            <a:r>
              <a:rPr lang="vi-VN" sz="2400" dirty="0" smtClean="0">
                <a:latin typeface="Bookman Old Style" pitchFamily="18" charset="0"/>
              </a:rPr>
              <a:t> </a:t>
            </a:r>
            <a:r>
              <a:rPr lang="vi-VN" sz="2400" dirty="0" smtClean="0">
                <a:latin typeface="Bookman Old Style" pitchFamily="18" charset="0"/>
              </a:rPr>
              <a:t>політик</a:t>
            </a:r>
            <a:r>
              <a:rPr lang="uk-UA" sz="2400" dirty="0" smtClean="0">
                <a:latin typeface="Bookman Old Style" pitchFamily="18" charset="0"/>
              </a:rPr>
              <a:t>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2400" dirty="0" smtClean="0">
                <a:latin typeface="Bookman Old Style" pitchFamily="18" charset="0"/>
              </a:rPr>
              <a:t> </a:t>
            </a:r>
            <a:r>
              <a:rPr lang="vi-VN" sz="2400" dirty="0" smtClean="0">
                <a:latin typeface="Bookman Old Style" pitchFamily="18" charset="0"/>
              </a:rPr>
              <a:t>44-ий</a:t>
            </a:r>
            <a:r>
              <a:rPr lang="vi-VN" sz="2400" dirty="0" smtClean="0">
                <a:latin typeface="Bookman Old Style" pitchFamily="18" charset="0"/>
              </a:rPr>
              <a:t> президент </a:t>
            </a:r>
            <a:r>
              <a:rPr lang="vi-VN" sz="2400" dirty="0" smtClean="0">
                <a:latin typeface="Bookman Old Style" pitchFamily="18" charset="0"/>
              </a:rPr>
              <a:t>США</a:t>
            </a:r>
            <a:r>
              <a:rPr lang="uk-UA" sz="2400" dirty="0" smtClean="0">
                <a:latin typeface="Bookman Old Style" pitchFamily="18" charset="0"/>
              </a:rPr>
              <a:t>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2400" dirty="0" smtClean="0">
                <a:latin typeface="Bookman Old Style" pitchFamily="18" charset="0"/>
              </a:rPr>
              <a:t> </a:t>
            </a:r>
            <a:r>
              <a:rPr lang="vi-VN" sz="2400" dirty="0" smtClean="0">
                <a:latin typeface="Bookman Old Style" pitchFamily="18" charset="0"/>
              </a:rPr>
              <a:t>колишній </a:t>
            </a:r>
            <a:r>
              <a:rPr lang="vi-VN" sz="2400" dirty="0" smtClean="0">
                <a:latin typeface="Bookman Old Style" pitchFamily="18" charset="0"/>
              </a:rPr>
              <a:t>сенатор від штату Іллінойс у конгресі </a:t>
            </a:r>
            <a:r>
              <a:rPr lang="vi-VN" sz="2400" dirty="0" smtClean="0">
                <a:latin typeface="Bookman Old Style" pitchFamily="18" charset="0"/>
              </a:rPr>
              <a:t>США</a:t>
            </a:r>
            <a:r>
              <a:rPr lang="uk-UA" sz="2400" dirty="0" smtClean="0">
                <a:latin typeface="Bookman Old Style" pitchFamily="18" charset="0"/>
              </a:rPr>
              <a:t>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2400" dirty="0" smtClean="0">
                <a:latin typeface="Bookman Old Style" pitchFamily="18" charset="0"/>
              </a:rPr>
              <a:t> </a:t>
            </a:r>
            <a:r>
              <a:rPr lang="uk-UA" sz="2400" dirty="0" smtClean="0">
                <a:latin typeface="Bookman Old Style" pitchFamily="18" charset="0"/>
              </a:rPr>
              <a:t>член демократичної партії;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ru-RU" sz="2400" dirty="0" smtClean="0">
                <a:latin typeface="Bookman Old Style" pitchFamily="18" charset="0"/>
              </a:rPr>
              <a:t> </a:t>
            </a:r>
            <a:r>
              <a:rPr lang="uk-UA" sz="2400" dirty="0" smtClean="0">
                <a:latin typeface="Bookman Old Style" pitchFamily="18" charset="0"/>
              </a:rPr>
              <a:t>перший президент США, який є афроамериканцем</a:t>
            </a:r>
            <a:r>
              <a:rPr lang="ru-RU" sz="2400" dirty="0" smtClean="0">
                <a:latin typeface="Bookman Old Style" pitchFamily="18" charset="0"/>
              </a:rPr>
              <a:t>.</a:t>
            </a:r>
            <a:endParaRPr lang="uk-UA" sz="24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500174"/>
            <a:ext cx="4429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ookman Old Style" pitchFamily="18" charset="0"/>
              </a:rPr>
              <a:t>4 </a:t>
            </a:r>
            <a:r>
              <a:rPr lang="ru-RU" b="1" dirty="0" err="1" smtClean="0">
                <a:latin typeface="Bookman Old Style" pitchFamily="18" charset="0"/>
              </a:rPr>
              <a:t>серпня</a:t>
            </a:r>
            <a:r>
              <a:rPr lang="ru-RU" b="1" dirty="0" smtClean="0">
                <a:latin typeface="Bookman Old Style" pitchFamily="18" charset="0"/>
              </a:rPr>
              <a:t> 1961 р. </a:t>
            </a:r>
            <a:r>
              <a:rPr lang="ru-RU" dirty="0" smtClean="0">
                <a:latin typeface="Bookman Old Style" pitchFamily="18" charset="0"/>
              </a:rPr>
              <a:t>– Барак </a:t>
            </a:r>
            <a:r>
              <a:rPr lang="ru-RU" dirty="0" err="1" smtClean="0">
                <a:latin typeface="Bookman Old Style" pitchFamily="18" charset="0"/>
              </a:rPr>
              <a:t>Обама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народився</a:t>
            </a:r>
            <a:r>
              <a:rPr lang="ru-RU" dirty="0" smtClean="0">
                <a:latin typeface="Bookman Old Style" pitchFamily="18" charset="0"/>
              </a:rPr>
              <a:t> в </a:t>
            </a:r>
            <a:r>
              <a:rPr lang="ru-RU" u="sng" dirty="0" smtClean="0">
                <a:latin typeface="Bookman Old Style" pitchFamily="18" charset="0"/>
              </a:rPr>
              <a:t>Гонолулу (штат </a:t>
            </a:r>
            <a:r>
              <a:rPr lang="ru-RU" u="sng" dirty="0" err="1" smtClean="0">
                <a:latin typeface="Bookman Old Style" pitchFamily="18" charset="0"/>
              </a:rPr>
              <a:t>Гаваї</a:t>
            </a:r>
            <a:r>
              <a:rPr lang="ru-RU" u="sng" dirty="0" smtClean="0">
                <a:latin typeface="Bookman Old Style" pitchFamily="18" charset="0"/>
              </a:rPr>
              <a:t>)</a:t>
            </a:r>
            <a:r>
              <a:rPr lang="ru-RU" u="sng" dirty="0" smtClean="0">
                <a:latin typeface="Bookman Old Style" pitchFamily="18" charset="0"/>
              </a:rPr>
              <a:t> </a:t>
            </a:r>
            <a:r>
              <a:rPr lang="ru-RU" dirty="0" smtClean="0">
                <a:latin typeface="Bookman Old Style" pitchFamily="18" charset="0"/>
              </a:rPr>
              <a:t>в </a:t>
            </a:r>
            <a:r>
              <a:rPr lang="ru-RU" dirty="0" err="1" smtClean="0">
                <a:latin typeface="Bookman Old Style" pitchFamily="18" charset="0"/>
              </a:rPr>
              <a:t>родині</a:t>
            </a:r>
            <a:r>
              <a:rPr lang="ru-RU" dirty="0" smtClean="0">
                <a:latin typeface="Bookman Old Style" pitchFamily="18" charset="0"/>
              </a:rPr>
              <a:t> Барака Хусейна </a:t>
            </a:r>
            <a:r>
              <a:rPr lang="ru-RU" dirty="0" err="1" smtClean="0">
                <a:latin typeface="Bookman Old Style" pitchFamily="18" charset="0"/>
              </a:rPr>
              <a:t>Обами-ст</a:t>
            </a:r>
            <a:r>
              <a:rPr lang="ru-RU" dirty="0" smtClean="0">
                <a:latin typeface="Bookman Old Style" pitchFamily="18" charset="0"/>
              </a:rPr>
              <a:t>. та </a:t>
            </a:r>
            <a:r>
              <a:rPr lang="ru-RU" dirty="0" err="1" smtClean="0">
                <a:latin typeface="Bookman Old Style" pitchFamily="18" charset="0"/>
              </a:rPr>
              <a:t>Анни</a:t>
            </a:r>
            <a:r>
              <a:rPr lang="ru-RU" dirty="0" smtClean="0">
                <a:latin typeface="Bookman Old Style" pitchFamily="18" charset="0"/>
              </a:rPr>
              <a:t> </a:t>
            </a:r>
            <a:r>
              <a:rPr lang="ru-RU" dirty="0" err="1" smtClean="0">
                <a:latin typeface="Bookman Old Style" pitchFamily="18" charset="0"/>
              </a:rPr>
              <a:t>Данам</a:t>
            </a:r>
            <a:r>
              <a:rPr lang="ru-RU" dirty="0" smtClean="0">
                <a:latin typeface="Bookman Old Style" pitchFamily="18" charset="0"/>
              </a:rPr>
              <a:t>.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643182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Bookman Old Style" pitchFamily="18" charset="0"/>
              </a:rPr>
              <a:t>1979 р.</a:t>
            </a:r>
            <a:r>
              <a:rPr lang="uk-UA" dirty="0" smtClean="0">
                <a:latin typeface="Bookman Old Style" pitchFamily="18" charset="0"/>
              </a:rPr>
              <a:t> – </a:t>
            </a:r>
            <a:r>
              <a:rPr lang="uk-UA" dirty="0" smtClean="0">
                <a:latin typeface="Bookman Old Style" pitchFamily="18" charset="0"/>
              </a:rPr>
              <a:t>закінчив привілейовану </a:t>
            </a:r>
            <a:r>
              <a:rPr lang="uk-UA" u="sng" dirty="0" smtClean="0">
                <a:latin typeface="Bookman Old Style" pitchFamily="18" charset="0"/>
              </a:rPr>
              <a:t>приватну школу </a:t>
            </a:r>
            <a:r>
              <a:rPr lang="uk-UA" u="sng" dirty="0" err="1" smtClean="0">
                <a:latin typeface="Bookman Old Style" pitchFamily="18" charset="0"/>
              </a:rPr>
              <a:t>Пунахоу</a:t>
            </a:r>
            <a:r>
              <a:rPr lang="uk-UA" u="sng" dirty="0" smtClean="0">
                <a:latin typeface="Bookman Old Style" pitchFamily="18" charset="0"/>
              </a:rPr>
              <a:t> </a:t>
            </a:r>
            <a:r>
              <a:rPr lang="uk-UA" dirty="0" smtClean="0">
                <a:latin typeface="Bookman Old Style" pitchFamily="18" charset="0"/>
              </a:rPr>
              <a:t>в Гонолулу.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3246310"/>
            <a:ext cx="44291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Bookman Old Style" pitchFamily="18" charset="0"/>
              </a:rPr>
              <a:t>1983 р. – </a:t>
            </a:r>
            <a:r>
              <a:rPr lang="uk-UA" dirty="0" smtClean="0">
                <a:latin typeface="Bookman Old Style" pitchFamily="18" charset="0"/>
              </a:rPr>
              <a:t> здобув </a:t>
            </a:r>
            <a:r>
              <a:rPr lang="uk-UA" u="sng" dirty="0" smtClean="0">
                <a:latin typeface="Bookman Old Style" pitchFamily="18" charset="0"/>
              </a:rPr>
              <a:t>ступінь бакалавра </a:t>
            </a:r>
            <a:r>
              <a:rPr lang="uk-UA" dirty="0" smtClean="0">
                <a:latin typeface="Bookman Old Style" pitchFamily="18" charset="0"/>
              </a:rPr>
              <a:t>(навчався в приватному коледжі «</a:t>
            </a:r>
            <a:r>
              <a:rPr lang="uk-UA" dirty="0" err="1" smtClean="0">
                <a:latin typeface="Bookman Old Style" pitchFamily="18" charset="0"/>
              </a:rPr>
              <a:t>Оксіденталь</a:t>
            </a:r>
            <a:r>
              <a:rPr lang="uk-UA" dirty="0" smtClean="0">
                <a:latin typeface="Bookman Old Style" pitchFamily="18" charset="0"/>
              </a:rPr>
              <a:t>», а у Колумбійському університеті, де вивчав </a:t>
            </a:r>
            <a:r>
              <a:rPr lang="uk-UA" u="sng" dirty="0" smtClean="0">
                <a:latin typeface="Bookman Old Style" pitchFamily="18" charset="0"/>
              </a:rPr>
              <a:t>політологію</a:t>
            </a:r>
            <a:r>
              <a:rPr lang="uk-UA" dirty="0" smtClean="0">
                <a:latin typeface="Bookman Old Style" pitchFamily="18" charset="0"/>
              </a:rPr>
              <a:t> і спеціалізувався на </a:t>
            </a:r>
            <a:r>
              <a:rPr lang="uk-UA" u="sng" dirty="0" smtClean="0">
                <a:latin typeface="Bookman Old Style" pitchFamily="18" charset="0"/>
              </a:rPr>
              <a:t>міжнародних відносинах</a:t>
            </a:r>
            <a:r>
              <a:rPr lang="uk-UA" dirty="0" smtClean="0">
                <a:latin typeface="Bookman Old Style" pitchFamily="18" charset="0"/>
              </a:rPr>
              <a:t>).</a:t>
            </a:r>
            <a:endParaRPr lang="uk-UA" dirty="0" smtClean="0"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4997247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Bookman Old Style"/>
                <a:ea typeface="Calibri"/>
                <a:cs typeface="Times New Roman"/>
              </a:rPr>
              <a:t>1985 р.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–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оселився в Чикаго і працював в одній із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груп церковної благодійності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. 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5640189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ookman Old Style" pitchFamily="18" charset="0"/>
              </a:rPr>
              <a:t>1988 -1991 р.р. </a:t>
            </a:r>
            <a:r>
              <a:rPr lang="ru-RU" dirty="0" smtClean="0">
                <a:latin typeface="Bookman Old Style" pitchFamily="18" charset="0"/>
              </a:rPr>
              <a:t>– </a:t>
            </a:r>
            <a:r>
              <a:rPr lang="uk-UA" dirty="0" smtClean="0">
                <a:latin typeface="Bookman Old Style" pitchFamily="18" charset="0"/>
              </a:rPr>
              <a:t>закінчив </a:t>
            </a:r>
            <a:r>
              <a:rPr lang="uk-UA" u="sng" dirty="0" smtClean="0">
                <a:latin typeface="Bookman Old Style" pitchFamily="18" charset="0"/>
              </a:rPr>
              <a:t>юридичний факультет Гарвардського університету</a:t>
            </a:r>
            <a:r>
              <a:rPr lang="uk-UA" dirty="0" smtClean="0">
                <a:latin typeface="Bookman Old Style" pitchFamily="18" charset="0"/>
              </a:rPr>
              <a:t> і повернувся до Чикаго.</a:t>
            </a:r>
            <a:endParaRPr lang="uk-UA" dirty="0"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6286520"/>
            <a:ext cx="7015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Bookman Old Style"/>
                <a:ea typeface="Calibri"/>
                <a:cs typeface="Times New Roman"/>
              </a:rPr>
              <a:t>2004 </a:t>
            </a:r>
            <a:r>
              <a:rPr lang="uk-UA" b="1" dirty="0" smtClean="0">
                <a:latin typeface="Bookman Old Style"/>
                <a:ea typeface="Calibri"/>
                <a:cs typeface="Times New Roman"/>
              </a:rPr>
              <a:t>р. –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було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обрано до Сенату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США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від штату Іллінойс. </a:t>
            </a:r>
            <a:endParaRPr lang="uk-UA" dirty="0"/>
          </a:p>
        </p:txBody>
      </p:sp>
      <p:pic>
        <p:nvPicPr>
          <p:cNvPr id="15362" name="Picture 2" descr="File:Ann Dunham with father and childr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85926"/>
            <a:ext cx="4421066" cy="292895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Життя до </a:t>
            </a:r>
            <a:r>
              <a:rPr lang="uk-UA" sz="4400" b="1" i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президенства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500174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>
                <a:latin typeface="Bookman Old Style" pitchFamily="18" charset="0"/>
              </a:rPr>
              <a:t>З </a:t>
            </a:r>
            <a:r>
              <a:rPr lang="uk-UA" b="1" dirty="0" smtClean="0">
                <a:latin typeface="Bookman Old Style" pitchFamily="18" charset="0"/>
              </a:rPr>
              <a:t>1992 року </a:t>
            </a:r>
            <a:r>
              <a:rPr lang="uk-UA" dirty="0" err="1" smtClean="0">
                <a:latin typeface="Bookman Old Style" pitchFamily="18" charset="0"/>
              </a:rPr>
              <a:t>Обама</a:t>
            </a:r>
            <a:r>
              <a:rPr lang="uk-UA" dirty="0" smtClean="0">
                <a:latin typeface="Bookman Old Style" pitchFamily="18" charset="0"/>
              </a:rPr>
              <a:t> одружений на юристові Мішель </a:t>
            </a:r>
            <a:r>
              <a:rPr lang="uk-UA" dirty="0" err="1" smtClean="0">
                <a:latin typeface="Bookman Old Style" pitchFamily="18" charset="0"/>
              </a:rPr>
              <a:t>Обама</a:t>
            </a:r>
            <a:r>
              <a:rPr lang="uk-UA" dirty="0" smtClean="0">
                <a:latin typeface="Bookman Old Style" pitchFamily="18" charset="0"/>
              </a:rPr>
              <a:t> .</a:t>
            </a:r>
          </a:p>
          <a:p>
            <a:pPr algn="ctr"/>
            <a:r>
              <a:rPr lang="uk-UA" dirty="0" smtClean="0">
                <a:latin typeface="Bookman Old Style" pitchFamily="18" charset="0"/>
              </a:rPr>
              <a:t>У них дві дочки: </a:t>
            </a:r>
            <a:r>
              <a:rPr lang="uk-UA" dirty="0" err="1" smtClean="0">
                <a:latin typeface="Bookman Old Style" pitchFamily="18" charset="0"/>
              </a:rPr>
              <a:t>Маліа</a:t>
            </a:r>
            <a:r>
              <a:rPr lang="uk-UA" dirty="0" smtClean="0">
                <a:latin typeface="Bookman Old Style" pitchFamily="18" charset="0"/>
              </a:rPr>
              <a:t> і Саша</a:t>
            </a:r>
            <a:r>
              <a:rPr lang="en-GB" dirty="0" smtClean="0">
                <a:latin typeface="Bookman Old Style" pitchFamily="18" charset="0"/>
              </a:rPr>
              <a:t>. 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Сім’я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22530" name="Picture 2" descr="Файл:Barack Obama family portrait 20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214554"/>
            <a:ext cx="6715172" cy="447398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Вибори 2008 року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17410" name="Picture 2" descr="Файл:Official portrait of Barack Oba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4790" y="1500174"/>
            <a:ext cx="1698912" cy="2312837"/>
          </a:xfrm>
          <a:prstGeom prst="rect">
            <a:avLst/>
          </a:prstGeom>
          <a:noFill/>
        </p:spPr>
      </p:pic>
      <p:pic>
        <p:nvPicPr>
          <p:cNvPr id="17412" name="Picture 4" descr="Файл:John McCain official portrait 20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1500174"/>
            <a:ext cx="1875274" cy="231283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839866" y="3857628"/>
            <a:ext cx="1875274" cy="437564"/>
          </a:xfrm>
          <a:prstGeom prst="rect">
            <a:avLst/>
          </a:prstGeom>
          <a:solidFill>
            <a:srgbClr val="4E7BF8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Барак </a:t>
            </a:r>
            <a:r>
              <a:rPr lang="uk-UA" sz="1600" b="1" i="1" dirty="0" err="1" smtClean="0">
                <a:solidFill>
                  <a:schemeClr val="tx1"/>
                </a:solidFill>
                <a:latin typeface="Bookman Old Style" pitchFamily="18" charset="0"/>
              </a:rPr>
              <a:t>Обама</a:t>
            </a:r>
            <a:endParaRPr lang="uk-UA" sz="1600" b="1" i="1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(демократ)</a:t>
            </a:r>
            <a:endParaRPr lang="uk-UA" sz="1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86578" y="3857628"/>
            <a:ext cx="2071702" cy="437564"/>
          </a:xfrm>
          <a:prstGeom prst="rect">
            <a:avLst/>
          </a:prstGeom>
          <a:solidFill>
            <a:srgbClr val="FF522F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Джон </a:t>
            </a:r>
            <a:r>
              <a:rPr lang="uk-UA" sz="1600" b="1" i="1" dirty="0" err="1" smtClean="0">
                <a:solidFill>
                  <a:schemeClr val="tx1"/>
                </a:solidFill>
                <a:latin typeface="Bookman Old Style" pitchFamily="18" charset="0"/>
              </a:rPr>
              <a:t>Маккейн</a:t>
            </a:r>
            <a:endParaRPr lang="uk-UA" sz="1600" b="1" i="1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(республіканець</a:t>
            </a:r>
            <a:r>
              <a:rPr lang="uk-UA" sz="1700" b="1" i="1" dirty="0" smtClean="0">
                <a:solidFill>
                  <a:schemeClr val="tx1"/>
                </a:solidFill>
                <a:latin typeface="Bookman Old Style" pitchFamily="18" charset="0"/>
              </a:rPr>
              <a:t>)</a:t>
            </a:r>
            <a:endParaRPr lang="uk-UA" sz="17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17414" name="Picture 6" descr="Файл:ElectoralCollege2008.sv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1571612"/>
            <a:ext cx="4916163" cy="2857520"/>
          </a:xfrm>
          <a:prstGeom prst="rect">
            <a:avLst/>
          </a:prstGeom>
          <a:noFill/>
        </p:spPr>
      </p:pic>
      <p:graphicFrame>
        <p:nvGraphicFramePr>
          <p:cNvPr id="15" name="Диаграмма 14"/>
          <p:cNvGraphicFramePr/>
          <p:nvPr/>
        </p:nvGraphicFramePr>
        <p:xfrm>
          <a:off x="4381488" y="4468810"/>
          <a:ext cx="4762512" cy="2389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7416" name="Picture 8" descr="Файл:Obama v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14480" y="4000504"/>
            <a:ext cx="2011678" cy="2857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Вибори 2012 року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17410" name="Picture 2" descr="Файл:Official portrait of Barack Oba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4790" y="1500174"/>
            <a:ext cx="1698912" cy="2312837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839866" y="3857628"/>
            <a:ext cx="1875274" cy="437564"/>
          </a:xfrm>
          <a:prstGeom prst="rect">
            <a:avLst/>
          </a:prstGeom>
          <a:solidFill>
            <a:srgbClr val="4E7BF8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Барак </a:t>
            </a:r>
            <a:r>
              <a:rPr lang="uk-UA" sz="1600" b="1" i="1" dirty="0" err="1" smtClean="0">
                <a:solidFill>
                  <a:schemeClr val="tx1"/>
                </a:solidFill>
                <a:latin typeface="Bookman Old Style" pitchFamily="18" charset="0"/>
              </a:rPr>
              <a:t>Обама</a:t>
            </a:r>
            <a:endParaRPr lang="uk-UA" sz="1600" b="1" i="1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(демократ)</a:t>
            </a:r>
            <a:endParaRPr lang="uk-UA" sz="16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86578" y="3857628"/>
            <a:ext cx="2071702" cy="437564"/>
          </a:xfrm>
          <a:prstGeom prst="rect">
            <a:avLst/>
          </a:prstGeom>
          <a:solidFill>
            <a:srgbClr val="FF522F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  <a:latin typeface="Bookman Old Style" pitchFamily="18" charset="0"/>
              </a:rPr>
              <a:t>Мітт</a:t>
            </a:r>
            <a:r>
              <a:rPr lang="ru-RU" sz="1600" b="1" i="1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Bookman Old Style" pitchFamily="18" charset="0"/>
              </a:rPr>
              <a:t>Ромні</a:t>
            </a:r>
            <a:r>
              <a:rPr lang="ru-RU" sz="1600" b="1" i="1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uk-UA" sz="1600" b="1" i="1" dirty="0" smtClean="0">
                <a:solidFill>
                  <a:schemeClr val="tx1"/>
                </a:solidFill>
                <a:latin typeface="Bookman Old Style" pitchFamily="18" charset="0"/>
              </a:rPr>
              <a:t>(республіканець</a:t>
            </a:r>
            <a:r>
              <a:rPr lang="uk-UA" sz="1700" b="1" i="1" dirty="0" smtClean="0">
                <a:solidFill>
                  <a:schemeClr val="tx1"/>
                </a:solidFill>
                <a:latin typeface="Bookman Old Style" pitchFamily="18" charset="0"/>
              </a:rPr>
              <a:t>)</a:t>
            </a:r>
            <a:endParaRPr lang="uk-UA" sz="1700" b="1" i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4714876" y="4468810"/>
          <a:ext cx="4762512" cy="2389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8434" name="Picture 2" descr="File:Mitt Romney by Gage Skidmore 6 cropp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00892" y="1500173"/>
            <a:ext cx="1714512" cy="2292395"/>
          </a:xfrm>
          <a:prstGeom prst="rect">
            <a:avLst/>
          </a:prstGeom>
          <a:noFill/>
        </p:spPr>
      </p:pic>
      <p:pic>
        <p:nvPicPr>
          <p:cNvPr id="18436" name="Picture 4" descr="Файл:ElectoralCollege2012.sv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466" y="1571612"/>
            <a:ext cx="4916162" cy="2857520"/>
          </a:xfrm>
          <a:prstGeom prst="rect">
            <a:avLst/>
          </a:prstGeom>
          <a:noFill/>
        </p:spPr>
      </p:pic>
      <p:graphicFrame>
        <p:nvGraphicFramePr>
          <p:cNvPr id="18" name="Диаграмма 17"/>
          <p:cNvGraphicFramePr/>
          <p:nvPr/>
        </p:nvGraphicFramePr>
        <p:xfrm>
          <a:off x="1142976" y="4468810"/>
          <a:ext cx="4762512" cy="2389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Внутрішня політика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665920"/>
            <a:ext cx="20002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</a:pPr>
            <a:r>
              <a:rPr lang="uk-UA" b="1" dirty="0" smtClean="0">
                <a:latin typeface="Bookman Old Style" pitchFamily="18" charset="0"/>
              </a:rPr>
              <a:t>Боротьба з фінансово-економічною кризою</a:t>
            </a:r>
          </a:p>
          <a:p>
            <a:pPr algn="ctr">
              <a:buSzPct val="120000"/>
            </a:pP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00364" y="1791290"/>
            <a:ext cx="61436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Bookman Old Style"/>
                <a:ea typeface="Calibri"/>
                <a:cs typeface="Times New Roman"/>
              </a:rPr>
              <a:t>17 лютого 2009 </a:t>
            </a:r>
            <a:r>
              <a:rPr lang="uk-UA" b="1" dirty="0" smtClean="0">
                <a:latin typeface="Bookman Old Style"/>
                <a:ea typeface="Calibri"/>
                <a:cs typeface="Times New Roman"/>
              </a:rPr>
              <a:t>р.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– Б. </a:t>
            </a:r>
            <a:r>
              <a:rPr lang="uk-UA" dirty="0" err="1" smtClean="0">
                <a:latin typeface="Bookman Old Style"/>
                <a:ea typeface="Calibri"/>
                <a:cs typeface="Times New Roman"/>
              </a:rPr>
              <a:t>Обама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підписав закон про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виділення 787 </a:t>
            </a:r>
            <a:r>
              <a:rPr lang="uk-UA" u="sng" dirty="0" err="1" smtClean="0">
                <a:latin typeface="Bookman Old Style"/>
                <a:ea typeface="Calibri"/>
                <a:cs typeface="Times New Roman"/>
              </a:rPr>
              <a:t>млрд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доларів США для пом'якшення наслідків рецесії,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іпотечної </a:t>
            </a:r>
            <a:r>
              <a:rPr lang="uk-UA" u="sng" dirty="0" smtClean="0">
                <a:latin typeface="Bookman Old Style"/>
                <a:ea typeface="Calibri"/>
                <a:cs typeface="Times New Roman"/>
              </a:rPr>
              <a:t>та кредитної кризи. </a:t>
            </a:r>
            <a:endParaRPr lang="uk-UA" u="sng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2143108" y="2071678"/>
            <a:ext cx="714380" cy="42862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3148612"/>
            <a:ext cx="19287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</a:pPr>
            <a:r>
              <a:rPr lang="uk-UA" b="1" dirty="0" smtClean="0">
                <a:latin typeface="Bookman Old Style" pitchFamily="18" charset="0"/>
              </a:rPr>
              <a:t>Реформа фінансової системи</a:t>
            </a:r>
          </a:p>
        </p:txBody>
      </p:sp>
      <p:sp>
        <p:nvSpPr>
          <p:cNvPr id="16" name="Стрелка вправо 15"/>
          <p:cNvSpPr/>
          <p:nvPr/>
        </p:nvSpPr>
        <p:spPr>
          <a:xfrm>
            <a:off x="2143108" y="3357562"/>
            <a:ext cx="714380" cy="42862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угольник 16"/>
          <p:cNvSpPr/>
          <p:nvPr/>
        </p:nvSpPr>
        <p:spPr>
          <a:xfrm>
            <a:off x="2786050" y="2951804"/>
            <a:ext cx="63579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заборона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банкам проводити операції на фінансових ринках за рахунок власних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коштів;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обмеження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для зростання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банків;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жорсткіший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контролю за видачею кредитів та іншими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операціями.</a:t>
            </a:r>
            <a:endParaRPr lang="uk-UA" dirty="0" smtClean="0">
              <a:latin typeface="Bookman Old Style"/>
              <a:ea typeface="Calibri"/>
              <a:cs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5094944"/>
            <a:ext cx="21431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</a:pPr>
            <a:r>
              <a:rPr lang="uk-UA" b="1" dirty="0" smtClean="0">
                <a:latin typeface="Bookman Old Style" pitchFamily="18" charset="0"/>
              </a:rPr>
              <a:t>Реформи сфери охорони здоров'я і медичного страхування</a:t>
            </a:r>
            <a:endParaRPr lang="uk-UA" b="1" dirty="0" smtClean="0">
              <a:latin typeface="Bookman Old Style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143108" y="5572140"/>
            <a:ext cx="714380" cy="42862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Прямоугольник 19"/>
          <p:cNvSpPr/>
          <p:nvPr/>
        </p:nvSpPr>
        <p:spPr>
          <a:xfrm>
            <a:off x="2786082" y="4714884"/>
            <a:ext cx="63579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зробити медичне страхування доступнішим;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</a:t>
            </a:r>
            <a:r>
              <a:rPr lang="uk-UA" dirty="0" smtClean="0">
                <a:latin typeface="Bookman Old Style"/>
                <a:ea typeface="Calibri"/>
                <a:cs typeface="Times New Roman"/>
              </a:rPr>
              <a:t>заборонити страховим компаніям роздувати ціну у зв’язку з погіршенням стану здоров’я клієнтів</a:t>
            </a:r>
            <a:r>
              <a:rPr lang="ru-RU" dirty="0" smtClean="0">
                <a:latin typeface="Bookman Old Style"/>
                <a:ea typeface="Calibri"/>
                <a:cs typeface="Times New Roman"/>
              </a:rPr>
              <a:t>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наявність страховки – обов’язкова умова для багатьох жителів США (у 2014 р.);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dirty="0" smtClean="0">
                <a:latin typeface="Bookman Old Style"/>
                <a:ea typeface="Calibri"/>
                <a:cs typeface="Times New Roman"/>
              </a:rPr>
              <a:t> будуть підвищуватися вимоги до страховиків і роботодавців (наступні роки реформи).</a:t>
            </a:r>
            <a:endParaRPr lang="uk-UA" dirty="0" smtClean="0">
              <a:latin typeface="Bookman Old Style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Зовнішня політика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500174"/>
            <a:ext cx="91440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Повернення </a:t>
            </a:r>
            <a:r>
              <a:rPr lang="uk-UA" sz="1700" u="sng" dirty="0" smtClean="0">
                <a:latin typeface="Bookman Old Style" pitchFamily="18" charset="0"/>
              </a:rPr>
              <a:t>координації дій </a:t>
            </a:r>
            <a:r>
              <a:rPr lang="uk-UA" sz="1700" dirty="0" smtClean="0">
                <a:latin typeface="Bookman Old Style" pitchFamily="18" charset="0"/>
              </a:rPr>
              <a:t>із </a:t>
            </a:r>
            <a:r>
              <a:rPr lang="uk-UA" sz="1700" u="sng" dirty="0" smtClean="0">
                <a:latin typeface="Bookman Old Style" pitchFamily="18" charset="0"/>
              </a:rPr>
              <a:t>західноєвропейськими союзниками</a:t>
            </a:r>
            <a:r>
              <a:rPr lang="uk-UA" sz="1700" dirty="0" smtClean="0">
                <a:latin typeface="Bookman Old Style" pitchFamily="18" charset="0"/>
              </a:rPr>
              <a:t>.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u="sng" dirty="0" smtClean="0">
                <a:latin typeface="Bookman Old Style" pitchFamily="18" charset="0"/>
              </a:rPr>
              <a:t> Доброзичливий тон</a:t>
            </a:r>
            <a:r>
              <a:rPr lang="uk-UA" sz="1700" dirty="0" smtClean="0">
                <a:latin typeface="Bookman Old Style" pitchFamily="18" charset="0"/>
              </a:rPr>
              <a:t> у спілкуванні з Китаєм та Росією, діалог з помірними мусульманськими країнами.</a:t>
            </a: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b="1" dirty="0" err="1" smtClean="0">
                <a:latin typeface="Bookman Old Style" pitchFamily="18" charset="0"/>
              </a:rPr>
              <a:t>“Перезавантаження”</a:t>
            </a:r>
            <a:r>
              <a:rPr lang="uk-UA" sz="1700" b="1" dirty="0" smtClean="0">
                <a:latin typeface="Bookman Old Style" pitchFamily="18" charset="0"/>
              </a:rPr>
              <a:t> (“</a:t>
            </a:r>
            <a:r>
              <a:rPr lang="en-US" sz="1700" b="1" dirty="0" smtClean="0">
                <a:latin typeface="Bookman Old Style" pitchFamily="18" charset="0"/>
              </a:rPr>
              <a:t>Reset</a:t>
            </a:r>
            <a:r>
              <a:rPr lang="uk-UA" sz="1700" b="1" dirty="0" smtClean="0">
                <a:latin typeface="Bookman Old Style" pitchFamily="18" charset="0"/>
              </a:rPr>
              <a:t>”)</a:t>
            </a:r>
            <a:r>
              <a:rPr lang="en-US" sz="1700" b="1" dirty="0" smtClean="0">
                <a:latin typeface="Bookman Old Style" pitchFamily="18" charset="0"/>
              </a:rPr>
              <a:t> – </a:t>
            </a:r>
            <a:r>
              <a:rPr lang="uk-UA" sz="1700" dirty="0" smtClean="0">
                <a:latin typeface="Bookman Old Style" pitchFamily="18" charset="0"/>
              </a:rPr>
              <a:t>новий діалог між США та Росією.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b="1" dirty="0" smtClean="0">
                <a:latin typeface="Bookman Old Style" pitchFamily="18" charset="0"/>
              </a:rPr>
              <a:t>Весна 2010 р. – </a:t>
            </a:r>
            <a:r>
              <a:rPr lang="uk-UA" sz="1700" dirty="0" smtClean="0">
                <a:latin typeface="Bookman Old Style" pitchFamily="18" charset="0"/>
              </a:rPr>
              <a:t>оголошено про припинення бойової операції військ США в Іраку, але близько </a:t>
            </a:r>
            <a:r>
              <a:rPr lang="uk-UA" sz="1700" u="sng" dirty="0" smtClean="0">
                <a:latin typeface="Bookman Old Style" pitchFamily="18" charset="0"/>
              </a:rPr>
              <a:t>50тис. американських військовослужбовців залишилися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ru-RU" sz="1700" b="1" dirty="0" smtClean="0">
                <a:latin typeface="Bookman Old Style" pitchFamily="18" charset="0"/>
              </a:rPr>
              <a:t> </a:t>
            </a:r>
            <a:r>
              <a:rPr lang="uk-UA" sz="1700" b="1" dirty="0" smtClean="0">
                <a:latin typeface="Bookman Old Style" pitchFamily="18" charset="0"/>
              </a:rPr>
              <a:t>Жовтень 2011 р</a:t>
            </a:r>
            <a:r>
              <a:rPr lang="uk-UA" sz="1700" dirty="0" smtClean="0">
                <a:latin typeface="Bookman Old Style" pitchFamily="18" charset="0"/>
              </a:rPr>
              <a:t>. – оголошено про виведення до кінця року військ США з Іраку.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b="1" dirty="0" err="1" smtClean="0">
                <a:latin typeface="Bookman Old Style" pitchFamily="18" charset="0"/>
              </a:rPr>
              <a:t>Талібан</a:t>
            </a:r>
            <a:r>
              <a:rPr lang="uk-UA" sz="1700" dirty="0" smtClean="0">
                <a:latin typeface="Bookman Old Style" pitchFamily="18" charset="0"/>
              </a:rPr>
              <a:t> в Афганістані – </a:t>
            </a:r>
            <a:r>
              <a:rPr lang="uk-UA" sz="1700" u="sng" dirty="0" smtClean="0">
                <a:latin typeface="Bookman Old Style" pitchFamily="18" charset="0"/>
              </a:rPr>
              <a:t>терористичні акти</a:t>
            </a:r>
            <a:r>
              <a:rPr lang="uk-UA" sz="1700" dirty="0" smtClean="0">
                <a:latin typeface="Bookman Old Style" pitchFamily="18" charset="0"/>
              </a:rPr>
              <a:t> проти американців та афганців.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Нарощення військової могутності США у Афганістані.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u="sng" dirty="0" smtClean="0">
                <a:latin typeface="Bookman Old Style" pitchFamily="18" charset="0"/>
              </a:rPr>
              <a:t>Афганістан та Пакистан </a:t>
            </a:r>
            <a:r>
              <a:rPr lang="uk-UA" sz="1700" dirty="0" smtClean="0">
                <a:latin typeface="Bookman Old Style" pitchFamily="18" charset="0"/>
              </a:rPr>
              <a:t>– центральним фронтом боротьби США проти міжнародного тероризму.</a:t>
            </a:r>
          </a:p>
          <a:p>
            <a:pPr algn="ctr">
              <a:buSzPct val="120000"/>
              <a:buFont typeface="Arial" pitchFamily="34" charset="0"/>
              <a:buChar char="•"/>
            </a:pPr>
            <a:endParaRPr lang="uk-UA" sz="1700" dirty="0" smtClean="0">
              <a:latin typeface="Bookman Old Style" pitchFamily="18" charset="0"/>
            </a:endParaRPr>
          </a:p>
          <a:p>
            <a:pPr algn="ctr">
              <a:buSzPct val="120000"/>
              <a:buFont typeface="Arial" pitchFamily="34" charset="0"/>
              <a:buChar char="•"/>
            </a:pP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b="1" dirty="0" smtClean="0">
                <a:latin typeface="Bookman Old Style" pitchFamily="18" charset="0"/>
              </a:rPr>
              <a:t>Весна 2011 р. </a:t>
            </a:r>
            <a:r>
              <a:rPr lang="uk-UA" sz="1700" dirty="0" smtClean="0">
                <a:latin typeface="Bookman Old Style" pitchFamily="18" charset="0"/>
              </a:rPr>
              <a:t>– в Пакистані знищений </a:t>
            </a:r>
            <a:r>
              <a:rPr lang="uk-UA" sz="1700" dirty="0" err="1" smtClean="0">
                <a:latin typeface="Bookman Old Style" pitchFamily="18" charset="0"/>
              </a:rPr>
              <a:t>Усама</a:t>
            </a:r>
            <a:r>
              <a:rPr lang="uk-UA" sz="1700" dirty="0" smtClean="0">
                <a:latin typeface="Bookman Old Style" pitchFamily="18" charset="0"/>
              </a:rPr>
              <a:t> </a:t>
            </a:r>
            <a:r>
              <a:rPr lang="uk-UA" sz="1700" dirty="0" err="1" smtClean="0">
                <a:latin typeface="Bookman Old Style" pitchFamily="18" charset="0"/>
              </a:rPr>
              <a:t>бен</a:t>
            </a:r>
            <a:r>
              <a:rPr lang="uk-UA" sz="1700" dirty="0" smtClean="0">
                <a:latin typeface="Bookman Old Style" pitchFamily="18" charset="0"/>
              </a:rPr>
              <a:t> Ладен.</a:t>
            </a:r>
            <a:endParaRPr lang="uk-UA" sz="1700" dirty="0">
              <a:latin typeface="Bookman Old Style" pitchFamily="18" charset="0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4500562" y="3357562"/>
            <a:ext cx="285752" cy="28575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Стрелка вниз 22"/>
          <p:cNvSpPr/>
          <p:nvPr/>
        </p:nvSpPr>
        <p:spPr>
          <a:xfrm>
            <a:off x="4500562" y="4714884"/>
            <a:ext cx="285752" cy="28575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Стрелка вниз 23"/>
          <p:cNvSpPr/>
          <p:nvPr/>
        </p:nvSpPr>
        <p:spPr>
          <a:xfrm>
            <a:off x="4500562" y="5929330"/>
            <a:ext cx="285752" cy="285752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500174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latin typeface="Bookman Old Style" pitchFamily="18" charset="0"/>
              </a:rPr>
              <a:t>9 жовтня 2009 р. – </a:t>
            </a:r>
            <a:r>
              <a:rPr lang="uk-UA" dirty="0" smtClean="0">
                <a:latin typeface="Bookman Old Style" pitchFamily="18" charset="0"/>
              </a:rPr>
              <a:t>Барак </a:t>
            </a:r>
            <a:r>
              <a:rPr lang="uk-UA" dirty="0" err="1" smtClean="0">
                <a:latin typeface="Bookman Old Style" pitchFamily="18" charset="0"/>
              </a:rPr>
              <a:t>Обама</a:t>
            </a:r>
            <a:r>
              <a:rPr lang="uk-UA" dirty="0" smtClean="0">
                <a:latin typeface="Bookman Old Style" pitchFamily="18" charset="0"/>
              </a:rPr>
              <a:t> отримав </a:t>
            </a:r>
            <a:r>
              <a:rPr lang="uk-UA" u="sng" dirty="0" smtClean="0">
                <a:latin typeface="Bookman Old Style" pitchFamily="18" charset="0"/>
              </a:rPr>
              <a:t>Нобелівську премію миру </a:t>
            </a:r>
            <a:r>
              <a:rPr lang="uk-UA" dirty="0" smtClean="0">
                <a:latin typeface="Bookman Old Style" pitchFamily="18" charset="0"/>
              </a:rPr>
              <a:t>з формулюванням «</a:t>
            </a:r>
            <a:r>
              <a:rPr lang="uk-UA" u="sng" dirty="0" smtClean="0">
                <a:latin typeface="Bookman Old Style" pitchFamily="18" charset="0"/>
              </a:rPr>
              <a:t>за екстраординарні зусилля у зміцненні міжнародної дипломатії і співробітництво між людьми». </a:t>
            </a:r>
          </a:p>
          <a:p>
            <a:endParaRPr lang="uk-UA" u="sng" dirty="0" smtClean="0"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Нобелівська премія миру</a:t>
            </a:r>
            <a:endParaRPr lang="uk-UA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19458" name="Picture 2" descr="Файл:Barack Obama delivers remarks during the Nobel Peace Prize ceremon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428867"/>
            <a:ext cx="6357982" cy="423600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355</Words>
  <Application>Microsoft Office PowerPoint</Application>
  <PresentationFormat>Экран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Median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Кошины</dc:creator>
  <cp:lastModifiedBy>Кошины</cp:lastModifiedBy>
  <cp:revision>32</cp:revision>
  <dcterms:created xsi:type="dcterms:W3CDTF">2013-11-17T18:44:59Z</dcterms:created>
  <dcterms:modified xsi:type="dcterms:W3CDTF">2013-11-17T22:18:06Z</dcterms:modified>
</cp:coreProperties>
</file>