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428B0-20E3-4A13-AAF1-3C61EDF786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85AA8-1C57-4F6E-A674-46E09F068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5AA8-1C57-4F6E-A674-46E09F068D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8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F962605-49AB-4993-BCFE-A9862CA84B22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4591DA3-581F-482D-A80D-5856A1B0F6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337560" cy="4572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970784" cy="44805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uk-UA" sz="2000" dirty="0"/>
              <a:t>І</a:t>
            </a:r>
            <a:r>
              <a:rPr lang="ru-RU" sz="2000" dirty="0" smtClean="0"/>
              <a:t>талійський</a:t>
            </a:r>
            <a:r>
              <a:rPr lang="ru-RU" sz="2000" dirty="0"/>
              <a:t> </a:t>
            </a:r>
            <a:r>
              <a:rPr lang="ru-RU" sz="2000" dirty="0"/>
              <a:t>живописець</a:t>
            </a:r>
            <a:r>
              <a:rPr lang="ru-RU" sz="2000" dirty="0"/>
              <a:t>, маляр. Один </a:t>
            </a:r>
            <a:r>
              <a:rPr lang="ru-RU" sz="2000" dirty="0"/>
              <a:t>із</a:t>
            </a:r>
            <a:r>
              <a:rPr lang="ru-RU" sz="2000" dirty="0"/>
              <a:t> </a:t>
            </a:r>
            <a:r>
              <a:rPr lang="ru-RU" sz="2000" dirty="0"/>
              <a:t>предвісників</a:t>
            </a:r>
            <a:r>
              <a:rPr lang="ru-RU" sz="2000" dirty="0"/>
              <a:t> </a:t>
            </a:r>
            <a:r>
              <a:rPr lang="ru-RU" sz="2000" dirty="0"/>
              <a:t>епохи</a:t>
            </a:r>
            <a:r>
              <a:rPr lang="ru-RU" sz="2000" dirty="0"/>
              <a:t> </a:t>
            </a:r>
            <a:r>
              <a:rPr lang="ru-RU" sz="2000" dirty="0"/>
              <a:t>Відродження</a:t>
            </a:r>
            <a:r>
              <a:rPr lang="ru-RU" sz="2000" dirty="0"/>
              <a:t> у </a:t>
            </a:r>
            <a:r>
              <a:rPr lang="ru-RU" sz="2000" dirty="0"/>
              <a:t>сфері</a:t>
            </a:r>
            <a:r>
              <a:rPr lang="ru-RU" sz="2000" dirty="0"/>
              <a:t> </a:t>
            </a:r>
            <a:r>
              <a:rPr lang="ru-RU" sz="2000" dirty="0"/>
              <a:t>живопису</a:t>
            </a:r>
            <a:r>
              <a:rPr lang="ru-RU" sz="2000" dirty="0"/>
              <a:t> і </a:t>
            </a:r>
            <a:r>
              <a:rPr lang="ru-RU" sz="2000" dirty="0"/>
              <a:t>реалізму</a:t>
            </a:r>
            <a:r>
              <a:rPr lang="ru-RU" sz="2000" dirty="0"/>
              <a:t>. Фрески </a:t>
            </a:r>
            <a:r>
              <a:rPr lang="ru-RU" sz="2000" dirty="0"/>
              <a:t>Джотто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біблійну</a:t>
            </a:r>
            <a:r>
              <a:rPr lang="ru-RU" sz="2000" dirty="0"/>
              <a:t> тематику і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вважають</a:t>
            </a:r>
            <a:r>
              <a:rPr lang="ru-RU" sz="2000" dirty="0"/>
              <a:t> шедеврами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. Другом художника </a:t>
            </a:r>
            <a:r>
              <a:rPr lang="ru-RU" sz="2000" dirty="0" err="1"/>
              <a:t>був</a:t>
            </a:r>
            <a:r>
              <a:rPr lang="ru-RU" sz="2000" dirty="0"/>
              <a:t> Данте </a:t>
            </a:r>
            <a:r>
              <a:rPr lang="ru-RU" sz="2000" dirty="0" err="1"/>
              <a:t>Аліґ'єрі</a:t>
            </a:r>
            <a:r>
              <a:rPr lang="ru-RU" sz="2000" dirty="0"/>
              <a:t> — про </a:t>
            </a:r>
            <a:r>
              <a:rPr lang="ru-RU" sz="2000" dirty="0" err="1"/>
              <a:t>нього</a:t>
            </a:r>
            <a:r>
              <a:rPr lang="ru-RU" sz="2000" dirty="0"/>
              <a:t> поет </a:t>
            </a:r>
            <a:r>
              <a:rPr lang="ru-RU" sz="2000" dirty="0" err="1"/>
              <a:t>згадав</a:t>
            </a:r>
            <a:r>
              <a:rPr lang="ru-RU" sz="2000" dirty="0"/>
              <a:t> у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славнозвісному</a:t>
            </a:r>
            <a:r>
              <a:rPr lang="ru-RU" sz="2000" dirty="0"/>
              <a:t> </a:t>
            </a:r>
            <a:r>
              <a:rPr lang="ru-RU" sz="2000" dirty="0" err="1"/>
              <a:t>творі</a:t>
            </a:r>
            <a:r>
              <a:rPr lang="ru-RU" sz="2000" dirty="0"/>
              <a:t> </a:t>
            </a:r>
            <a:r>
              <a:rPr lang="ru-RU" sz="2000" i="1" dirty="0"/>
              <a:t>«Божественна </a:t>
            </a:r>
            <a:r>
              <a:rPr lang="ru-RU" sz="2000" i="1" dirty="0" err="1"/>
              <a:t>комедія</a:t>
            </a:r>
            <a:r>
              <a:rPr lang="ru-RU" sz="2000" i="1" dirty="0"/>
              <a:t>»</a:t>
            </a:r>
            <a:r>
              <a:rPr lang="ru-RU" sz="20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40760" cy="901402"/>
          </a:xfrm>
        </p:spPr>
        <p:txBody>
          <a:bodyPr>
            <a:noAutofit/>
          </a:bodyPr>
          <a:lstStyle/>
          <a:p>
            <a:r>
              <a:rPr lang="vi-V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Джотто </a:t>
            </a:r>
            <a:r>
              <a:rPr lang="vi-V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 </a:t>
            </a:r>
            <a:r>
              <a:rPr lang="vi-V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Бондоне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605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160240" cy="1296144"/>
          </a:xfrm>
        </p:spPr>
        <p:txBody>
          <a:bodyPr>
            <a:normAutofit/>
          </a:bodyPr>
          <a:lstStyle/>
          <a:p>
            <a:r>
              <a:rPr lang="ru-RU" dirty="0"/>
              <a:t>М</a:t>
            </a:r>
            <a:r>
              <a:rPr lang="ru-RU" sz="2000" dirty="0"/>
              <a:t>адонна </a:t>
            </a:r>
            <a:r>
              <a:rPr lang="ru-RU" dirty="0" err="1"/>
              <a:t>О</a:t>
            </a:r>
            <a:r>
              <a:rPr lang="ru-RU" sz="2000" dirty="0" err="1"/>
              <a:t>ньїсанті</a:t>
            </a:r>
            <a:r>
              <a:rPr lang="ru-RU" sz="2000" dirty="0" smtClean="0"/>
              <a:t>,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624"/>
            <a:ext cx="4460705" cy="6863658"/>
          </a:xfrm>
        </p:spPr>
      </p:pic>
    </p:spTree>
    <p:extLst>
      <p:ext uri="{BB962C8B-B14F-4D97-AF65-F5344CB8AC3E}">
        <p14:creationId xmlns:p14="http://schemas.microsoft.com/office/powerpoint/2010/main" val="30180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5791200" cy="1371600"/>
          </a:xfrm>
        </p:spPr>
        <p:txBody>
          <a:bodyPr>
            <a:normAutofit/>
          </a:bodyPr>
          <a:lstStyle/>
          <a:p>
            <a:r>
              <a:rPr lang="ru-RU" sz="2400" dirty="0" err="1"/>
              <a:t>Поцілунок</a:t>
            </a:r>
            <a:r>
              <a:rPr lang="ru-RU" sz="2400" dirty="0"/>
              <a:t> </a:t>
            </a:r>
            <a:r>
              <a:rPr lang="ru-RU" sz="4800" dirty="0" err="1"/>
              <a:t>Ю</a:t>
            </a:r>
            <a:r>
              <a:rPr lang="ru-RU" sz="2400" dirty="0" err="1"/>
              <a:t>ди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5865238" cy="5281310"/>
          </a:xfrm>
        </p:spPr>
      </p:pic>
    </p:spTree>
    <p:extLst>
      <p:ext uri="{BB962C8B-B14F-4D97-AF65-F5344CB8AC3E}">
        <p14:creationId xmlns:p14="http://schemas.microsoft.com/office/powerpoint/2010/main" val="1658821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618856" cy="471582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П</a:t>
            </a:r>
            <a:r>
              <a:rPr lang="ru-RU" sz="2000" dirty="0" err="1"/>
              <a:t>оклоніння</a:t>
            </a:r>
            <a:r>
              <a:rPr lang="ru-RU" sz="2000" dirty="0"/>
              <a:t> </a:t>
            </a:r>
            <a:r>
              <a:rPr lang="ru-RU" sz="2000" dirty="0" err="1"/>
              <a:t>волхвів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5929692" cy="5979661"/>
          </a:xfrm>
        </p:spPr>
      </p:pic>
    </p:spTree>
    <p:extLst>
      <p:ext uri="{BB962C8B-B14F-4D97-AF65-F5344CB8AC3E}">
        <p14:creationId xmlns:p14="http://schemas.microsoft.com/office/powerpoint/2010/main" val="142584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2160240" cy="1476082"/>
          </a:xfrm>
        </p:spPr>
        <p:txBody>
          <a:bodyPr>
            <a:normAutofit/>
          </a:bodyPr>
          <a:lstStyle/>
          <a:p>
            <a:r>
              <a:rPr lang="ru-RU" dirty="0" err="1"/>
              <a:t>Ч</a:t>
            </a:r>
            <a:r>
              <a:rPr lang="ru-RU" sz="2400" dirty="0" err="1"/>
              <a:t>астина</a:t>
            </a:r>
            <a:r>
              <a:rPr lang="ru-RU" sz="2400" dirty="0"/>
              <a:t> </a:t>
            </a:r>
            <a:r>
              <a:rPr lang="ru-RU" sz="2400" dirty="0" err="1"/>
              <a:t>одної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фресок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832"/>
            <a:ext cx="5472608" cy="6681592"/>
          </a:xfrm>
        </p:spPr>
      </p:pic>
    </p:spTree>
    <p:extLst>
      <p:ext uri="{BB962C8B-B14F-4D97-AF65-F5344CB8AC3E}">
        <p14:creationId xmlns:p14="http://schemas.microsoft.com/office/powerpoint/2010/main" val="3623025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9080"/>
            <a:ext cx="2160240" cy="2379712"/>
          </a:xfrm>
        </p:spPr>
        <p:txBody>
          <a:bodyPr>
            <a:normAutofit/>
          </a:bodyPr>
          <a:lstStyle/>
          <a:p>
            <a:r>
              <a:rPr lang="uk-UA" sz="4400" dirty="0" err="1" smtClean="0"/>
              <a:t>І</a:t>
            </a:r>
            <a:r>
              <a:rPr lang="uk-UA" sz="2400" dirty="0" err="1" smtClean="0"/>
              <a:t>ссав</a:t>
            </a:r>
            <a:r>
              <a:rPr lang="uk-UA" sz="2400" dirty="0" smtClean="0"/>
              <a:t> перед </a:t>
            </a:r>
            <a:r>
              <a:rPr lang="uk-UA" sz="4400" dirty="0" err="1" smtClean="0"/>
              <a:t>І</a:t>
            </a:r>
            <a:r>
              <a:rPr lang="uk-UA" sz="2400" dirty="0" err="1" smtClean="0"/>
              <a:t>ссааком</a:t>
            </a:r>
            <a:r>
              <a:rPr lang="uk-UA" sz="2400" dirty="0" smtClean="0"/>
              <a:t>. Фреска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6733315" cy="5904656"/>
          </a:xfrm>
        </p:spPr>
      </p:pic>
    </p:spTree>
    <p:extLst>
      <p:ext uri="{BB962C8B-B14F-4D97-AF65-F5344CB8AC3E}">
        <p14:creationId xmlns:p14="http://schemas.microsoft.com/office/powerpoint/2010/main" val="32803671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2420"/>
            <a:ext cx="2664296" cy="1980138"/>
          </a:xfrm>
        </p:spPr>
        <p:txBody>
          <a:bodyPr>
            <a:normAutofit/>
          </a:bodyPr>
          <a:lstStyle/>
          <a:p>
            <a:r>
              <a:rPr lang="uk-UA" sz="4000" cap="none" dirty="0" smtClean="0"/>
              <a:t>Втеча до </a:t>
            </a:r>
            <a:r>
              <a:rPr lang="uk-UA" sz="6000" cap="none" dirty="0" err="1" smtClean="0"/>
              <a:t>є</a:t>
            </a:r>
            <a:r>
              <a:rPr lang="uk-UA" sz="4000" cap="none" dirty="0" err="1" smtClean="0"/>
              <a:t>гипту</a:t>
            </a:r>
            <a:endParaRPr lang="ru-RU" sz="4000" cap="none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5949975" cy="6048672"/>
          </a:xfrm>
        </p:spPr>
      </p:pic>
    </p:spTree>
    <p:extLst>
      <p:ext uri="{BB962C8B-B14F-4D97-AF65-F5344CB8AC3E}">
        <p14:creationId xmlns:p14="http://schemas.microsoft.com/office/powerpoint/2010/main" val="327262713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918200"/>
            <a:ext cx="5832648" cy="295232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Б</a:t>
            </a:r>
            <a:r>
              <a:rPr lang="uk-UA" sz="2400" dirty="0" smtClean="0"/>
              <a:t>лагословення </a:t>
            </a:r>
            <a:r>
              <a:rPr lang="uk-UA" sz="4000" dirty="0" smtClean="0"/>
              <a:t>А</a:t>
            </a:r>
            <a:r>
              <a:rPr lang="uk-UA" sz="2400" dirty="0" smtClean="0"/>
              <a:t>нни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5787" cy="5661248"/>
          </a:xfrm>
        </p:spPr>
      </p:pic>
    </p:spTree>
    <p:extLst>
      <p:ext uri="{BB962C8B-B14F-4D97-AF65-F5344CB8AC3E}">
        <p14:creationId xmlns:p14="http://schemas.microsoft.com/office/powerpoint/2010/main" val="29605582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286125" cy="2457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03232" cy="469106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Майбутній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живописець</a:t>
            </a:r>
            <a:r>
              <a:rPr lang="ru-RU" sz="2000" dirty="0" smtClean="0"/>
              <a:t> та маляр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містечку</a:t>
            </a:r>
            <a:r>
              <a:rPr lang="ru-RU" sz="2000" dirty="0" smtClean="0"/>
              <a:t> </a:t>
            </a:r>
            <a:r>
              <a:rPr lang="ru-RU" sz="2000" dirty="0" err="1" smtClean="0"/>
              <a:t>Веспіньяно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 </a:t>
            </a:r>
            <a:r>
              <a:rPr lang="ru-RU" sz="2000" dirty="0" err="1" smtClean="0"/>
              <a:t>Флоренції</a:t>
            </a:r>
            <a:r>
              <a:rPr lang="ru-RU" sz="2000" dirty="0" smtClean="0"/>
              <a:t>— одного з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торгових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середньовічної</a:t>
            </a:r>
            <a:r>
              <a:rPr lang="ru-RU" sz="2000" dirty="0" smtClean="0"/>
              <a:t> 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Веспіньяно</a:t>
            </a:r>
            <a:r>
              <a:rPr lang="ru-RU" sz="2000" dirty="0" smtClean="0"/>
              <a:t> у той час </a:t>
            </a:r>
            <a:r>
              <a:rPr lang="ru-RU" sz="2000" dirty="0" err="1" smtClean="0"/>
              <a:t>славилося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якісним</a:t>
            </a:r>
            <a:r>
              <a:rPr lang="ru-RU" sz="2000" dirty="0" smtClean="0"/>
              <a:t> сукном і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становили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ткачі</a:t>
            </a:r>
            <a:r>
              <a:rPr lang="ru-RU" sz="2000" dirty="0" smtClean="0"/>
              <a:t>. </a:t>
            </a:r>
            <a:r>
              <a:rPr lang="ru-RU" sz="2000" dirty="0" err="1" smtClean="0"/>
              <a:t>Джотто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хлібороба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Життєпис</a:t>
            </a:r>
            <a:r>
              <a:rPr lang="ru-RU" dirty="0" smtClean="0"/>
              <a:t> ї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93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352517" cy="197611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940968" y="188640"/>
            <a:ext cx="6023520" cy="5688632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Найпершим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твором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, </a:t>
            </a:r>
            <a:r>
              <a:rPr lang="ru-RU" sz="2000" dirty="0" err="1" smtClean="0"/>
              <a:t>вважають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велике</a:t>
            </a:r>
            <a:r>
              <a:rPr lang="ru-RU" sz="2000" dirty="0" smtClean="0"/>
              <a:t> (5-метрове) полотно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зображенням</a:t>
            </a:r>
            <a:r>
              <a:rPr lang="ru-RU" sz="2000" dirty="0" smtClean="0"/>
              <a:t> </a:t>
            </a:r>
            <a:r>
              <a:rPr lang="ru-RU" sz="2000" dirty="0" err="1" smtClean="0"/>
              <a:t>розп'яття</a:t>
            </a:r>
            <a:r>
              <a:rPr lang="ru-RU" sz="2000" dirty="0" smtClean="0"/>
              <a:t> Христа у </a:t>
            </a:r>
            <a:r>
              <a:rPr lang="ru-RU" sz="2000" dirty="0" err="1" smtClean="0"/>
              <a:t>церкві</a:t>
            </a:r>
            <a:r>
              <a:rPr lang="ru-RU" sz="2000" dirty="0" smtClean="0"/>
              <a:t> Санта </a:t>
            </a:r>
            <a:r>
              <a:rPr lang="ru-RU" sz="2000" dirty="0" err="1" smtClean="0"/>
              <a:t>Марія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Новелла.Про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достеменно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відомо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створене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поїздки</a:t>
            </a:r>
            <a:r>
              <a:rPr lang="ru-RU" sz="2000" dirty="0" smtClean="0"/>
              <a:t> маляра до Риму.</a:t>
            </a:r>
          </a:p>
          <a:p>
            <a:r>
              <a:rPr lang="ru-RU" sz="2000" dirty="0" smtClean="0"/>
              <a:t>У  1290-х—1300-х роках </a:t>
            </a:r>
            <a:r>
              <a:rPr lang="ru-RU" sz="2000" dirty="0" err="1" smtClean="0"/>
              <a:t>Джотто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у </a:t>
            </a:r>
            <a:r>
              <a:rPr lang="ru-RU" sz="2000" dirty="0" err="1" smtClean="0"/>
              <a:t>Римі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виконував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мозаїку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базиліки</a:t>
            </a:r>
            <a:r>
              <a:rPr lang="ru-RU" sz="2000" dirty="0" smtClean="0"/>
              <a:t> св. Петра. </a:t>
            </a:r>
            <a:r>
              <a:rPr lang="ru-RU" sz="2000" dirty="0" err="1" smtClean="0"/>
              <a:t>Мозаїка</a:t>
            </a:r>
            <a:r>
              <a:rPr lang="ru-RU" sz="2000" dirty="0" smtClean="0"/>
              <a:t> «</a:t>
            </a:r>
            <a:r>
              <a:rPr lang="ru-RU" sz="2000" dirty="0" err="1" smtClean="0"/>
              <a:t>Новічелла</a:t>
            </a:r>
            <a:r>
              <a:rPr lang="ru-RU" sz="2000" dirty="0" smtClean="0"/>
              <a:t>» </a:t>
            </a:r>
            <a:r>
              <a:rPr lang="ru-RU" sz="2000" dirty="0" err="1" smtClean="0"/>
              <a:t>зображала</a:t>
            </a:r>
            <a:r>
              <a:rPr lang="ru-RU" sz="2000" dirty="0" smtClean="0"/>
              <a:t> Христа та </a:t>
            </a:r>
            <a:r>
              <a:rPr lang="ru-RU" sz="2000" dirty="0" err="1" smtClean="0"/>
              <a:t>човен</a:t>
            </a:r>
            <a:r>
              <a:rPr lang="ru-RU" sz="2000" dirty="0" smtClean="0"/>
              <a:t> з апостолами і </a:t>
            </a:r>
            <a:r>
              <a:rPr lang="ru-RU" sz="2000" dirty="0" err="1" smtClean="0"/>
              <a:t>загинула</a:t>
            </a:r>
            <a:r>
              <a:rPr lang="ru-RU" sz="2000" dirty="0" smtClean="0"/>
              <a:t> на початку </a:t>
            </a:r>
            <a:r>
              <a:rPr lang="de-DE" sz="2000" dirty="0" smtClean="0"/>
              <a:t>XVI </a:t>
            </a:r>
            <a:r>
              <a:rPr lang="ru-RU" sz="2000" dirty="0" err="1" smtClean="0"/>
              <a:t>сторіччя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розвалювання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базиліки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постав Собор Святого Петра.</a:t>
            </a:r>
          </a:p>
          <a:p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повернення</a:t>
            </a:r>
            <a:r>
              <a:rPr lang="ru-RU" sz="2000" dirty="0" smtClean="0"/>
              <a:t> купив </a:t>
            </a:r>
            <a:r>
              <a:rPr lang="ru-RU" sz="2000" dirty="0" err="1" smtClean="0"/>
              <a:t>будинок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поселився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дружиною — </a:t>
            </a:r>
            <a:r>
              <a:rPr lang="ru-RU" sz="2000" dirty="0" err="1" smtClean="0"/>
              <a:t>Чінтою</a:t>
            </a:r>
            <a:r>
              <a:rPr lang="ru-RU" sz="2000" dirty="0" smtClean="0"/>
              <a:t> </a:t>
            </a:r>
            <a:r>
              <a:rPr lang="ru-RU" sz="2000" dirty="0" err="1" smtClean="0"/>
              <a:t>ді</a:t>
            </a:r>
            <a:r>
              <a:rPr lang="ru-RU" sz="2000" dirty="0" smtClean="0"/>
              <a:t> </a:t>
            </a:r>
            <a:r>
              <a:rPr lang="ru-RU" sz="2000" dirty="0" err="1" smtClean="0"/>
              <a:t>лапо</a:t>
            </a:r>
            <a:r>
              <a:rPr lang="ru-RU" sz="2000" dirty="0" smtClean="0"/>
              <a:t> </a:t>
            </a:r>
            <a:r>
              <a:rPr lang="ru-RU" sz="2000" dirty="0" err="1" smtClean="0"/>
              <a:t>дель</a:t>
            </a:r>
            <a:r>
              <a:rPr lang="ru-RU" sz="2000" dirty="0" smtClean="0"/>
              <a:t> Пела.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1901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5888"/>
            <a:ext cx="4300295" cy="288236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3024533"/>
            <a:ext cx="6336704" cy="3816424"/>
          </a:xfrm>
        </p:spPr>
        <p:txBody>
          <a:bodyPr>
            <a:noAutofit/>
          </a:bodyPr>
          <a:lstStyle/>
          <a:p>
            <a:r>
              <a:rPr lang="ru-RU" sz="1900" dirty="0" smtClean="0"/>
              <a:t>У 1303-1306 </a:t>
            </a:r>
            <a:r>
              <a:rPr lang="ru-RU" sz="1900" dirty="0" err="1" smtClean="0"/>
              <a:t>рр</a:t>
            </a:r>
            <a:r>
              <a:rPr lang="ru-RU" sz="1900" dirty="0" smtClean="0"/>
              <a:t>. </a:t>
            </a:r>
            <a:r>
              <a:rPr lang="ru-RU" sz="1900" dirty="0" err="1" smtClean="0"/>
              <a:t>Джотто</a:t>
            </a:r>
            <a:r>
              <a:rPr lang="ru-RU" sz="1900" dirty="0" smtClean="0"/>
              <a:t> </a:t>
            </a:r>
            <a:r>
              <a:rPr lang="ru-RU" sz="1900" dirty="0" err="1" smtClean="0"/>
              <a:t>працював</a:t>
            </a:r>
            <a:r>
              <a:rPr lang="ru-RU" sz="1900" dirty="0" smtClean="0"/>
              <a:t> у </a:t>
            </a:r>
            <a:r>
              <a:rPr lang="ru-RU" sz="1900" dirty="0" err="1" smtClean="0"/>
              <a:t>Падуї</a:t>
            </a:r>
            <a:r>
              <a:rPr lang="ru-RU" sz="1900" dirty="0" smtClean="0"/>
              <a:t>. Там </a:t>
            </a:r>
            <a:r>
              <a:rPr lang="ru-RU" sz="1900" dirty="0" smtClean="0"/>
              <a:t>художник </a:t>
            </a:r>
            <a:r>
              <a:rPr lang="ru-RU" sz="1900" dirty="0" err="1" smtClean="0"/>
              <a:t>виконував</a:t>
            </a:r>
            <a:r>
              <a:rPr lang="ru-RU" sz="1900" dirty="0" smtClean="0"/>
              <a:t> </a:t>
            </a:r>
            <a:r>
              <a:rPr lang="ru-RU" sz="1900" dirty="0" err="1" smtClean="0"/>
              <a:t>замовлення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місцевого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багатія</a:t>
            </a:r>
            <a:r>
              <a:rPr lang="ru-RU" sz="1900" dirty="0" smtClean="0"/>
              <a:t> </a:t>
            </a:r>
            <a:r>
              <a:rPr lang="ru-RU" sz="1900" dirty="0" err="1" smtClean="0"/>
              <a:t>Енріко</a:t>
            </a:r>
            <a:r>
              <a:rPr lang="ru-RU" sz="1900" dirty="0" smtClean="0"/>
              <a:t> </a:t>
            </a:r>
            <a:r>
              <a:rPr lang="ru-RU" sz="1900" dirty="0" err="1" smtClean="0"/>
              <a:t>Скровеньї</a:t>
            </a:r>
            <a:r>
              <a:rPr lang="ru-RU" sz="1900" dirty="0" smtClean="0"/>
              <a:t> — </a:t>
            </a:r>
            <a:r>
              <a:rPr lang="ru-RU" sz="1900" dirty="0" err="1" smtClean="0"/>
              <a:t>покривав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фамільну</a:t>
            </a:r>
            <a:r>
              <a:rPr lang="ru-RU" sz="1900" dirty="0" smtClean="0"/>
              <a:t> </a:t>
            </a:r>
            <a:r>
              <a:rPr lang="ru-RU" sz="1900" dirty="0" err="1" smtClean="0"/>
              <a:t>капелу</a:t>
            </a:r>
            <a:r>
              <a:rPr lang="ru-RU" sz="1900" dirty="0" smtClean="0"/>
              <a:t> фресками на </a:t>
            </a:r>
            <a:r>
              <a:rPr lang="ru-RU" sz="1900" dirty="0" err="1" smtClean="0"/>
              <a:t>сюжети</a:t>
            </a:r>
            <a:r>
              <a:rPr lang="ru-RU" sz="1900" dirty="0" smtClean="0"/>
              <a:t> з </a:t>
            </a:r>
            <a:r>
              <a:rPr lang="ru-RU" sz="1900" dirty="0" err="1" smtClean="0"/>
              <a:t>життя</a:t>
            </a:r>
            <a:r>
              <a:rPr lang="ru-RU" sz="1900" dirty="0" smtClean="0"/>
              <a:t> </a:t>
            </a:r>
            <a:r>
              <a:rPr lang="ru-RU" sz="1900" dirty="0" err="1" smtClean="0"/>
              <a:t>Ісуса</a:t>
            </a:r>
            <a:r>
              <a:rPr lang="ru-RU" sz="1900" dirty="0" smtClean="0"/>
              <a:t> Христа і </a:t>
            </a:r>
            <a:r>
              <a:rPr lang="ru-RU" sz="1900" dirty="0" err="1" smtClean="0"/>
              <a:t>Діви</a:t>
            </a:r>
            <a:r>
              <a:rPr lang="ru-RU" sz="1900" dirty="0" smtClean="0"/>
              <a:t> </a:t>
            </a:r>
            <a:r>
              <a:rPr lang="ru-RU" sz="1900" dirty="0" err="1" smtClean="0"/>
              <a:t>Марії</a:t>
            </a:r>
            <a:r>
              <a:rPr lang="ru-RU" sz="1900" dirty="0" smtClean="0"/>
              <a:t>. Фрески капели </a:t>
            </a:r>
            <a:r>
              <a:rPr lang="ru-RU" sz="1900" dirty="0" err="1" smtClean="0"/>
              <a:t>Скровеньї</a:t>
            </a:r>
            <a:r>
              <a:rPr lang="ru-RU" sz="1900" dirty="0" smtClean="0"/>
              <a:t> </a:t>
            </a:r>
            <a:r>
              <a:rPr lang="ru-RU" sz="1900" dirty="0" err="1" smtClean="0"/>
              <a:t>називають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найкращими</a:t>
            </a:r>
            <a:r>
              <a:rPr lang="ru-RU" sz="1900" dirty="0" smtClean="0"/>
              <a:t> </a:t>
            </a:r>
            <a:r>
              <a:rPr lang="ru-RU" sz="1900" dirty="0" err="1" smtClean="0"/>
              <a:t>творіннями</a:t>
            </a:r>
            <a:r>
              <a:rPr lang="ru-RU" sz="1900" dirty="0" smtClean="0"/>
              <a:t> художника. На </a:t>
            </a:r>
            <a:r>
              <a:rPr lang="ru-RU" sz="1900" dirty="0" err="1" smtClean="0"/>
              <a:t>повздовжніх</a:t>
            </a:r>
            <a:r>
              <a:rPr lang="ru-RU" sz="1900" dirty="0" smtClean="0"/>
              <a:t> </a:t>
            </a:r>
            <a:r>
              <a:rPr lang="ru-RU" sz="1900" dirty="0" err="1" smtClean="0"/>
              <a:t>стінах</a:t>
            </a:r>
            <a:r>
              <a:rPr lang="ru-RU" sz="1900" dirty="0" smtClean="0"/>
              <a:t> капели, яка є невеликою однонефною </a:t>
            </a:r>
            <a:r>
              <a:rPr lang="ru-RU" sz="1900" dirty="0" err="1" smtClean="0"/>
              <a:t>базилікою</a:t>
            </a:r>
            <a:r>
              <a:rPr lang="ru-RU" sz="1900" dirty="0" smtClean="0"/>
              <a:t>, </a:t>
            </a:r>
            <a:r>
              <a:rPr lang="ru-RU" sz="1900" dirty="0" err="1" smtClean="0"/>
              <a:t>розміщено</a:t>
            </a:r>
            <a:r>
              <a:rPr lang="ru-RU" sz="1900" dirty="0" smtClean="0"/>
              <a:t> 37 картин, одна над одною, у три </a:t>
            </a:r>
            <a:r>
              <a:rPr lang="ru-RU" sz="1900" dirty="0" err="1" smtClean="0"/>
              <a:t>яруси</a:t>
            </a:r>
            <a:r>
              <a:rPr lang="ru-RU" sz="1900" dirty="0" smtClean="0"/>
              <a:t>. Для </a:t>
            </a:r>
            <a:r>
              <a:rPr lang="ru-RU" sz="1900" dirty="0" err="1" smtClean="0"/>
              <a:t>малюнків</a:t>
            </a:r>
            <a:r>
              <a:rPr lang="ru-RU" sz="1900" dirty="0" smtClean="0"/>
              <a:t> </a:t>
            </a:r>
            <a:r>
              <a:rPr lang="ru-RU" sz="1900" dirty="0" err="1" smtClean="0"/>
              <a:t>характерні</a:t>
            </a:r>
            <a:r>
              <a:rPr lang="ru-RU" sz="1900" dirty="0" smtClean="0"/>
              <a:t> </a:t>
            </a:r>
            <a:r>
              <a:rPr lang="ru-RU" sz="1900" dirty="0" err="1" smtClean="0"/>
              <a:t>світлі</a:t>
            </a:r>
            <a:r>
              <a:rPr lang="ru-RU" sz="1900" dirty="0" smtClean="0"/>
              <a:t> і </a:t>
            </a:r>
            <a:r>
              <a:rPr lang="ru-RU" sz="1900" dirty="0" err="1" smtClean="0"/>
              <a:t>чисті</a:t>
            </a:r>
            <a:r>
              <a:rPr lang="ru-RU" sz="1900" dirty="0" smtClean="0"/>
              <a:t> тони </a:t>
            </a:r>
            <a:r>
              <a:rPr lang="ru-RU" sz="1900" dirty="0" err="1" smtClean="0"/>
              <a:t>фарб</a:t>
            </a:r>
            <a:r>
              <a:rPr lang="ru-RU" sz="1900" dirty="0" smtClean="0"/>
              <a:t>. </a:t>
            </a:r>
            <a:r>
              <a:rPr lang="ru-RU" sz="1900" dirty="0" err="1" smtClean="0"/>
              <a:t>Майже</a:t>
            </a:r>
            <a:r>
              <a:rPr lang="ru-RU" sz="1900" dirty="0" smtClean="0"/>
              <a:t> </a:t>
            </a:r>
            <a:r>
              <a:rPr lang="ru-RU" sz="1900" dirty="0" err="1" smtClean="0"/>
              <a:t>крізь</a:t>
            </a:r>
            <a:r>
              <a:rPr lang="ru-RU" sz="1900" dirty="0" smtClean="0"/>
              <a:t> </a:t>
            </a:r>
            <a:r>
              <a:rPr lang="ru-RU" sz="1900" dirty="0" err="1" smtClean="0"/>
              <a:t>усі</a:t>
            </a:r>
            <a:r>
              <a:rPr lang="ru-RU" sz="1900" dirty="0" smtClean="0"/>
              <a:t> фрески проходить </a:t>
            </a:r>
            <a:r>
              <a:rPr lang="ru-RU" sz="1900" dirty="0" err="1" smtClean="0"/>
              <a:t>колір</a:t>
            </a:r>
            <a:r>
              <a:rPr lang="ru-RU" sz="1900" dirty="0" smtClean="0"/>
              <a:t> </a:t>
            </a:r>
            <a:r>
              <a:rPr lang="ru-RU" sz="1900" dirty="0" err="1" smtClean="0"/>
              <a:t>небесної</a:t>
            </a:r>
            <a:r>
              <a:rPr lang="ru-RU" sz="1900" dirty="0" smtClean="0"/>
              <a:t> </a:t>
            </a:r>
            <a:r>
              <a:rPr lang="ru-RU" sz="1900" dirty="0" err="1" smtClean="0"/>
              <a:t>блакиті</a:t>
            </a:r>
            <a:r>
              <a:rPr lang="ru-RU" sz="1900" dirty="0" smtClean="0"/>
              <a:t>, </a:t>
            </a:r>
            <a:r>
              <a:rPr lang="ru-RU" sz="1900" dirty="0" err="1" smtClean="0"/>
              <a:t>який</a:t>
            </a:r>
            <a:r>
              <a:rPr lang="ru-RU" sz="1900" dirty="0" smtClean="0"/>
              <a:t> </a:t>
            </a:r>
            <a:r>
              <a:rPr lang="ru-RU" sz="1900" dirty="0" err="1" smtClean="0"/>
              <a:t>об'єднує</a:t>
            </a:r>
            <a:r>
              <a:rPr lang="ru-RU" sz="1900" dirty="0" smtClean="0"/>
              <a:t> </a:t>
            </a:r>
            <a:r>
              <a:rPr lang="ru-RU" sz="1900" dirty="0" err="1" smtClean="0"/>
              <a:t>зображення</a:t>
            </a:r>
            <a:r>
              <a:rPr lang="ru-RU" sz="1900" dirty="0" smtClean="0"/>
              <a:t>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913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794322" cy="279432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499992" y="332656"/>
            <a:ext cx="3974592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Заслуга </a:t>
            </a:r>
            <a:r>
              <a:rPr lang="ru-RU" sz="2000" dirty="0" err="1" smtClean="0"/>
              <a:t>Джотто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італійської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малярської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 у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художник </a:t>
            </a:r>
            <a:r>
              <a:rPr lang="ru-RU" sz="2000" dirty="0" err="1" smtClean="0"/>
              <a:t>вийшов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межі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середньовічного</a:t>
            </a:r>
            <a:r>
              <a:rPr lang="ru-RU" sz="2000" dirty="0" smtClean="0"/>
              <a:t> живописного канону, де людей </a:t>
            </a:r>
            <a:r>
              <a:rPr lang="ru-RU" sz="2000" dirty="0" err="1" smtClean="0"/>
              <a:t>зображали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неприродньо</a:t>
            </a:r>
            <a:r>
              <a:rPr lang="ru-RU" sz="2000" dirty="0" smtClean="0"/>
              <a:t> — </a:t>
            </a:r>
            <a:r>
              <a:rPr lang="ru-RU" sz="2000" dirty="0" err="1" smtClean="0"/>
              <a:t>дещо</a:t>
            </a:r>
            <a:r>
              <a:rPr lang="ru-RU" sz="2000" dirty="0" smtClean="0"/>
              <a:t> оживив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фрески. </a:t>
            </a:r>
            <a:r>
              <a:rPr lang="ru-RU" sz="2000" dirty="0" err="1" smtClean="0"/>
              <a:t>Замість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звичних</a:t>
            </a:r>
            <a:r>
              <a:rPr lang="ru-RU" sz="2000" dirty="0" smtClean="0"/>
              <a:t> до того </a:t>
            </a:r>
            <a:r>
              <a:rPr lang="ru-RU" sz="2000" dirty="0" err="1" smtClean="0"/>
              <a:t>аскетичних</a:t>
            </a:r>
            <a:r>
              <a:rPr lang="ru-RU" sz="2000" dirty="0" smtClean="0"/>
              <a:t> і строгих </a:t>
            </a:r>
            <a:r>
              <a:rPr lang="ru-RU" sz="2000" dirty="0" err="1" smtClean="0"/>
              <a:t>виразів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обличчя</a:t>
            </a:r>
            <a:r>
              <a:rPr lang="ru-RU" sz="2000" dirty="0" smtClean="0"/>
              <a:t> </a:t>
            </a:r>
            <a:r>
              <a:rPr lang="ru-RU" sz="2000" dirty="0" err="1" smtClean="0"/>
              <a:t>Джотто</a:t>
            </a:r>
            <a:r>
              <a:rPr lang="ru-RU" sz="2000" dirty="0" smtClean="0"/>
              <a:t> </a:t>
            </a:r>
            <a:r>
              <a:rPr lang="ru-RU" sz="2000" dirty="0" err="1" smtClean="0"/>
              <a:t>зумів</a:t>
            </a:r>
            <a:r>
              <a:rPr lang="ru-RU" sz="2000" dirty="0" smtClean="0"/>
              <a:t> прекрасно </a:t>
            </a:r>
            <a:r>
              <a:rPr lang="ru-RU" sz="2000" dirty="0" err="1" smtClean="0"/>
              <a:t>виразити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ідею</a:t>
            </a:r>
            <a:r>
              <a:rPr lang="ru-RU" sz="2000" dirty="0" smtClean="0"/>
              <a:t> кожного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образу </a:t>
            </a:r>
            <a:r>
              <a:rPr lang="ru-RU" sz="2000" dirty="0" err="1" smtClean="0"/>
              <a:t>живими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емоційними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поглядами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дбав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точність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перспективи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тривимірність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малюнка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майстерність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вітдворення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тіней</a:t>
            </a:r>
            <a:r>
              <a:rPr lang="ru-RU" sz="2000" dirty="0" smtClean="0"/>
              <a:t> і </a:t>
            </a:r>
            <a:r>
              <a:rPr lang="ru-RU" sz="2000" dirty="0" err="1" smtClean="0"/>
              <a:t>розміщення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малюнків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створює</a:t>
            </a:r>
            <a:r>
              <a:rPr lang="ru-RU" sz="2000" dirty="0" smtClean="0"/>
              <a:t> </a:t>
            </a:r>
            <a:r>
              <a:rPr lang="ru-RU" sz="2000" dirty="0" err="1" smtClean="0"/>
              <a:t>ілюзію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просторовості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4763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707925" cy="382657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6048672" cy="5256584"/>
          </a:xfrm>
        </p:spPr>
        <p:txBody>
          <a:bodyPr>
            <a:normAutofit/>
          </a:bodyPr>
          <a:lstStyle/>
          <a:p>
            <a:r>
              <a:rPr lang="ru-RU" dirty="0"/>
              <a:t> У </a:t>
            </a:r>
            <a:r>
              <a:rPr lang="ru-RU" dirty="0" err="1"/>
              <a:t>зеніті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Флоренції</a:t>
            </a:r>
            <a:r>
              <a:rPr lang="ru-RU" dirty="0"/>
              <a:t>. Там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розписує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капел</a:t>
            </a:r>
            <a:r>
              <a:rPr lang="ru-RU" dirty="0"/>
              <a:t> церкви Санта </a:t>
            </a:r>
            <a:r>
              <a:rPr lang="ru-RU" dirty="0" err="1"/>
              <a:t>Кроче</a:t>
            </a:r>
            <a:r>
              <a:rPr lang="ru-RU" dirty="0"/>
              <a:t> , а у 1310 р. </a:t>
            </a:r>
            <a:r>
              <a:rPr lang="ru-RU" dirty="0" err="1"/>
              <a:t>створює</a:t>
            </a:r>
            <a:r>
              <a:rPr lang="ru-RU" dirty="0"/>
              <a:t> для церкви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</a:t>
            </a:r>
            <a:r>
              <a:rPr lang="ru-RU" dirty="0" err="1"/>
              <a:t>славнозвісну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картину «Мадонна </a:t>
            </a:r>
            <a:r>
              <a:rPr lang="ru-RU" dirty="0" err="1"/>
              <a:t>Оньїсанті</a:t>
            </a:r>
            <a:r>
              <a:rPr lang="ru-RU" dirty="0"/>
              <a:t>», де </a:t>
            </a:r>
            <a:r>
              <a:rPr lang="ru-RU" dirty="0" err="1"/>
              <a:t>зображено</a:t>
            </a:r>
            <a:r>
              <a:rPr lang="ru-RU" dirty="0"/>
              <a:t> </a:t>
            </a:r>
            <a:r>
              <a:rPr lang="ru-RU" dirty="0" err="1"/>
              <a:t>Діву</a:t>
            </a:r>
            <a:r>
              <a:rPr lang="ru-RU" dirty="0"/>
              <a:t> </a:t>
            </a:r>
            <a:r>
              <a:rPr lang="ru-RU" dirty="0" err="1"/>
              <a:t>Марію</a:t>
            </a:r>
            <a:r>
              <a:rPr lang="ru-RU" dirty="0"/>
              <a:t> з </a:t>
            </a:r>
            <a:r>
              <a:rPr lang="ru-RU" dirty="0" err="1"/>
              <a:t>немовлям</a:t>
            </a:r>
            <a:r>
              <a:rPr lang="ru-RU" dirty="0"/>
              <a:t> у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ангелів</a:t>
            </a:r>
            <a:r>
              <a:rPr lang="ru-RU" dirty="0"/>
              <a:t> та </a:t>
            </a:r>
            <a:r>
              <a:rPr lang="ru-RU" dirty="0" err="1"/>
              <a:t>святих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художник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Флоренції</a:t>
            </a:r>
            <a:r>
              <a:rPr lang="ru-RU" dirty="0"/>
              <a:t> став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найбажанішим</a:t>
            </a:r>
            <a:r>
              <a:rPr lang="ru-RU" dirty="0"/>
              <a:t> </a:t>
            </a:r>
            <a:r>
              <a:rPr lang="ru-RU" dirty="0" err="1"/>
              <a:t>малярем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італійських</a:t>
            </a:r>
            <a:r>
              <a:rPr lang="ru-RU" dirty="0"/>
              <a:t> вельмож. У 1330-1333 роках </a:t>
            </a:r>
            <a:r>
              <a:rPr lang="ru-RU" dirty="0" err="1"/>
              <a:t>Джотто</a:t>
            </a:r>
            <a:r>
              <a:rPr lang="ru-RU" dirty="0"/>
              <a:t> </a:t>
            </a:r>
            <a:r>
              <a:rPr lang="ru-RU" dirty="0" err="1"/>
              <a:t>малював</a:t>
            </a:r>
            <a:r>
              <a:rPr lang="ru-RU" dirty="0"/>
              <a:t> у </a:t>
            </a:r>
            <a:r>
              <a:rPr lang="ru-RU" dirty="0" err="1"/>
              <a:t>Неаполі</a:t>
            </a:r>
            <a:r>
              <a:rPr lang="ru-RU" dirty="0"/>
              <a:t> при </a:t>
            </a:r>
            <a:r>
              <a:rPr lang="ru-RU" dirty="0" err="1"/>
              <a:t>дворі</a:t>
            </a:r>
            <a:r>
              <a:rPr lang="ru-RU" dirty="0"/>
              <a:t> короля Роберта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655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4320480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91680" y="4077072"/>
            <a:ext cx="7139136" cy="2620888"/>
          </a:xfrm>
        </p:spPr>
        <p:txBody>
          <a:bodyPr>
            <a:normAutofit/>
          </a:bodyPr>
          <a:lstStyle/>
          <a:p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Джотто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 </a:t>
            </a:r>
            <a:r>
              <a:rPr lang="ru-RU" dirty="0" err="1"/>
              <a:t>Болоньї</a:t>
            </a:r>
            <a:r>
              <a:rPr lang="ru-RU" dirty="0"/>
              <a:t> та </a:t>
            </a:r>
            <a:r>
              <a:rPr lang="ru-RU" dirty="0" err="1"/>
              <a:t>Мілані</a:t>
            </a:r>
            <a:r>
              <a:rPr lang="ru-RU" dirty="0"/>
              <a:t>. </a:t>
            </a:r>
            <a:r>
              <a:rPr lang="ru-RU" dirty="0" err="1"/>
              <a:t>Малюнки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там, </a:t>
            </a:r>
            <a:r>
              <a:rPr lang="ru-RU" dirty="0" err="1"/>
              <a:t>теж</a:t>
            </a:r>
            <a:r>
              <a:rPr lang="ru-RU" dirty="0"/>
              <a:t> не </a:t>
            </a:r>
            <a:r>
              <a:rPr lang="ru-RU" dirty="0" err="1"/>
              <a:t>дійли</a:t>
            </a:r>
            <a:r>
              <a:rPr lang="ru-RU" dirty="0"/>
              <a:t> до наших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живописець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у </a:t>
            </a:r>
            <a:r>
              <a:rPr lang="ru-RU" dirty="0" err="1"/>
              <a:t>Флоренції</a:t>
            </a:r>
            <a:r>
              <a:rPr lang="ru-RU" dirty="0"/>
              <a:t>. У 1334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флорентійська</a:t>
            </a:r>
            <a:r>
              <a:rPr lang="ru-RU" dirty="0"/>
              <a:t> </a:t>
            </a:r>
            <a:r>
              <a:rPr lang="ru-RU" dirty="0" err="1"/>
              <a:t>Синьйорія</a:t>
            </a:r>
            <a:r>
              <a:rPr lang="ru-RU" dirty="0"/>
              <a:t> </a:t>
            </a:r>
            <a:r>
              <a:rPr lang="ru-RU" dirty="0" err="1"/>
              <a:t>призначила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 собору. Того ж року почав </a:t>
            </a:r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ru-RU" dirty="0" err="1"/>
              <a:t>соборної</a:t>
            </a:r>
            <a:r>
              <a:rPr lang="ru-RU" dirty="0"/>
              <a:t> </a:t>
            </a:r>
            <a:r>
              <a:rPr lang="ru-RU" dirty="0" err="1"/>
              <a:t>дзвіниці</a:t>
            </a:r>
            <a:r>
              <a:rPr lang="ru-RU" dirty="0"/>
              <a:t> але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перший ярус, </a:t>
            </a:r>
            <a:r>
              <a:rPr lang="ru-RU" dirty="0" err="1"/>
              <a:t>який</a:t>
            </a:r>
            <a:r>
              <a:rPr lang="ru-RU" dirty="0"/>
              <a:t> прикрасив </a:t>
            </a:r>
            <a:r>
              <a:rPr lang="ru-RU" dirty="0" err="1"/>
              <a:t>рельєфами</a:t>
            </a:r>
            <a:r>
              <a:rPr lang="ru-RU" dirty="0"/>
              <a:t> скульптор </a:t>
            </a:r>
            <a:r>
              <a:rPr lang="ru-RU" dirty="0" err="1"/>
              <a:t>Андреа</a:t>
            </a:r>
            <a:r>
              <a:rPr lang="ru-RU" dirty="0"/>
              <a:t> </a:t>
            </a:r>
            <a:r>
              <a:rPr lang="ru-RU" dirty="0" err="1"/>
              <a:t>Пізано</a:t>
            </a:r>
            <a:r>
              <a:rPr lang="ru-RU" dirty="0"/>
              <a:t>. </a:t>
            </a:r>
            <a:r>
              <a:rPr lang="ru-RU" dirty="0" err="1"/>
              <a:t>Ймовірно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Джотто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брав участь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рельєфів</a:t>
            </a:r>
            <a:r>
              <a:rPr lang="ru-RU" dirty="0"/>
              <a:t>. </a:t>
            </a:r>
            <a:r>
              <a:rPr lang="ru-RU" dirty="0" err="1"/>
              <a:t>Джотто</a:t>
            </a:r>
            <a:r>
              <a:rPr lang="ru-RU" dirty="0"/>
              <a:t> </a:t>
            </a:r>
            <a:r>
              <a:rPr lang="ru-RU" dirty="0" err="1"/>
              <a:t>ді</a:t>
            </a:r>
            <a:r>
              <a:rPr lang="ru-RU" dirty="0"/>
              <a:t> </a:t>
            </a:r>
            <a:r>
              <a:rPr lang="ru-RU" dirty="0" err="1"/>
              <a:t>Бордоне</a:t>
            </a:r>
            <a:r>
              <a:rPr lang="ru-RU" dirty="0"/>
              <a:t> помер 8 </a:t>
            </a:r>
            <a:r>
              <a:rPr lang="ru-RU" dirty="0" err="1"/>
              <a:t>січня</a:t>
            </a:r>
            <a:r>
              <a:rPr lang="ru-RU" dirty="0"/>
              <a:t> 1337 року у </a:t>
            </a:r>
            <a:r>
              <a:rPr lang="ru-RU" dirty="0" err="1"/>
              <a:t>Флоренції</a:t>
            </a:r>
            <a:r>
              <a:rPr lang="ru-RU" dirty="0"/>
              <a:t> 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похоронений</a:t>
            </a:r>
            <a:r>
              <a:rPr lang="ru-RU" dirty="0"/>
              <a:t> за </a:t>
            </a:r>
            <a:r>
              <a:rPr lang="ru-RU" dirty="0" err="1"/>
              <a:t>міський</a:t>
            </a:r>
            <a:r>
              <a:rPr lang="ru-RU" dirty="0"/>
              <a:t> кошт з </a:t>
            </a:r>
            <a:r>
              <a:rPr lang="ru-RU" dirty="0" err="1"/>
              <a:t>найвищими</a:t>
            </a:r>
            <a:r>
              <a:rPr lang="ru-RU" dirty="0"/>
              <a:t> почестями.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88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7"/>
            <a:ext cx="5544616" cy="2304256"/>
          </a:xfrm>
        </p:spPr>
        <p:txBody>
          <a:bodyPr/>
          <a:lstStyle/>
          <a:p>
            <a:r>
              <a:rPr lang="ru-RU" sz="4800" dirty="0" err="1"/>
              <a:t>Цікаві</a:t>
            </a:r>
            <a:r>
              <a:rPr lang="ru-RU" sz="4800" dirty="0"/>
              <a:t> </a:t>
            </a:r>
            <a:r>
              <a:rPr lang="ru-RU" sz="4800" dirty="0" err="1"/>
              <a:t>факти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8276456" cy="250696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dirty="0"/>
              <a:t>На честь </a:t>
            </a:r>
            <a:r>
              <a:rPr lang="ru-RU" sz="3200" dirty="0" err="1"/>
              <a:t>Д</a:t>
            </a:r>
            <a:r>
              <a:rPr lang="ru-RU" dirty="0" err="1"/>
              <a:t>жотто</a:t>
            </a:r>
            <a:r>
              <a:rPr lang="ru-RU" dirty="0"/>
              <a:t> назвали один 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/>
              <a:t>кратерів</a:t>
            </a:r>
            <a:r>
              <a:rPr lang="ru-RU" dirty="0"/>
              <a:t> на </a:t>
            </a:r>
            <a:r>
              <a:rPr lang="ru-RU" dirty="0" err="1"/>
              <a:t>поверхні</a:t>
            </a:r>
            <a:r>
              <a:rPr lang="ru-RU" dirty="0"/>
              <a:t> </a:t>
            </a:r>
            <a:r>
              <a:rPr lang="ru-RU" sz="3200" dirty="0" err="1"/>
              <a:t>М</a:t>
            </a:r>
            <a:r>
              <a:rPr lang="ru-RU" dirty="0" err="1"/>
              <a:t>еркурія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— </a:t>
            </a:r>
            <a:r>
              <a:rPr lang="ru-RU" dirty="0" err="1"/>
              <a:t>близько</a:t>
            </a:r>
            <a:r>
              <a:rPr lang="ru-RU" dirty="0"/>
              <a:t> 150 </a:t>
            </a:r>
            <a:r>
              <a:rPr lang="ru-RU" dirty="0" err="1" smtClean="0"/>
              <a:t>кілометрів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його</a:t>
            </a:r>
            <a:r>
              <a:rPr lang="ru-RU" dirty="0"/>
              <a:t> честь названо один з </a:t>
            </a:r>
            <a:r>
              <a:rPr lang="ru-RU" dirty="0" err="1" smtClean="0"/>
              <a:t>астероїдів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6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title"/>
          </p:nvPr>
        </p:nvSpPr>
        <p:spPr>
          <a:xfrm>
            <a:off x="539552" y="0"/>
            <a:ext cx="7643192" cy="756002"/>
          </a:xfrm>
        </p:spPr>
        <p:txBody>
          <a:bodyPr>
            <a:normAutofit/>
          </a:bodyPr>
          <a:lstStyle/>
          <a:p>
            <a:r>
              <a:rPr lang="ru-RU" sz="3200" dirty="0" err="1"/>
              <a:t>Р</a:t>
            </a:r>
            <a:r>
              <a:rPr lang="ru-RU" sz="1800" dirty="0" err="1"/>
              <a:t>озп'яття</a:t>
            </a:r>
            <a:r>
              <a:rPr lang="ru-RU" sz="1800" dirty="0"/>
              <a:t> у </a:t>
            </a:r>
            <a:r>
              <a:rPr lang="ru-RU" sz="1800" dirty="0" err="1"/>
              <a:t>храмі</a:t>
            </a:r>
            <a:r>
              <a:rPr lang="ru-RU" sz="1800" dirty="0"/>
              <a:t> </a:t>
            </a:r>
            <a:r>
              <a:rPr lang="ru-RU" sz="3200" dirty="0"/>
              <a:t>С</a:t>
            </a:r>
            <a:r>
              <a:rPr lang="ru-RU" sz="1800" dirty="0"/>
              <a:t>анта </a:t>
            </a:r>
            <a:r>
              <a:rPr lang="ru-RU" sz="3200" dirty="0" err="1"/>
              <a:t>М</a:t>
            </a:r>
            <a:r>
              <a:rPr lang="ru-RU" sz="1800" dirty="0" err="1"/>
              <a:t>арія</a:t>
            </a:r>
            <a:r>
              <a:rPr lang="ru-RU" sz="1800" dirty="0"/>
              <a:t> </a:t>
            </a:r>
            <a:r>
              <a:rPr lang="ru-RU" sz="3200" dirty="0" smtClean="0"/>
              <a:t>Н</a:t>
            </a:r>
            <a:r>
              <a:rPr lang="ru-RU" sz="1800" dirty="0" smtClean="0"/>
              <a:t>овелла</a:t>
            </a:r>
            <a:endParaRPr lang="ru-RU" sz="1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4248472" cy="5593044"/>
          </a:xfrm>
        </p:spPr>
      </p:pic>
    </p:spTree>
    <p:extLst>
      <p:ext uri="{BB962C8B-B14F-4D97-AF65-F5344CB8AC3E}">
        <p14:creationId xmlns:p14="http://schemas.microsoft.com/office/powerpoint/2010/main" val="1397129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73</TotalTime>
  <Words>148</Words>
  <Application>Microsoft Office PowerPoint</Application>
  <PresentationFormat>Экран (4:3)</PresentationFormat>
  <Paragraphs>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Джотто ді Бондоне</vt:lpstr>
      <vt:lpstr>Життєпис ї творчість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факти </vt:lpstr>
      <vt:lpstr>Розп'яття у храмі Санта Марія Новелла</vt:lpstr>
      <vt:lpstr>Мадонна Оньїсанті,</vt:lpstr>
      <vt:lpstr>Поцілунок Юди</vt:lpstr>
      <vt:lpstr>Поклоніння волхвів</vt:lpstr>
      <vt:lpstr>Частина одної із фресок</vt:lpstr>
      <vt:lpstr>Іссав перед Іссааком. Фреска</vt:lpstr>
      <vt:lpstr>Втеча до єгипту</vt:lpstr>
      <vt:lpstr>Благословення Анни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Джотто ді Бондоне</dc:title>
  <dc:creator>Пользователь Windows</dc:creator>
  <cp:lastModifiedBy>Пользователь Windows</cp:lastModifiedBy>
  <cp:revision>8</cp:revision>
  <dcterms:created xsi:type="dcterms:W3CDTF">2014-02-19T14:40:53Z</dcterms:created>
  <dcterms:modified xsi:type="dcterms:W3CDTF">2014-02-19T19:08:39Z</dcterms:modified>
</cp:coreProperties>
</file>