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5E8172-030C-4A74-91C3-FB4CC9EC0740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4644FE-BA5A-44FD-92C2-1720FA0BC5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E%D1%80%D0%B8%D0%B4%D0%B8%D1%87%D0%BD%D0%B8%D0%B9_%D0%BE%D0%B1%D0%BE%D0%B2'%D1%8F%D0%B7%D0%BE%D0%BA" TargetMode="External"/><Relationship Id="rId2" Type="http://schemas.openxmlformats.org/officeDocument/2006/relationships/hyperlink" Target="http://uk.wikipedia.org/wiki/%D0%A1%D1%83%D0%B1'%D1%94%D0%BA%D1%82%D0%B8%D0%B2%D0%BD%D1%96_%D0%BF%D1%80%D0%B0%D0%B2%D0%B0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uk.wikipedia.org/wiki/%D0%97%D0%B0%D0%BA%D0%BE%D0%BD_%D0%A3%D0%BA%D1%80%D0%B0%D1%97%D0%BD%D0%B8_%C2%AB%D0%9F%D1%80%D0%BE_%D0%BE%D1%85%D0%BE%D1%80%D0%BE%D0%BD%D1%83_%D0%BD%D0%B0%D0%B2%D0%BA%D0%BE%D0%BB%D0%B8%D1%88%D0%BD%D1%8C%D0%BE%D0%B3%D0%BE_%D0%BF%D1%80%D0%B8%D1%80%D0%BE%D0%B4%D0%BD%D0%BE%D0%B3%D0%BE_%D1%81%D0%B5%D1%80%D0%B5%D0%B4%D0%BE%D0%B2%D0%B8%D1%89%D0%B0%C2%BB" TargetMode="External"/><Relationship Id="rId4" Type="http://schemas.openxmlformats.org/officeDocument/2006/relationships/hyperlink" Target="http://uk.wikipedia.org/wiki/%D0%9A%D0%BE%D0%BD%D1%81%D1%82%D0%B8%D1%82%D1%83%D1%86%D1%96%D1%8F_%D0%A3%D0%BA%D1%80%D0%B0%D1%97%D0%BD%D0%B8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1%80%D0%BE%D0%BC%D0%B0%D0%B4%D1%81%D1%8C%D0%BA%D0%B5_%D0%BE%D0%B1'%D1%94%D0%B4%D0%BD%D0%B0%D0%BD%D0%BD%D1%8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5596" y="3200400"/>
            <a:ext cx="7272808" cy="210080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Екологічні</a:t>
            </a:r>
            <a:r>
              <a:rPr lang="ru-RU" b="1" dirty="0"/>
              <a:t> права та </a:t>
            </a:r>
            <a:r>
              <a:rPr lang="ru-RU" b="1" dirty="0" err="1"/>
              <a:t>обов'язки</a:t>
            </a:r>
            <a:r>
              <a:rPr lang="ru-RU" b="1" dirty="0"/>
              <a:t> </a:t>
            </a:r>
            <a:r>
              <a:rPr lang="ru-RU" b="1" dirty="0" err="1"/>
              <a:t>громадян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dirty="0"/>
              <a:t> — система </a:t>
            </a:r>
            <a:r>
              <a:rPr lang="ru-RU" dirty="0" err="1"/>
              <a:t>юридично</a:t>
            </a:r>
            <a:r>
              <a:rPr lang="ru-RU" dirty="0"/>
              <a:t> </a:t>
            </a:r>
            <a:r>
              <a:rPr lang="ru-RU" dirty="0" err="1"/>
              <a:t>закріплених</a:t>
            </a:r>
            <a:r>
              <a:rPr lang="ru-RU" dirty="0"/>
              <a:t> за </a:t>
            </a:r>
            <a:r>
              <a:rPr lang="ru-RU" dirty="0" err="1"/>
              <a:t>громадянами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та </a:t>
            </a:r>
            <a:r>
              <a:rPr lang="ru-RU" dirty="0" err="1"/>
              <a:t>зобов'язань</a:t>
            </a:r>
            <a:r>
              <a:rPr lang="ru-RU" dirty="0"/>
              <a:t> в </a:t>
            </a:r>
            <a:r>
              <a:rPr lang="ru-RU" dirty="0" err="1"/>
              <a:t>екологічній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.</a:t>
            </a:r>
          </a:p>
          <a:p>
            <a:r>
              <a:rPr lang="ru-RU" dirty="0" err="1"/>
              <a:t>Найповніше</a:t>
            </a:r>
            <a:r>
              <a:rPr lang="ru-RU" dirty="0"/>
              <a:t> </a:t>
            </a:r>
            <a:r>
              <a:rPr lang="ru-RU" dirty="0" err="1"/>
              <a:t>екологічні</a:t>
            </a:r>
            <a:r>
              <a:rPr lang="ru-RU" dirty="0"/>
              <a:t> </a:t>
            </a:r>
            <a:r>
              <a:rPr lang="ru-RU" dirty="0">
                <a:hlinkClick r:id="rId2" tooltip="Суб'єктивні права"/>
              </a:rPr>
              <a:t>права</a:t>
            </a:r>
            <a:r>
              <a:rPr lang="ru-RU" dirty="0"/>
              <a:t> та </a:t>
            </a:r>
            <a:r>
              <a:rPr lang="ru-RU" dirty="0" err="1">
                <a:hlinkClick r:id="rId3" tooltip="Юридичний обов'язок"/>
              </a:rPr>
              <a:t>обов'язки</a:t>
            </a:r>
            <a:r>
              <a:rPr lang="ru-RU" dirty="0"/>
              <a:t> </a:t>
            </a:r>
            <a:r>
              <a:rPr lang="ru-RU" dirty="0" err="1"/>
              <a:t>закріплено</a:t>
            </a:r>
            <a:r>
              <a:rPr lang="ru-RU" dirty="0"/>
              <a:t> в </a:t>
            </a:r>
            <a:r>
              <a:rPr lang="ru-RU" dirty="0" err="1">
                <a:hlinkClick r:id="rId4" tooltip="Конституція України"/>
              </a:rPr>
              <a:t>Конституції</a:t>
            </a:r>
            <a:r>
              <a:rPr lang="ru-RU" dirty="0">
                <a:hlinkClick r:id="rId4" tooltip="Конституція України"/>
              </a:rPr>
              <a:t> </a:t>
            </a:r>
            <a:r>
              <a:rPr lang="ru-RU" dirty="0" err="1">
                <a:hlinkClick r:id="rId4" tooltip="Конституція України"/>
              </a:rPr>
              <a:t>України</a:t>
            </a:r>
            <a:r>
              <a:rPr lang="ru-RU" dirty="0"/>
              <a:t> та </a:t>
            </a:r>
            <a:r>
              <a:rPr lang="ru-RU" dirty="0" err="1">
                <a:hlinkClick r:id="rId5" tooltip="Закон України «Про охорону навколишнього природного середовища»"/>
              </a:rPr>
              <a:t>Законі</a:t>
            </a:r>
            <a:r>
              <a:rPr lang="ru-RU" dirty="0">
                <a:hlinkClick r:id="rId5" tooltip="Закон України «Про охорону навколишнього природного середовища»"/>
              </a:rPr>
              <a:t> </a:t>
            </a:r>
            <a:r>
              <a:rPr lang="ru-RU" dirty="0" err="1">
                <a:hlinkClick r:id="rId5" tooltip="Закон України «Про охорону навколишнього природного середовища»"/>
              </a:rPr>
              <a:t>України</a:t>
            </a:r>
            <a:r>
              <a:rPr lang="ru-RU" dirty="0">
                <a:hlinkClick r:id="rId5" tooltip="Закон України «Про охорону навколишнього природного середовища»"/>
              </a:rPr>
              <a:t> «Про </a:t>
            </a:r>
            <a:r>
              <a:rPr lang="ru-RU" dirty="0" err="1">
                <a:hlinkClick r:id="rId5" tooltip="Закон України «Про охорону навколишнього природного середовища»"/>
              </a:rPr>
              <a:t>охорону</a:t>
            </a:r>
            <a:r>
              <a:rPr lang="ru-RU" dirty="0">
                <a:hlinkClick r:id="rId5" tooltip="Закон України «Про охорону навколишнього природного середовища»"/>
              </a:rPr>
              <a:t> </a:t>
            </a:r>
            <a:r>
              <a:rPr lang="ru-RU" dirty="0" err="1">
                <a:hlinkClick r:id="rId5" tooltip="Закон України «Про охорону навколишнього природного середовища»"/>
              </a:rPr>
              <a:t>навколишнього</a:t>
            </a:r>
            <a:r>
              <a:rPr lang="ru-RU" dirty="0">
                <a:hlinkClick r:id="rId5" tooltip="Закон України «Про охорону навколишнього природного середовища»"/>
              </a:rPr>
              <a:t> природного </a:t>
            </a:r>
            <a:r>
              <a:rPr lang="ru-RU" dirty="0" err="1">
                <a:hlinkClick r:id="rId5" tooltip="Закон України «Про охорону навколишнього природного середовища»"/>
              </a:rPr>
              <a:t>середовища</a:t>
            </a:r>
            <a:r>
              <a:rPr lang="ru-RU" dirty="0">
                <a:hlinkClick r:id="rId5" tooltip="Закон України «Про охорону навколишнього природного середовища»"/>
              </a:rPr>
              <a:t>»</a:t>
            </a:r>
            <a:r>
              <a:rPr lang="ru-RU" dirty="0"/>
              <a:t> (</a:t>
            </a:r>
            <a:r>
              <a:rPr lang="ru-RU" dirty="0" err="1"/>
              <a:t>статті</a:t>
            </a:r>
            <a:r>
              <a:rPr lang="ru-RU" dirty="0"/>
              <a:t> 9-12).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Екологічні права та обов'язки громадян </a:t>
            </a:r>
            <a:r>
              <a:rPr lang="uk-UA" b="1" dirty="0" smtClean="0"/>
              <a:t>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2211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856984" cy="655272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dirty="0" err="1"/>
              <a:t>Громадяни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dirty="0" err="1"/>
              <a:t>Згідно</a:t>
            </a:r>
            <a:r>
              <a:rPr lang="ru-RU" dirty="0"/>
              <a:t> з Законом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» </a:t>
            </a:r>
            <a:r>
              <a:rPr lang="ru-RU" dirty="0" err="1"/>
              <a:t>громадяни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: </a:t>
            </a:r>
            <a:r>
              <a:rPr lang="ru-RU" dirty="0" err="1"/>
              <a:t>охороняти</a:t>
            </a:r>
            <a:r>
              <a:rPr lang="ru-RU" dirty="0"/>
              <a:t> </a:t>
            </a:r>
            <a:r>
              <a:rPr lang="ru-RU" dirty="0" err="1"/>
              <a:t>тваринний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і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диких </a:t>
            </a:r>
            <a:r>
              <a:rPr lang="ru-RU" dirty="0" err="1"/>
              <a:t>тварин</a:t>
            </a:r>
            <a:r>
              <a:rPr lang="ru-RU" dirty="0"/>
              <a:t>;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відтворенню</a:t>
            </a:r>
            <a:r>
              <a:rPr lang="ru-RU" dirty="0"/>
              <a:t> </a:t>
            </a:r>
            <a:r>
              <a:rPr lang="ru-RU" dirty="0" err="1"/>
              <a:t>відновлюваних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;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закону; </a:t>
            </a:r>
            <a:r>
              <a:rPr lang="ru-RU" dirty="0" err="1"/>
              <a:t>відшкодовувати</a:t>
            </a:r>
            <a:r>
              <a:rPr lang="ru-RU" dirty="0"/>
              <a:t> шкоду, </a:t>
            </a:r>
            <a:r>
              <a:rPr lang="ru-RU" dirty="0" err="1"/>
              <a:t>заподіяну</a:t>
            </a:r>
            <a:r>
              <a:rPr lang="ru-RU" dirty="0"/>
              <a:t> ними </a:t>
            </a:r>
            <a:r>
              <a:rPr lang="ru-RU" dirty="0" err="1"/>
              <a:t>тваринному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про </a:t>
            </a:r>
            <a:r>
              <a:rPr lang="ru-RU" dirty="0" err="1"/>
              <a:t>охорону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і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dirty="0" err="1"/>
              <a:t>Громадяни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передбачені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604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301006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Гарантії</a:t>
            </a:r>
            <a:r>
              <a:rPr lang="ru-RU" b="1" dirty="0"/>
              <a:t> </a:t>
            </a:r>
            <a:r>
              <a:rPr lang="ru-RU" b="1" dirty="0" err="1"/>
              <a:t>реалізації</a:t>
            </a:r>
            <a:r>
              <a:rPr lang="ru-RU" b="1" dirty="0"/>
              <a:t> та </a:t>
            </a:r>
            <a:r>
              <a:rPr lang="ru-RU" b="1" dirty="0" err="1"/>
              <a:t>способи</a:t>
            </a:r>
            <a:r>
              <a:rPr lang="ru-RU" b="1" dirty="0"/>
              <a:t> </a:t>
            </a:r>
            <a:r>
              <a:rPr lang="ru-RU" b="1" dirty="0" err="1"/>
              <a:t>захисту</a:t>
            </a:r>
            <a:r>
              <a:rPr lang="ru-RU" b="1" dirty="0"/>
              <a:t> </a:t>
            </a:r>
            <a:r>
              <a:rPr lang="ru-RU" b="1" dirty="0" err="1"/>
              <a:t>екологічних</a:t>
            </a:r>
            <a:r>
              <a:rPr lang="ru-RU" b="1" dirty="0"/>
              <a:t> прав </a:t>
            </a:r>
            <a:r>
              <a:rPr lang="ru-RU" b="1" dirty="0" err="1" smtClean="0"/>
              <a:t>громадян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340768"/>
            <a:ext cx="8928992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/>
              <a:t>права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забезпечуються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а) </a:t>
            </a:r>
            <a:r>
              <a:rPr lang="ru-RU" dirty="0" err="1"/>
              <a:t>проведенням</a:t>
            </a:r>
            <a:r>
              <a:rPr lang="ru-RU" dirty="0"/>
              <a:t> </a:t>
            </a:r>
            <a:r>
              <a:rPr lang="ru-RU" dirty="0" err="1"/>
              <a:t>широкомасштабних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підтримання</a:t>
            </a:r>
            <a:r>
              <a:rPr lang="ru-RU" dirty="0"/>
              <a:t>, </a:t>
            </a:r>
            <a:r>
              <a:rPr lang="ru-RU" dirty="0" err="1"/>
              <a:t>відновлення</a:t>
            </a:r>
            <a:r>
              <a:rPr lang="ru-RU" dirty="0"/>
              <a:t> і </a:t>
            </a:r>
            <a:r>
              <a:rPr lang="ru-RU" dirty="0" err="1"/>
              <a:t>поліпшення</a:t>
            </a:r>
            <a:r>
              <a:rPr lang="ru-RU" dirty="0"/>
              <a:t> стану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б) </a:t>
            </a:r>
            <a:r>
              <a:rPr lang="ru-RU" dirty="0" err="1"/>
              <a:t>обов'язком</a:t>
            </a:r>
            <a:r>
              <a:rPr lang="ru-RU" dirty="0"/>
              <a:t> </a:t>
            </a:r>
            <a:r>
              <a:rPr lang="ru-RU" dirty="0" err="1"/>
              <a:t>міністерств</a:t>
            </a:r>
            <a:r>
              <a:rPr lang="ru-RU" dirty="0"/>
              <a:t>, </a:t>
            </a:r>
            <a:r>
              <a:rPr lang="ru-RU" dirty="0" err="1"/>
              <a:t>відомств</a:t>
            </a:r>
            <a:r>
              <a:rPr lang="ru-RU" dirty="0"/>
              <a:t>,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заходи для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шкідливому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та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на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екологічні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при </a:t>
            </a:r>
            <a:r>
              <a:rPr lang="ru-RU" dirty="0" err="1"/>
              <a:t>плануванні</a:t>
            </a:r>
            <a:r>
              <a:rPr lang="ru-RU" dirty="0"/>
              <a:t>, </a:t>
            </a:r>
            <a:r>
              <a:rPr lang="ru-RU" dirty="0" err="1"/>
              <a:t>розміщенні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сил, </a:t>
            </a:r>
            <a:r>
              <a:rPr lang="ru-RU" dirty="0" err="1"/>
              <a:t>будівництві</a:t>
            </a:r>
            <a:r>
              <a:rPr lang="ru-RU" dirty="0"/>
              <a:t> та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народногосподарських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в)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>
                <a:hlinkClick r:id="rId2" tooltip="Громадське об'єднання"/>
              </a:rPr>
              <a:t>громадських</a:t>
            </a:r>
            <a:r>
              <a:rPr lang="ru-RU" dirty="0">
                <a:hlinkClick r:id="rId2" tooltip="Громадське об'єднання"/>
              </a:rPr>
              <a:t> </a:t>
            </a:r>
            <a:r>
              <a:rPr lang="ru-RU" dirty="0" err="1">
                <a:hlinkClick r:id="rId2" tooltip="Громадське об'єднання"/>
              </a:rPr>
              <a:t>об'єднань</a:t>
            </a:r>
            <a:r>
              <a:rPr lang="ru-RU" dirty="0"/>
              <a:t> та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259820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г) </a:t>
            </a:r>
            <a:r>
              <a:rPr lang="ru-RU" dirty="0" err="1"/>
              <a:t>здійсненням</a:t>
            </a:r>
            <a:r>
              <a:rPr lang="ru-RU" dirty="0"/>
              <a:t> державного та </a:t>
            </a:r>
            <a:r>
              <a:rPr lang="ru-RU" dirty="0" err="1"/>
              <a:t>громадського</a:t>
            </a:r>
            <a:r>
              <a:rPr lang="ru-RU" dirty="0"/>
              <a:t> контролю за </a:t>
            </a:r>
            <a:r>
              <a:rPr lang="ru-RU" dirty="0" err="1"/>
              <a:t>додержанням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про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ґ) </a:t>
            </a:r>
            <a:r>
              <a:rPr lang="ru-RU" dirty="0" err="1"/>
              <a:t>компенсацією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порядку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заподіяної</a:t>
            </a:r>
            <a:r>
              <a:rPr lang="ru-RU" dirty="0"/>
              <a:t> </a:t>
            </a:r>
            <a:r>
              <a:rPr lang="ru-RU" dirty="0" err="1"/>
              <a:t>здоров'ю</a:t>
            </a:r>
            <a:r>
              <a:rPr lang="ru-RU" dirty="0"/>
              <a:t> і майну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про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д) </a:t>
            </a:r>
            <a:r>
              <a:rPr lang="ru-RU" dirty="0" err="1"/>
              <a:t>невідворотністю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про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е) </a:t>
            </a:r>
            <a:r>
              <a:rPr lang="ru-RU" dirty="0" err="1"/>
              <a:t>створенням</a:t>
            </a:r>
            <a:r>
              <a:rPr lang="ru-RU" dirty="0"/>
              <a:t> та </a:t>
            </a:r>
            <a:r>
              <a:rPr lang="ru-RU" dirty="0" err="1"/>
              <a:t>функціонуванням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загальнодержавної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автоматизованої</a:t>
            </a:r>
            <a:r>
              <a:rPr lang="ru-RU" dirty="0"/>
              <a:t> </a:t>
            </a:r>
            <a:r>
              <a:rPr lang="ru-RU" dirty="0" err="1"/>
              <a:t>інформаційно-аналітичної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доступу до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19505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856984" cy="6552728"/>
          </a:xfrm>
        </p:spPr>
        <p:txBody>
          <a:bodyPr anchor="ctr"/>
          <a:lstStyle/>
          <a:p>
            <a:pPr algn="ctr"/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перешкоджає</a:t>
            </a:r>
            <a:r>
              <a:rPr lang="ru-RU" dirty="0"/>
              <a:t> </a:t>
            </a:r>
            <a:r>
              <a:rPr lang="ru-RU" dirty="0" err="1"/>
              <a:t>здійсненню</a:t>
            </a:r>
            <a:r>
              <a:rPr lang="ru-RU" dirty="0"/>
              <a:t> права </a:t>
            </a:r>
            <a:r>
              <a:rPr lang="ru-RU" dirty="0" err="1"/>
              <a:t>громадян</a:t>
            </a:r>
            <a:r>
              <a:rPr lang="ru-RU" dirty="0"/>
              <a:t> на </a:t>
            </a:r>
            <a:r>
              <a:rPr lang="ru-RU" dirty="0" err="1"/>
              <a:t>безпечне</a:t>
            </a:r>
            <a:r>
              <a:rPr lang="ru-RU" dirty="0"/>
              <a:t>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прав,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припиненню</a:t>
            </a:r>
            <a:r>
              <a:rPr lang="ru-RU" dirty="0"/>
              <a:t> в порядку,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 та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algn="ctr"/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гарантує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прав, </a:t>
            </a:r>
            <a:r>
              <a:rPr lang="ru-RU" dirty="0" err="1"/>
              <a:t>наданих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954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856984" cy="655272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dirty="0"/>
              <a:t>Ради,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уповноважені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подавати</a:t>
            </a:r>
            <a:r>
              <a:rPr lang="ru-RU" dirty="0"/>
              <a:t> </a:t>
            </a:r>
            <a:r>
              <a:rPr lang="ru-RU" dirty="0" err="1"/>
              <a:t>всебічну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природоохоронної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стану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раціонального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залучати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8663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784976" cy="6552728"/>
          </a:xfrm>
        </p:spPr>
        <p:txBody>
          <a:bodyPr anchor="ctr"/>
          <a:lstStyle/>
          <a:p>
            <a:pPr algn="ctr"/>
            <a:r>
              <a:rPr lang="ru-RU" dirty="0" err="1"/>
              <a:t>Порушені</a:t>
            </a:r>
            <a:r>
              <a:rPr lang="ru-RU" dirty="0"/>
              <a:t> права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поновлені</a:t>
            </a:r>
            <a:r>
              <a:rPr lang="ru-RU" dirty="0"/>
              <a:t>, 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в судовому порядку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algn="ctr"/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екологічні</a:t>
            </a:r>
            <a:r>
              <a:rPr lang="ru-RU" dirty="0"/>
              <a:t> права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захищаються</a:t>
            </a:r>
            <a:r>
              <a:rPr lang="ru-RU" dirty="0"/>
              <a:t> і </a:t>
            </a:r>
            <a:r>
              <a:rPr lang="ru-RU" dirty="0" err="1"/>
              <a:t>відновлюються</a:t>
            </a:r>
            <a:r>
              <a:rPr lang="ru-RU" dirty="0"/>
              <a:t> в судовому порядку.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926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784976" cy="655272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правами Закон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»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і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. Так, </a:t>
            </a:r>
            <a:r>
              <a:rPr lang="ru-RU" dirty="0" err="1"/>
              <a:t>громадяни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: </a:t>
            </a:r>
            <a:r>
              <a:rPr lang="ru-RU" dirty="0" err="1"/>
              <a:t>берегти</a:t>
            </a:r>
            <a:r>
              <a:rPr lang="ru-RU" dirty="0"/>
              <a:t>, </a:t>
            </a:r>
            <a:r>
              <a:rPr lang="ru-RU" dirty="0" err="1"/>
              <a:t>охороняти</a:t>
            </a:r>
            <a:r>
              <a:rPr lang="ru-RU" dirty="0"/>
              <a:t> й </a:t>
            </a:r>
            <a:r>
              <a:rPr lang="ru-RU" dirty="0" err="1"/>
              <a:t>раціонально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багатства</a:t>
            </a:r>
            <a:r>
              <a:rPr lang="ru-RU" dirty="0"/>
              <a:t>; не </a:t>
            </a:r>
            <a:r>
              <a:rPr lang="ru-RU" dirty="0" err="1"/>
              <a:t>порушувати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прав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; </a:t>
            </a:r>
            <a:r>
              <a:rPr lang="ru-RU" dirty="0" err="1"/>
              <a:t>компенсувати</a:t>
            </a:r>
            <a:r>
              <a:rPr lang="ru-RU" dirty="0"/>
              <a:t> </a:t>
            </a:r>
            <a:r>
              <a:rPr lang="ru-RU" dirty="0" err="1"/>
              <a:t>завдану</a:t>
            </a:r>
            <a:r>
              <a:rPr lang="ru-RU" dirty="0"/>
              <a:t> ними шкоду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dirty="0" err="1"/>
              <a:t>Екологічні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участь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і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гарантувати</a:t>
            </a:r>
            <a:r>
              <a:rPr lang="ru-RU" dirty="0"/>
              <a:t> </a:t>
            </a:r>
            <a:r>
              <a:rPr lang="ru-RU" dirty="0" err="1"/>
              <a:t>безпечне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. Часто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папері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норм у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7104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79296" cy="792088"/>
          </a:xfrm>
        </p:spPr>
        <p:txBody>
          <a:bodyPr>
            <a:normAutofit/>
          </a:bodyPr>
          <a:lstStyle/>
          <a:p>
            <a:r>
              <a:rPr lang="ru-RU" b="1" dirty="0" err="1"/>
              <a:t>Екологічні</a:t>
            </a:r>
            <a:r>
              <a:rPr lang="ru-RU" b="1" dirty="0"/>
              <a:t> </a:t>
            </a:r>
            <a:r>
              <a:rPr lang="ru-RU" b="1" dirty="0" smtClean="0"/>
              <a:t>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856984" cy="5904656"/>
          </a:xfrm>
        </p:spPr>
        <p:txBody>
          <a:bodyPr>
            <a:normAutofit/>
          </a:bodyPr>
          <a:lstStyle/>
          <a:p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громадянин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на:</a:t>
            </a:r>
          </a:p>
          <a:p>
            <a:pPr marL="0" indent="0">
              <a:buNone/>
            </a:pPr>
            <a:r>
              <a:rPr lang="ru-RU" dirty="0"/>
              <a:t>а) </a:t>
            </a:r>
            <a:r>
              <a:rPr lang="ru-RU" dirty="0" err="1"/>
              <a:t>безпечне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та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б) участь в </a:t>
            </a:r>
            <a:r>
              <a:rPr lang="ru-RU" dirty="0" err="1"/>
              <a:t>обговоренні</a:t>
            </a:r>
            <a:r>
              <a:rPr lang="ru-RU" dirty="0"/>
              <a:t> та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до </a:t>
            </a:r>
            <a:r>
              <a:rPr lang="ru-RU" dirty="0" err="1"/>
              <a:t>проектів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,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, </a:t>
            </a:r>
            <a:r>
              <a:rPr lang="ru-RU" dirty="0" err="1"/>
              <a:t>будівництва</a:t>
            </a:r>
            <a:r>
              <a:rPr lang="ru-RU" dirty="0"/>
              <a:t> і </a:t>
            </a:r>
            <a:r>
              <a:rPr lang="ru-RU" dirty="0" err="1"/>
              <a:t>реконструкції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негативно </a:t>
            </a:r>
            <a:r>
              <a:rPr lang="ru-RU" dirty="0" err="1"/>
              <a:t>впливати</a:t>
            </a:r>
            <a:r>
              <a:rPr lang="ru-RU" dirty="0"/>
              <a:t> на стан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до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в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в) участь в </a:t>
            </a:r>
            <a:r>
              <a:rPr lang="ru-RU" dirty="0" err="1"/>
              <a:t>розробці</a:t>
            </a:r>
            <a:r>
              <a:rPr lang="ru-RU" dirty="0"/>
              <a:t> та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раціонального</a:t>
            </a:r>
            <a:r>
              <a:rPr lang="ru-RU" dirty="0"/>
              <a:t> і комплексного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6646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856984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г)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і </a:t>
            </a:r>
            <a:r>
              <a:rPr lang="ru-RU" dirty="0" err="1"/>
              <a:t>спеціального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ґ) </a:t>
            </a:r>
            <a:r>
              <a:rPr lang="ru-RU" dirty="0" err="1"/>
              <a:t>об'єднання</a:t>
            </a:r>
            <a:r>
              <a:rPr lang="ru-RU" dirty="0"/>
              <a:t> в </a:t>
            </a:r>
            <a:r>
              <a:rPr lang="ru-RU" dirty="0" err="1"/>
              <a:t>громадські</a:t>
            </a:r>
            <a:r>
              <a:rPr lang="ru-RU" dirty="0"/>
              <a:t> </a:t>
            </a:r>
            <a:r>
              <a:rPr lang="ru-RU" dirty="0" err="1"/>
              <a:t>природоохоронні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д) </a:t>
            </a:r>
            <a:r>
              <a:rPr lang="ru-RU" dirty="0" err="1"/>
              <a:t>вільний</a:t>
            </a:r>
            <a:r>
              <a:rPr lang="ru-RU" dirty="0"/>
              <a:t> доступ до </a:t>
            </a:r>
            <a:r>
              <a:rPr lang="ru-RU" dirty="0" err="1"/>
              <a:t>інформації</a:t>
            </a:r>
            <a:r>
              <a:rPr lang="ru-RU" dirty="0"/>
              <a:t> про стан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(</a:t>
            </a:r>
            <a:r>
              <a:rPr lang="ru-RU" dirty="0" err="1"/>
              <a:t>екологічна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) та </a:t>
            </a:r>
            <a:r>
              <a:rPr lang="ru-RU" dirty="0" err="1"/>
              <a:t>вільне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поширення</a:t>
            </a:r>
            <a:r>
              <a:rPr lang="ru-RU" dirty="0"/>
              <a:t> та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законом;</a:t>
            </a:r>
          </a:p>
          <a:p>
            <a:pPr marL="0" indent="0">
              <a:buNone/>
            </a:pPr>
            <a:r>
              <a:rPr lang="ru-RU" dirty="0"/>
              <a:t>е) участь у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слуханнях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відкритих</a:t>
            </a:r>
            <a:r>
              <a:rPr lang="ru-RU" dirty="0"/>
              <a:t> </a:t>
            </a:r>
            <a:r>
              <a:rPr lang="ru-RU" dirty="0" err="1"/>
              <a:t>засіданнях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запланованої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на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на </a:t>
            </a:r>
            <a:r>
              <a:rPr lang="ru-RU" dirty="0" err="1"/>
              <a:t>стадіях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, </a:t>
            </a:r>
            <a:r>
              <a:rPr lang="ru-RU" dirty="0" err="1"/>
              <a:t>проектування</a:t>
            </a:r>
            <a:r>
              <a:rPr lang="ru-RU" dirty="0"/>
              <a:t>, </a:t>
            </a:r>
            <a:r>
              <a:rPr lang="ru-RU" dirty="0" err="1"/>
              <a:t>будівництва</a:t>
            </a:r>
            <a:r>
              <a:rPr lang="ru-RU" dirty="0"/>
              <a:t> і </a:t>
            </a:r>
            <a:r>
              <a:rPr lang="ru-RU" dirty="0" err="1"/>
              <a:t>реконструкції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та у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9519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є)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;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ж</a:t>
            </a:r>
            <a:r>
              <a:rPr lang="ru-RU" dirty="0"/>
              <a:t>) </a:t>
            </a:r>
            <a:r>
              <a:rPr lang="ru-RU" dirty="0" err="1"/>
              <a:t>подання</a:t>
            </a:r>
            <a:r>
              <a:rPr lang="ru-RU" dirty="0"/>
              <a:t> до суду </a:t>
            </a:r>
            <a:r>
              <a:rPr lang="ru-RU" dirty="0" err="1"/>
              <a:t>позовів</a:t>
            </a:r>
            <a:r>
              <a:rPr lang="ru-RU" dirty="0"/>
              <a:t> до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 і </a:t>
            </a:r>
            <a:r>
              <a:rPr lang="ru-RU" dirty="0" err="1"/>
              <a:t>громадян</a:t>
            </a:r>
            <a:r>
              <a:rPr lang="ru-RU" dirty="0"/>
              <a:t> про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заподіяної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здоров'ю</a:t>
            </a:r>
            <a:r>
              <a:rPr lang="ru-RU" dirty="0"/>
              <a:t> та майну </a:t>
            </a:r>
            <a:r>
              <a:rPr lang="ru-RU" dirty="0" err="1"/>
              <a:t>внаслідок</a:t>
            </a:r>
            <a:r>
              <a:rPr lang="ru-RU" dirty="0"/>
              <a:t> негативного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з) </a:t>
            </a:r>
            <a:r>
              <a:rPr lang="ru-RU" dirty="0" err="1"/>
              <a:t>оскарження</a:t>
            </a:r>
            <a:r>
              <a:rPr lang="ru-RU" dirty="0"/>
              <a:t> у судовому порядку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бездіяльності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прав </a:t>
            </a:r>
            <a:r>
              <a:rPr lang="ru-RU" dirty="0" err="1"/>
              <a:t>громадян</a:t>
            </a:r>
            <a:r>
              <a:rPr lang="ru-RU" dirty="0"/>
              <a:t> у порядку, </a:t>
            </a:r>
            <a:r>
              <a:rPr lang="ru-RU" dirty="0" err="1"/>
              <a:t>передбаченому</a:t>
            </a:r>
            <a:r>
              <a:rPr lang="ru-RU" dirty="0"/>
              <a:t> законом.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ru-RU" dirty="0" err="1" smtClean="0"/>
              <a:t>Законодавством</a:t>
            </a:r>
            <a:r>
              <a:rPr lang="ru-RU" dirty="0" smtClean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визначені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екологічні</a:t>
            </a:r>
            <a:r>
              <a:rPr lang="ru-RU" dirty="0"/>
              <a:t> права </a:t>
            </a:r>
            <a:r>
              <a:rPr lang="ru-RU" dirty="0" err="1"/>
              <a:t>громадян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0025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836712"/>
          </a:xfrm>
        </p:spPr>
        <p:txBody>
          <a:bodyPr>
            <a:normAutofit/>
          </a:bodyPr>
          <a:lstStyle/>
          <a:p>
            <a:r>
              <a:rPr lang="ru-RU" b="1" dirty="0" err="1"/>
              <a:t>Обов'язки</a:t>
            </a:r>
            <a:r>
              <a:rPr lang="ru-RU" b="1" dirty="0"/>
              <a:t> </a:t>
            </a:r>
            <a:r>
              <a:rPr lang="ru-RU" b="1" dirty="0" err="1"/>
              <a:t>громадян</a:t>
            </a:r>
            <a:r>
              <a:rPr lang="ru-RU" b="1" dirty="0"/>
              <a:t> у </a:t>
            </a:r>
            <a:r>
              <a:rPr lang="ru-RU" b="1" dirty="0" err="1"/>
              <a:t>галузі</a:t>
            </a:r>
            <a:r>
              <a:rPr lang="ru-RU" b="1" dirty="0"/>
              <a:t> </a:t>
            </a:r>
            <a:r>
              <a:rPr lang="ru-RU" b="1" dirty="0" err="1" smtClean="0"/>
              <a:t>екології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92696"/>
            <a:ext cx="8928992" cy="590465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передбачені</a:t>
            </a:r>
            <a:r>
              <a:rPr lang="ru-RU" dirty="0"/>
              <a:t> Законом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»:</a:t>
            </a:r>
          </a:p>
          <a:p>
            <a:r>
              <a:rPr lang="ru-RU" dirty="0" err="1"/>
              <a:t>Берегти</a:t>
            </a:r>
            <a:r>
              <a:rPr lang="ru-RU" dirty="0"/>
              <a:t> природу, </a:t>
            </a:r>
            <a:r>
              <a:rPr lang="ru-RU" dirty="0" err="1"/>
              <a:t>охороняти</a:t>
            </a:r>
            <a:r>
              <a:rPr lang="ru-RU" dirty="0"/>
              <a:t>, </a:t>
            </a:r>
            <a:r>
              <a:rPr lang="ru-RU" dirty="0" err="1"/>
              <a:t>раціонально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багатства</a:t>
            </a:r>
            <a:r>
              <a:rPr lang="ru-RU" dirty="0"/>
              <a:t>;</a:t>
            </a:r>
          </a:p>
          <a:p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з </a:t>
            </a:r>
            <a:r>
              <a:rPr lang="ru-RU" dirty="0" err="1"/>
              <a:t>додержанням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,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/>
              <a:t>нормативів</a:t>
            </a:r>
            <a:r>
              <a:rPr lang="ru-RU" dirty="0"/>
              <a:t> та </a:t>
            </a:r>
            <a:r>
              <a:rPr lang="ru-RU" dirty="0" err="1"/>
              <a:t>лімітів</a:t>
            </a:r>
            <a:r>
              <a:rPr lang="ru-RU" dirty="0"/>
              <a:t> </a:t>
            </a:r>
            <a:r>
              <a:rPr lang="ru-RU" dirty="0" err="1"/>
              <a:t>природовикористання</a:t>
            </a:r>
            <a:r>
              <a:rPr lang="ru-RU" dirty="0"/>
              <a:t>;</a:t>
            </a:r>
          </a:p>
          <a:p>
            <a:r>
              <a:rPr lang="ru-RU" dirty="0"/>
              <a:t>Не </a:t>
            </a:r>
            <a:r>
              <a:rPr lang="ru-RU" dirty="0" err="1"/>
              <a:t>порушувати</a:t>
            </a:r>
            <a:r>
              <a:rPr lang="ru-RU" dirty="0"/>
              <a:t> </a:t>
            </a:r>
            <a:r>
              <a:rPr lang="ru-RU" dirty="0" err="1"/>
              <a:t>екологічні</a:t>
            </a:r>
            <a:r>
              <a:rPr lang="ru-RU" dirty="0"/>
              <a:t> права і </a:t>
            </a:r>
            <a:r>
              <a:rPr lang="ru-RU" dirty="0" err="1"/>
              <a:t>законні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;</a:t>
            </a:r>
          </a:p>
          <a:p>
            <a:r>
              <a:rPr lang="ru-RU" dirty="0" err="1"/>
              <a:t>Вносити</a:t>
            </a:r>
            <a:r>
              <a:rPr lang="ru-RU" dirty="0"/>
              <a:t> плату за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природовикористання</a:t>
            </a:r>
            <a:r>
              <a:rPr lang="ru-RU" dirty="0"/>
              <a:t>;</a:t>
            </a:r>
          </a:p>
          <a:p>
            <a:r>
              <a:rPr lang="ru-RU" dirty="0" err="1"/>
              <a:t>Сплачувати</a:t>
            </a:r>
            <a:r>
              <a:rPr lang="ru-RU" dirty="0"/>
              <a:t> </a:t>
            </a:r>
            <a:r>
              <a:rPr lang="ru-RU" dirty="0" err="1"/>
              <a:t>штрафи</a:t>
            </a:r>
            <a:r>
              <a:rPr lang="ru-RU" dirty="0"/>
              <a:t> за </a:t>
            </a:r>
            <a:r>
              <a:rPr lang="ru-RU" dirty="0" err="1"/>
              <a:t>екологічні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878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856984" cy="655272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передбачені</a:t>
            </a:r>
            <a:r>
              <a:rPr lang="ru-RU" dirty="0"/>
              <a:t> системою </a:t>
            </a:r>
            <a:r>
              <a:rPr lang="ru-RU" dirty="0" err="1"/>
              <a:t>екологічного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та </a:t>
            </a:r>
            <a:r>
              <a:rPr lang="ru-RU" dirty="0" err="1"/>
              <a:t>випливають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умов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</a:t>
            </a:r>
            <a:r>
              <a:rPr lang="ru-RU" dirty="0" err="1"/>
              <a:t>природокористування</a:t>
            </a:r>
            <a:r>
              <a:rPr lang="ru-RU" dirty="0"/>
              <a:t> і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громадянами</a:t>
            </a:r>
            <a:r>
              <a:rPr lang="ru-RU" dirty="0"/>
              <a:t> 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небезпечної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 smtClean="0"/>
              <a:t>:</a:t>
            </a:r>
          </a:p>
          <a:p>
            <a:pPr algn="ctr">
              <a:buFontTx/>
              <a:buChar char="-"/>
            </a:pP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 майнові;</a:t>
            </a:r>
          </a:p>
          <a:p>
            <a:pPr algn="ctr">
              <a:buFontTx/>
              <a:buChar char="-"/>
            </a:pPr>
            <a:r>
              <a:rPr lang="uk-UA" dirty="0" err="1"/>
              <a:t>о</a:t>
            </a:r>
            <a:r>
              <a:rPr lang="uk-UA" dirty="0" err="1" smtClean="0"/>
              <a:t>бов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 немайнові.</a:t>
            </a:r>
          </a:p>
        </p:txBody>
      </p:sp>
    </p:spTree>
    <p:extLst>
      <p:ext uri="{BB962C8B-B14F-4D97-AF65-F5344CB8AC3E}">
        <p14:creationId xmlns:p14="http://schemas.microsoft.com/office/powerpoint/2010/main" val="1605370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>
              <a:buFontTx/>
              <a:buChar char="-"/>
            </a:pPr>
            <a:r>
              <a:rPr lang="ru-RU" dirty="0" err="1" smtClean="0"/>
              <a:t>Своєчасно</a:t>
            </a:r>
            <a:r>
              <a:rPr lang="ru-RU" dirty="0" smtClean="0"/>
              <a:t> </a:t>
            </a:r>
            <a:r>
              <a:rPr lang="ru-RU" dirty="0" err="1"/>
              <a:t>вносити</a:t>
            </a:r>
            <a:r>
              <a:rPr lang="ru-RU" dirty="0"/>
              <a:t> плату за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понадлімітне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</a:t>
            </a:r>
            <a:r>
              <a:rPr lang="ru-RU" dirty="0" err="1"/>
              <a:t>здійснювати</a:t>
            </a:r>
            <a:r>
              <a:rPr lang="ru-RU" dirty="0"/>
              <a:t> комплекс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; </a:t>
            </a:r>
            <a:r>
              <a:rPr lang="ru-RU" dirty="0" smtClean="0"/>
              <a:t>- </a:t>
            </a:r>
          </a:p>
          <a:p>
            <a:pPr>
              <a:buFontTx/>
              <a:buChar char="-"/>
            </a:pP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/>
              <a:t>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попередження</a:t>
            </a:r>
            <a:r>
              <a:rPr lang="ru-RU" dirty="0"/>
              <a:t> негативного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на стан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(</a:t>
            </a:r>
            <a:r>
              <a:rPr lang="ru-RU" dirty="0" err="1"/>
              <a:t>забруднення</a:t>
            </a:r>
            <a:r>
              <a:rPr lang="ru-RU" dirty="0"/>
              <a:t>, </a:t>
            </a:r>
            <a:r>
              <a:rPr lang="ru-RU" dirty="0" err="1"/>
              <a:t>засмічення</a:t>
            </a:r>
            <a:r>
              <a:rPr lang="ru-RU" dirty="0"/>
              <a:t>, </a:t>
            </a:r>
            <a:r>
              <a:rPr lang="ru-RU" dirty="0" err="1"/>
              <a:t>виснаження</a:t>
            </a:r>
            <a:r>
              <a:rPr lang="ru-RU" dirty="0"/>
              <a:t>);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Запроваджувати</a:t>
            </a:r>
            <a:r>
              <a:rPr lang="ru-RU" dirty="0" smtClean="0"/>
              <a:t> </a:t>
            </a:r>
            <a:r>
              <a:rPr lang="ru-RU" dirty="0" err="1"/>
              <a:t>новітні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устаткування</a:t>
            </a:r>
            <a:r>
              <a:rPr lang="ru-RU" dirty="0"/>
              <a:t> та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спроможної</a:t>
            </a:r>
            <a:r>
              <a:rPr lang="ru-RU" dirty="0"/>
              <a:t> негативно </a:t>
            </a:r>
            <a:r>
              <a:rPr lang="ru-RU" dirty="0" err="1"/>
              <a:t>впливати</a:t>
            </a:r>
            <a:r>
              <a:rPr lang="ru-RU" dirty="0"/>
              <a:t> на стан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і </a:t>
            </a:r>
            <a:r>
              <a:rPr lang="ru-RU" dirty="0" err="1"/>
              <a:t>здоров'я</a:t>
            </a:r>
            <a:r>
              <a:rPr lang="ru-RU" dirty="0"/>
              <a:t> людей.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51520" y="116632"/>
            <a:ext cx="8640960" cy="108012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Обов'язки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майнові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3015594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251520" y="116632"/>
            <a:ext cx="8640960" cy="108012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Обов'язки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немайнові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ru-RU" dirty="0" err="1"/>
              <a:t>Одержувати</a:t>
            </a:r>
            <a:r>
              <a:rPr lang="ru-RU" dirty="0"/>
              <a:t> </a:t>
            </a:r>
            <a:r>
              <a:rPr lang="ru-RU" dirty="0" err="1"/>
              <a:t>дозволи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спроможної</a:t>
            </a:r>
            <a:r>
              <a:rPr lang="ru-RU" dirty="0"/>
              <a:t> негативно </a:t>
            </a:r>
            <a:r>
              <a:rPr lang="ru-RU" dirty="0" err="1"/>
              <a:t>впливати</a:t>
            </a:r>
            <a:r>
              <a:rPr lang="ru-RU" dirty="0"/>
              <a:t> на стан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здоров'я</a:t>
            </a:r>
            <a:r>
              <a:rPr lang="ru-RU" dirty="0"/>
              <a:t> людей;</a:t>
            </a:r>
          </a:p>
          <a:p>
            <a:r>
              <a:rPr lang="ru-RU" dirty="0" err="1"/>
              <a:t>Передавати</a:t>
            </a:r>
            <a:r>
              <a:rPr lang="ru-RU" dirty="0"/>
              <a:t> 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небезпечні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на </a:t>
            </a:r>
            <a:r>
              <a:rPr lang="ru-RU" dirty="0" err="1"/>
              <a:t>екологічну</a:t>
            </a:r>
            <a:r>
              <a:rPr lang="ru-RU" dirty="0"/>
              <a:t> </a:t>
            </a:r>
            <a:r>
              <a:rPr lang="ru-RU" dirty="0" err="1"/>
              <a:t>експертизу</a:t>
            </a:r>
            <a:r>
              <a:rPr lang="ru-RU" dirty="0"/>
              <a:t>;</a:t>
            </a:r>
          </a:p>
          <a:p>
            <a:r>
              <a:rPr lang="ru-RU" dirty="0" err="1"/>
              <a:t>Дотримуватись</a:t>
            </a:r>
            <a:r>
              <a:rPr lang="ru-RU" dirty="0"/>
              <a:t> </a:t>
            </a:r>
            <a:r>
              <a:rPr lang="ru-RU" dirty="0" err="1"/>
              <a:t>висновків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;</a:t>
            </a:r>
          </a:p>
          <a:p>
            <a:r>
              <a:rPr lang="ru-RU" dirty="0" err="1"/>
              <a:t>Надавати</a:t>
            </a:r>
            <a:r>
              <a:rPr lang="ru-RU" dirty="0"/>
              <a:t> органам </a:t>
            </a:r>
            <a:r>
              <a:rPr lang="ru-RU" dirty="0" err="1"/>
              <a:t>екологічного</a:t>
            </a:r>
            <a:r>
              <a:rPr lang="ru-RU" dirty="0"/>
              <a:t> контролю </a:t>
            </a:r>
            <a:r>
              <a:rPr lang="ru-RU" dirty="0" err="1"/>
              <a:t>відомості</a:t>
            </a:r>
            <a:r>
              <a:rPr lang="ru-RU" dirty="0"/>
              <a:t> про характер 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небезпечної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82917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</TotalTime>
  <Words>834</Words>
  <Application>Microsoft Office PowerPoint</Application>
  <PresentationFormat>Экран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Справедливость</vt:lpstr>
      <vt:lpstr>Екологічні права та обов'язки громадян України</vt:lpstr>
      <vt:lpstr>Презентация PowerPoint</vt:lpstr>
      <vt:lpstr>Екологічні права</vt:lpstr>
      <vt:lpstr>Презентация PowerPoint</vt:lpstr>
      <vt:lpstr>Презентация PowerPoint</vt:lpstr>
      <vt:lpstr>Обов'язки громадян у галузі екології</vt:lpstr>
      <vt:lpstr>Презентация PowerPoint</vt:lpstr>
      <vt:lpstr>Презентация PowerPoint</vt:lpstr>
      <vt:lpstr>Презентация PowerPoint</vt:lpstr>
      <vt:lpstr>Презентация PowerPoint</vt:lpstr>
      <vt:lpstr>Гарантії реалізації та способи захисту екологічних прав громадян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Екологічні права та обов'язки громадян України</dc:title>
  <dc:creator>Sasha</dc:creator>
  <cp:lastModifiedBy>Sasha</cp:lastModifiedBy>
  <cp:revision>4</cp:revision>
  <dcterms:created xsi:type="dcterms:W3CDTF">2014-03-12T15:35:54Z</dcterms:created>
  <dcterms:modified xsi:type="dcterms:W3CDTF">2014-06-08T21:30:31Z</dcterms:modified>
</cp:coreProperties>
</file>