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67" r:id="rId2"/>
    <p:sldId id="257" r:id="rId3"/>
    <p:sldId id="258" r:id="rId4"/>
    <p:sldId id="269" r:id="rId5"/>
    <p:sldId id="270" r:id="rId6"/>
    <p:sldId id="268" r:id="rId7"/>
    <p:sldId id="264" r:id="rId8"/>
    <p:sldId id="266" r:id="rId9"/>
    <p:sldId id="265" r:id="rId10"/>
    <p:sldId id="259" r:id="rId11"/>
    <p:sldId id="263" r:id="rId12"/>
    <p:sldId id="260" r:id="rId13"/>
    <p:sldId id="262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4" autoAdjust="0"/>
    <p:restoredTop sz="94599" autoAdjust="0"/>
  </p:normalViewPr>
  <p:slideViewPr>
    <p:cSldViewPr>
      <p:cViewPr varScale="1">
        <p:scale>
          <a:sx n="68" d="100"/>
          <a:sy n="68" d="100"/>
        </p:scale>
        <p:origin x="-24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280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4FD53-5F3D-4A2F-9257-15EF46D457AA}" type="datetimeFigureOut">
              <a:rPr lang="ru-RU" smtClean="0"/>
              <a:pPr/>
              <a:t>30.10.2011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F00DD-DA35-4B08-9ACB-4F25F77B8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F00DD-DA35-4B08-9ACB-4F25F77B829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&#1088;&#1087;&#1086;&#1087;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поп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27984" y="285293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Володимир Феофан Прокопович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250px-Feofan_Prokopov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6428">
            <a:off x="281427" y="1063051"/>
            <a:ext cx="1697641" cy="2057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5729514_Feofan_Prokopovich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04159">
            <a:off x="7025516" y="1848499"/>
            <a:ext cx="1793968" cy="18279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нутый угол 6"/>
          <p:cNvSpPr/>
          <p:nvPr/>
        </p:nvSpPr>
        <p:spPr>
          <a:xfrm rot="558987">
            <a:off x="2063153" y="2367394"/>
            <a:ext cx="2448272" cy="1080120"/>
          </a:xfrm>
          <a:prstGeom prst="foldedCorner">
            <a:avLst>
              <a:gd name="adj" fmla="val 2268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Народився Володимир 18 червня у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1681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році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у Києві. Виховувався у родині купця.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 rot="20917973">
            <a:off x="4758695" y="2411393"/>
            <a:ext cx="2160240" cy="648072"/>
          </a:xfrm>
          <a:prstGeom prst="foldedCorner">
            <a:avLst>
              <a:gd name="adj" fmla="val 2370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При хрещенні дістав ім‘я Єлеазар.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 rot="581339">
            <a:off x="2201324" y="3629999"/>
            <a:ext cx="2684107" cy="1666610"/>
          </a:xfrm>
          <a:prstGeom prst="foldedCorner">
            <a:avLst>
              <a:gd name="adj" fmla="val 126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З 1688р. став учнем у Київському колегіумі, де працював його дядько, який піклувався про Феофана, адже той став сиротою у ранньому віці.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6588224" y="3717032"/>
            <a:ext cx="2448272" cy="273630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7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uk-UA" sz="17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1700" dirty="0" smtClean="0">
                <a:latin typeface="Calibri" pitchFamily="34" charset="0"/>
                <a:cs typeface="Calibri" pitchFamily="34" charset="0"/>
              </a:rPr>
              <a:t>Став викладачем Києво-Могилянської академії. Згодом Петро І зробив його ректором цього навчального закладу. Під керівництвом Прокоповича академія стала передовим вищим навчальним закладом Європи.</a:t>
            </a:r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 rot="207918">
            <a:off x="219084" y="3486506"/>
            <a:ext cx="1944216" cy="1368152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 </a:t>
            </a: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Деякий час був на чолі російської православної церкви.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179512" y="5157192"/>
            <a:ext cx="2448272" cy="144016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Після смерті царя Петра І зазнав зневаги й переслідувань, помирав у самотності й бідності.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Загнутый угол 12"/>
          <p:cNvSpPr/>
          <p:nvPr/>
        </p:nvSpPr>
        <p:spPr>
          <a:xfrm>
            <a:off x="5004048" y="3212976"/>
            <a:ext cx="1440160" cy="2160240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Папа римський Климентій готував посвячення Прокоповича у єпископи, але той утік з Італії.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Загнутый угол 13"/>
          <p:cNvSpPr/>
          <p:nvPr/>
        </p:nvSpPr>
        <p:spPr>
          <a:xfrm>
            <a:off x="2699792" y="5517232"/>
            <a:ext cx="3744416" cy="1152128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Навчався в католицькому училищі Володимир-Волинського монастиря (щоб більше дізнатися про католицизм).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okop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0161" y="1988840"/>
            <a:ext cx="1633927" cy="28083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Выноска со стрелкой вправо 5"/>
          <p:cNvSpPr/>
          <p:nvPr/>
        </p:nvSpPr>
        <p:spPr>
          <a:xfrm rot="21200910">
            <a:off x="456110" y="2643129"/>
            <a:ext cx="2736304" cy="2448272"/>
          </a:xfrm>
          <a:prstGeom prst="rightArrowCallout">
            <a:avLst>
              <a:gd name="adj1" fmla="val 15891"/>
              <a:gd name="adj2" fmla="val 17712"/>
              <a:gd name="adj3" fmla="val 16802"/>
              <a:gd name="adj4" fmla="val 77632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Залишив велику наукову, публіцистичну та художню спадщину, в якій значну частину складає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риторика.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Выноска со стрелкой влево 7"/>
          <p:cNvSpPr/>
          <p:nvPr/>
        </p:nvSpPr>
        <p:spPr>
          <a:xfrm rot="21296401">
            <a:off x="5989692" y="1963055"/>
            <a:ext cx="2808312" cy="2880320"/>
          </a:xfrm>
          <a:prstGeom prst="leftArrowCallout">
            <a:avLst>
              <a:gd name="adj1" fmla="val 11520"/>
              <a:gd name="adj2" fmla="val 10922"/>
              <a:gd name="adj3" fmla="val 13882"/>
              <a:gd name="adj4" fmla="val 8050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Автор ліричних поезій, філософських і політичних трактатів.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539552" y="5085184"/>
            <a:ext cx="8064896" cy="1512168"/>
          </a:xfrm>
          <a:prstGeom prst="upArrowCallout">
            <a:avLst>
              <a:gd name="adj1" fmla="val 14676"/>
              <a:gd name="adj2" fmla="val 19838"/>
              <a:gd name="adj3" fmla="val 19838"/>
              <a:gd name="adj4" fmla="val 74011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Одне з досягнень Прокоповича - створення першої в українській літературі драми з вітчизняним історичним героєм «Володимир». Драма була присвячена гетьманові Мазепі, ставилася для простих киян, у ній уперше грали не ляльки, а справжні актори.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3995936" y="188640"/>
            <a:ext cx="2880320" cy="161156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Багатогранна і всебічно розвинена особа!!!</a:t>
            </a:r>
            <a:endParaRPr lang="ru-RU" sz="2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Выноска со стрелкой вправо 10"/>
          <p:cNvSpPr/>
          <p:nvPr/>
        </p:nvSpPr>
        <p:spPr>
          <a:xfrm rot="1082402">
            <a:off x="1036715" y="452265"/>
            <a:ext cx="2232248" cy="1872208"/>
          </a:xfrm>
          <a:prstGeom prst="rightArrowCallout">
            <a:avLst>
              <a:gd name="adj1" fmla="val 13088"/>
              <a:gd name="adj2" fmla="val 16661"/>
              <a:gd name="adj3" fmla="val 17257"/>
              <a:gd name="adj4" fmla="val 80962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Письменник, видатний ритор, оратор, педагог, церковний діяч.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2" y="332656"/>
            <a:ext cx="7882136" cy="172474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prstTxWarp prst="textDeflateInflateDeflat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Трагікомедія Феофана Прокоповича 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«Володимир», </a:t>
            </a:r>
            <a:b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зразок шкільної драми</a:t>
            </a:r>
            <a:endParaRPr lang="uk-U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Feofan_Prokopovich__Vladimir._Tragedokomed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564904"/>
            <a:ext cx="1955180" cy="2805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нутый угол 5"/>
          <p:cNvSpPr/>
          <p:nvPr/>
        </p:nvSpPr>
        <p:spPr>
          <a:xfrm>
            <a:off x="179512" y="2420888"/>
            <a:ext cx="3312368" cy="864096"/>
          </a:xfrm>
          <a:prstGeom prst="foldedCorner">
            <a:avLst>
              <a:gd name="adj" fmla="val 2109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Трагіокомедія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“Володимир”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відноситься до жанру історичної драми.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179512" y="3356992"/>
            <a:ext cx="3312368" cy="864096"/>
          </a:xfrm>
          <a:prstGeom prst="foldedCorner">
            <a:avLst>
              <a:gd name="adj" fmla="val 226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За жанровою формою у творі наявні елементи трагедії й комедії.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 rot="5400000">
            <a:off x="1655676" y="3465004"/>
            <a:ext cx="288032" cy="1800200"/>
          </a:xfrm>
          <a:prstGeom prst="leftBrace">
            <a:avLst>
              <a:gd name="adj1" fmla="val 123188"/>
              <a:gd name="adj2" fmla="val 50000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Загнутый угол 8"/>
          <p:cNvSpPr/>
          <p:nvPr/>
        </p:nvSpPr>
        <p:spPr>
          <a:xfrm>
            <a:off x="1979712" y="4509120"/>
            <a:ext cx="1584176" cy="1944216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Комедійним є сатиричне зображення жерців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Жеривола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Куроїда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та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Піяра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107504" y="4509120"/>
            <a:ext cx="1800200" cy="2016224"/>
          </a:xfrm>
          <a:prstGeom prst="foldedCorner">
            <a:avLst>
              <a:gd name="adj" fmla="val 13093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Трагедійним є образ головного героя, котрий через внутрішні протиріччя, вагання вирішує хрестити Київ.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5652120" y="2420888"/>
            <a:ext cx="3240360" cy="1296144"/>
          </a:xfrm>
          <a:prstGeom prst="foldedCorner">
            <a:avLst>
              <a:gd name="adj" fmla="val 18879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Як і в кожній шкільній драмі, в творі був хор, ми бачимо це в епізоді драми. Панегірик співають Андрій - апостол із янголами.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3707904" y="5517232"/>
            <a:ext cx="1800200" cy="864096"/>
          </a:xfrm>
          <a:prstGeom prst="foldedCorner">
            <a:avLst>
              <a:gd name="adj" fmla="val 2699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Розповідається про подальшу долю Києва: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5868144" y="3789040"/>
            <a:ext cx="3384376" cy="2592288"/>
          </a:xfrm>
          <a:prstGeom prst="verticalScroll">
            <a:avLst>
              <a:gd name="adj" fmla="val 7633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uk-U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«Був у тьмі ти раніше, хоча перед миром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Світлим ділом преславний, але іде кумирам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Темним ти покорявся, був чорний в безвір’ї.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Отож світлом себе та осяй невечірнім!»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5580112" y="5517232"/>
            <a:ext cx="504056" cy="57606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олна 3"/>
          <p:cNvSpPr/>
          <p:nvPr/>
        </p:nvSpPr>
        <p:spPr>
          <a:xfrm>
            <a:off x="323528" y="188640"/>
            <a:ext cx="8496944" cy="2160240"/>
          </a:xfrm>
          <a:prstGeom prst="wave">
            <a:avLst>
              <a:gd name="adj1" fmla="val 12500"/>
              <a:gd name="adj2" fmla="val -132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За структурою драма «Володимир» складається з прологу, основної частини та епілогу.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 rot="20982729">
            <a:off x="300665" y="2227190"/>
            <a:ext cx="3574120" cy="167847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В пролозі розповідається про занепокоєння жерців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Жеривола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Куроїда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та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Піяра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з приводу того, що Володимир збирається хрестити Київську Русь.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523933">
            <a:off x="4671059" y="2581333"/>
            <a:ext cx="4134643" cy="162065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Основна частина твору присвячена головному герою. Володимир вислуховує грецького філософа, синів Бориса й Гліба, перш ніж прийняти остаточне рішення.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19672" y="4509120"/>
            <a:ext cx="5616624" cy="1800200"/>
          </a:xfrm>
          <a:prstGeom prst="roundRect">
            <a:avLst>
              <a:gd name="adj" fmla="val 2843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Слід ще зазначити, що шкільна драма доби бароко мала важливе значення для подальшого розвитку української драматургії (XIX століття), її вплив був величезний і в Росії.</a:t>
            </a:r>
            <a:endParaRPr lang="ru-RU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руглая лента лицом вверх 2"/>
          <p:cNvSpPr/>
          <p:nvPr/>
        </p:nvSpPr>
        <p:spPr>
          <a:xfrm>
            <a:off x="2267744" y="188640"/>
            <a:ext cx="4608512" cy="1512168"/>
          </a:xfrm>
          <a:prstGeom prst="ellipseRibbon2">
            <a:avLst>
              <a:gd name="adj1" fmla="val 24545"/>
              <a:gd name="adj2" fmla="val 100000"/>
              <a:gd name="adj3" fmla="val 125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332656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Трагікомедія </a:t>
            </a: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“Володимир”</a:t>
            </a:r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 – цікаві факти: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 rot="21315603">
            <a:off x="278470" y="1893462"/>
            <a:ext cx="3024336" cy="2520280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 smtClean="0">
                <a:latin typeface="Calibri" pitchFamily="34" charset="0"/>
                <a:cs typeface="Calibri" pitchFamily="34" charset="0"/>
              </a:rPr>
              <a:t>Історія написання твору</a:t>
            </a:r>
          </a:p>
          <a:p>
            <a:r>
              <a:rPr lang="uk-UA" dirty="0" smtClean="0">
                <a:latin typeface="Calibri" pitchFamily="34" charset="0"/>
                <a:cs typeface="Calibri" pitchFamily="34" charset="0"/>
              </a:rPr>
              <a:t>Драма написана в 1705 році. Головна тема - хрещення Русі князем Володимиром і боротьба з невігласами жерцями, неуцтвом, реакційним духовенством.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 rot="436752">
            <a:off x="4661833" y="1931350"/>
            <a:ext cx="3744416" cy="1656184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 smtClean="0">
                <a:latin typeface="Calibri" pitchFamily="34" charset="0"/>
                <a:cs typeface="Calibri" pitchFamily="34" charset="0"/>
              </a:rPr>
              <a:t>Значення п'єси </a:t>
            </a:r>
          </a:p>
          <a:p>
            <a:r>
              <a:rPr lang="uk-UA" dirty="0" smtClean="0">
                <a:latin typeface="Calibri" pitchFamily="34" charset="0"/>
                <a:cs typeface="Calibri" pitchFamily="34" charset="0"/>
              </a:rPr>
              <a:t>П'єса служила пропаганді реформ Петра І. Вона сповнена ідей суспільно-політичного протиборства часів Ф. Прокоповича.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 rot="477006">
            <a:off x="263188" y="4731267"/>
            <a:ext cx="3312368" cy="144016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 smtClean="0">
                <a:latin typeface="Calibri" pitchFamily="34" charset="0"/>
                <a:cs typeface="Calibri" pitchFamily="34" charset="0"/>
              </a:rPr>
              <a:t>Будова п'єси</a:t>
            </a:r>
          </a:p>
          <a:p>
            <a:r>
              <a:rPr lang="uk-UA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Написана силабічним 13-складовим віршем, складається з п'яти актів, прологу й епілогу.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3779912" y="3717032"/>
            <a:ext cx="5184576" cy="273630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i="1" u="sng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i="1" u="sng" dirty="0" smtClean="0">
                <a:latin typeface="Calibri" pitchFamily="34" charset="0"/>
                <a:cs typeface="Calibri" pitchFamily="34" charset="0"/>
              </a:rPr>
              <a:t>Політична спрямованість драми</a:t>
            </a:r>
          </a:p>
          <a:p>
            <a:r>
              <a:rPr lang="uk-UA" dirty="0" smtClean="0">
                <a:latin typeface="Calibri" pitchFamily="34" charset="0"/>
                <a:cs typeface="Calibri" pitchFamily="34" charset="0"/>
              </a:rPr>
              <a:t>П'єса пройнята мотивом боротьби неуцтва та просвіти. Використовуючи релігійно-історичний сюжет, Прокопович наголошує на прогресивних ідеях, яку несла освіта. У п'єсі - спроба показати психологічний конфлікт у свідомості Володимира, його вагання й утвердження нової віри. В особі Володимира - окремі риси діяльності Петра І, його реформ.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979712" y="2564904"/>
            <a:ext cx="4968552" cy="1944216"/>
          </a:xfrm>
          <a:prstGeom prst="bevel">
            <a:avLst>
              <a:gd name="adj" fmla="val 814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</a:bodyPr>
          <a:lstStyle/>
          <a:p>
            <a:pPr algn="ctr"/>
            <a:r>
              <a:rPr lang="uk-U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Драма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 rot="20184458">
            <a:off x="306895" y="577855"/>
            <a:ext cx="3158324" cy="1296144"/>
          </a:xfrm>
          <a:prstGeom prst="downArrowCallout">
            <a:avLst>
              <a:gd name="adj1" fmla="val 16397"/>
              <a:gd name="adj2" fmla="val 14148"/>
              <a:gd name="adj3" fmla="val 12009"/>
              <a:gd name="adj4" fmla="val 844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3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Драматургія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 rot="961179">
            <a:off x="5396588" y="743956"/>
            <a:ext cx="3224655" cy="1733010"/>
          </a:xfrm>
          <a:prstGeom prst="downArrowCallout">
            <a:avLst>
              <a:gd name="adj1" fmla="val 17257"/>
              <a:gd name="adj2" fmla="val 14934"/>
              <a:gd name="adj3" fmla="val 22677"/>
              <a:gd name="adj4" fmla="val 703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Шкільна Драма</a:t>
            </a:r>
          </a:p>
        </p:txBody>
      </p:sp>
      <p:sp>
        <p:nvSpPr>
          <p:cNvPr id="7" name="Выноска со стрелкой вверх 6"/>
          <p:cNvSpPr/>
          <p:nvPr/>
        </p:nvSpPr>
        <p:spPr>
          <a:xfrm rot="21015827">
            <a:off x="5529228" y="4651225"/>
            <a:ext cx="3479685" cy="1893955"/>
          </a:xfrm>
          <a:prstGeom prst="upArrowCallout">
            <a:avLst>
              <a:gd name="adj1" fmla="val 12226"/>
              <a:gd name="adj2" fmla="val 13374"/>
              <a:gd name="adj3" fmla="val 13373"/>
              <a:gd name="adj4" fmla="val 8223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Трагікомедія </a:t>
            </a:r>
            <a:r>
              <a:rPr lang="uk-UA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“Володимир”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Выноска со стрелкой вверх 7"/>
          <p:cNvSpPr/>
          <p:nvPr/>
        </p:nvSpPr>
        <p:spPr>
          <a:xfrm rot="841548">
            <a:off x="364229" y="4642768"/>
            <a:ext cx="3096344" cy="1713352"/>
          </a:xfrm>
          <a:prstGeom prst="upArrowCallout">
            <a:avLst>
              <a:gd name="adj1" fmla="val 14676"/>
              <a:gd name="adj2" fmla="val 17626"/>
              <a:gd name="adj3" fmla="val 25000"/>
              <a:gd name="adj4" fmla="val 70876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Володимир Феофан Прокопович</a:t>
            </a: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1" name="Рисунок 10" descr="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636912"/>
            <a:ext cx="1584176" cy="15841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Рисунок 11" descr="55729514_Feofan_Prokopovich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2492896"/>
            <a:ext cx="1728192" cy="2005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dramatur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332656"/>
            <a:ext cx="2016224" cy="2016224"/>
          </a:xfrm>
          <a:prstGeom prst="rect">
            <a:avLst/>
          </a:prstGeom>
        </p:spPr>
      </p:pic>
      <p:pic>
        <p:nvPicPr>
          <p:cNvPr id="15" name="Рисунок 14" descr="Feofan_Prokopovich__Vladimir._Tragedokomediy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4581128"/>
            <a:ext cx="1486311" cy="2132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Драматургія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Рисунок 7" descr="dra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13430">
            <a:off x="689425" y="1415068"/>
            <a:ext cx="2308930" cy="3309466"/>
          </a:xfrm>
          <a:prstGeom prst="rect">
            <a:avLst/>
          </a:prstGeom>
        </p:spPr>
      </p:pic>
      <p:sp>
        <p:nvSpPr>
          <p:cNvPr id="4" name="Загнутый угол 3"/>
          <p:cNvSpPr/>
          <p:nvPr/>
        </p:nvSpPr>
        <p:spPr>
          <a:xfrm>
            <a:off x="378391" y="4962379"/>
            <a:ext cx="3742192" cy="1796397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2000" dirty="0" smtClean="0">
                <a:latin typeface="Calibri" pitchFamily="34" charset="0"/>
                <a:cs typeface="Calibri" pitchFamily="34" charset="0"/>
              </a:rPr>
              <a:t>Українська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драматургія розвивалася в ході виникнення й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становлення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національного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театру, була нерозривно зв’язана з ним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загальними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інтересами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 rot="21157188">
            <a:off x="3473859" y="1741769"/>
            <a:ext cx="5290790" cy="2610944"/>
          </a:xfrm>
          <a:prstGeom prst="foldedCorne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Її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розвиток нерозривно пов'язаний із театром, оскільки провідні драматурги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були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водночас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організаторами і керівниками театральних труп.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Класики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української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драматургії правдиво зображали  життя та побут народу,намагалися показати соціальні протиріччя, які панували у суспільстві.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їхніх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п’єсах виражалося співчуття до тяжкої долі трудящих, протест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проти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приниження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людської гідності.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 rot="21258249">
            <a:off x="4565318" y="4438551"/>
            <a:ext cx="4486130" cy="2088232"/>
          </a:xfrm>
          <a:prstGeom prst="foldedCorner">
            <a:avLst>
              <a:gd name="adj" fmla="val 20228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Ідейна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глибина, демократичний пафос соціального викриття,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сила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реалістичного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проникнення в суспільні відносини, 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морально-етичні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засади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пореформеної доби – все це свідчило про новаторський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характер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української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драматургії другої половини XIX століття.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  <a:normAutofit fontScale="90000"/>
          </a:bodyPr>
          <a:lstStyle/>
          <a:p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Яскраві представники української драматургії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 rot="21389382">
            <a:off x="71034" y="1538338"/>
            <a:ext cx="4176464" cy="2448272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Видатним майстром драматургії був І. Я. Франко. Він створив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класичні зразки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соціально-психологічної драми, народної комедії,романтично-легендарних творів на історичному матеріалі та ін. У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своїх п’єсах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Франко першим серед західноукраїнських драматургів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стверджував реалізм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і народність.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6" descr="j0305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55793">
            <a:off x="539302" y="4186890"/>
            <a:ext cx="3170307" cy="21346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427984" y="2523191"/>
            <a:ext cx="4392488" cy="4334809"/>
          </a:xfrm>
          <a:prstGeom prst="round2DiagRect">
            <a:avLst>
              <a:gd name="adj1" fmla="val 17179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Найвизначнішою постаттю в українській драматургії другої половини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XIX століття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є І. К. Карпенко-Карий (1845-1907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). Він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увійшов до історії української драматичної культури і як борець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за національний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театр, і як творець гостро соціальної драми та комедії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uk-UA" dirty="0" smtClean="0"/>
              <a:t>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Багато місця у п’єсах письменника відводиться образам українських жінок («Наймичка»,«Безталанна»). Знедолені, ображені, безправні, вони мають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багато спільного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 образами жінок у поемах Т.Г.Шевченка та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п’єсах М.Островського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uk-UA" dirty="0" smtClean="0"/>
              <a:t>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Рисунок 10" descr="dram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268760"/>
            <a:ext cx="2155252" cy="1205504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eflateInflate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Заборона українського театру</a:t>
            </a:r>
            <a:endParaRPr lang="ru-RU" sz="48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600px-No_dram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08720"/>
            <a:ext cx="1925960" cy="1925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3203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41853">
            <a:off x="7490537" y="5456311"/>
            <a:ext cx="1412792" cy="1083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нутый угол 4"/>
          <p:cNvSpPr/>
          <p:nvPr/>
        </p:nvSpPr>
        <p:spPr>
          <a:xfrm rot="21274972">
            <a:off x="2387853" y="1480779"/>
            <a:ext cx="4320480" cy="2592288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Український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драматичний театр по суті був під забороною. Згідно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 відомим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Енським указом 1876 року зовсім не допускалися «різні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сценічні вистави 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на   малоруському   наріччі». 1881 р.   цар    дозволив   ставити  п’єси українською мовою,   якщо   вони  пропущені   цензурою  і   схвалені    генерал-губернатором.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6876256" y="980728"/>
            <a:ext cx="2267744" cy="3744416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Цензура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обмежувала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тематику українських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п’єс мотивами побуту або ж кохання. Не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дозволялося відображати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на сцені історичні події, які нагадували б про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колишні «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вольності» українського народу, його боротьбу за незалежність.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107504" y="2996952"/>
            <a:ext cx="2232248" cy="1800200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Ця </a:t>
            </a:r>
            <a:r>
              <a:rPr lang="uk-UA" dirty="0" smtClean="0"/>
              <a:t>заборона діяла десять років. Отож театральним діячам України </a:t>
            </a:r>
            <a:r>
              <a:rPr lang="uk-UA" dirty="0" smtClean="0"/>
              <a:t>доводилося діяти </a:t>
            </a:r>
            <a:r>
              <a:rPr lang="uk-UA" dirty="0" smtClean="0"/>
              <a:t>у надзвичайно важких умовах.</a:t>
            </a:r>
            <a:endParaRPr lang="ru-RU" dirty="0"/>
          </a:p>
        </p:txBody>
      </p:sp>
      <p:sp>
        <p:nvSpPr>
          <p:cNvPr id="8" name="Загнутый угол 7"/>
          <p:cNvSpPr/>
          <p:nvPr/>
        </p:nvSpPr>
        <p:spPr>
          <a:xfrm rot="21326125">
            <a:off x="2626920" y="4534283"/>
            <a:ext cx="4329775" cy="1960491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У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1881 р. царський уряд розіслав губернаторам роз’яснення,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 якому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їм пропонувалось самим вирішувати, дозволяти або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забороняти «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малороссийские» п’єси. Це відкривало певні можливості для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організації українського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театру.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Рисунок 8" descr="drama_og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49647">
            <a:off x="0" y="5157192"/>
            <a:ext cx="2555776" cy="1485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prstTxWarp prst="textChevron">
              <a:avLst/>
            </a:prstTxWarp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Російська драматургія в Україні</a:t>
            </a:r>
            <a:endParaRPr lang="uk-UA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 rot="21430364">
            <a:off x="451315" y="1381731"/>
            <a:ext cx="7560840" cy="2448272"/>
          </a:xfrm>
          <a:prstGeom prst="horizontalScroll">
            <a:avLst>
              <a:gd name="adj" fmla="val 961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Розвивалося в Україні також і російське театральне мистецтво. У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великих містах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де існували спеціальні театральні приміщення, грали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сезонні російські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трупи. Серед них глибоким, творчим підходом до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постановки вистав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у 80-ті роки виділялась трупа М.М.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Синельникова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у Харкові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 Багаточисленні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російські мандруючі трупи гастролювали у невеликих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містах та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містечках (Н.Х.Рибакова, І.П.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Киселевського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М.Т.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Іванова-Козельськогота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ін.).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vf_362183887_dram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82068">
            <a:off x="442860" y="4138363"/>
            <a:ext cx="2859690" cy="2228103"/>
          </a:xfrm>
          <a:prstGeom prst="rect">
            <a:avLst/>
          </a:prstGeom>
        </p:spPr>
      </p:pic>
      <p:sp>
        <p:nvSpPr>
          <p:cNvPr id="5" name="Вертикальный свиток 4"/>
          <p:cNvSpPr/>
          <p:nvPr/>
        </p:nvSpPr>
        <p:spPr>
          <a:xfrm rot="315206">
            <a:off x="3821334" y="3924009"/>
            <a:ext cx="5040560" cy="2708920"/>
          </a:xfrm>
          <a:prstGeom prst="verticalScroll">
            <a:avLst>
              <a:gd name="adj" fmla="val 898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libri" pitchFamily="34" charset="0"/>
                <a:cs typeface="Calibri" pitchFamily="34" charset="0"/>
              </a:rPr>
              <a:t>1891 р. у Києві був організований перший постійний російський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театр М.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Соловцова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 Театр відрізнявся високим професіоналізмом акторів(М.П.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Рощин-Інсаров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Є.Я.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Нєдєлін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, О.А.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Пасхалова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та ін.). Він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знайомив глядачів 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з кращими образами російської драматургії – п’єсами М.В.Гоголя,Л.М.Толстого, А.П.Чехова.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128792" cy="1324744"/>
          </a:xfrm>
        </p:spPr>
        <p:txBody>
          <a:bodyPr>
            <a:prstTxWarp prst="textFadeRight">
              <a:avLst>
                <a:gd name="adj" fmla="val 34175"/>
              </a:avLst>
            </a:prstTxWarp>
            <a:normAutofit/>
          </a:bodyPr>
          <a:lstStyle/>
          <a:p>
            <a:r>
              <a:rPr lang="uk-UA" sz="72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Шкільна</a:t>
            </a:r>
            <a:r>
              <a:rPr lang="uk-UA" sz="60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Драма</a:t>
            </a:r>
            <a:endParaRPr lang="ru-RU" sz="60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95536" y="2420888"/>
            <a:ext cx="8424936" cy="1152128"/>
          </a:xfrm>
          <a:prstGeom prst="horizontalScroll">
            <a:avLst>
              <a:gd name="adj" fmla="val 1733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libri" pitchFamily="34" charset="0"/>
                <a:cs typeface="Calibri" pitchFamily="34" charset="0"/>
              </a:rPr>
              <a:t>Шкільна драма — жанр латиномовної релігійної драматургії, що виник на межі 15-16 ст. в країнах Західної Європи.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4077072"/>
            <a:ext cx="7416824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libri" pitchFamily="34" charset="0"/>
                <a:cs typeface="Calibri" pitchFamily="34" charset="0"/>
              </a:rPr>
              <a:t>Шкільна драма була поширеною на Україні в барокову добу XVII-XVIII століття. Писали ці твори викладачі риторики Києво-Могилянської академії. У шкільній драмі розігрувались сюжети, як правило, релігійного характеру. Шкільна драма мала мати кілька типів, в залежності від тематики: великодні, різдвяні, драми про святих православної церкви та історичні драми.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8640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prstTxWarp prst="textCurveUp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Характерні особливості шкільної драми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нутый угол 2"/>
          <p:cNvSpPr/>
          <p:nvPr/>
        </p:nvSpPr>
        <p:spPr>
          <a:xfrm rot="21232867">
            <a:off x="335598" y="3984678"/>
            <a:ext cx="3792283" cy="2273019"/>
          </a:xfrm>
          <a:prstGeom prst="foldedCorner">
            <a:avLst>
              <a:gd name="adj" fmla="val 2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Особливого поширення набула завдяки єзуїтам, захопленим інтерпретацією біблійних та міфологічних сюжетів, передовсім тих сакральних джерел, що стосувалися історії католицької церкви.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 rot="21283655">
            <a:off x="4912999" y="1449204"/>
            <a:ext cx="3775640" cy="2893894"/>
          </a:xfrm>
          <a:prstGeom prst="foldedCorner">
            <a:avLst>
              <a:gd name="adj" fmla="val 13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Шкільна драма спочатку розвивалася у католицько-християнському та антично-класичному напрямках. У ній вплив античної традиції (стислий виклад, наявність епілогу тощо) поєднувався із середньовічною (відсутність єдності часу та місця, змішування трагічного і комічного і т.п.) та ренесансовою.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 rot="219005">
            <a:off x="5062792" y="4753738"/>
            <a:ext cx="3626927" cy="1961053"/>
          </a:xfrm>
          <a:prstGeom prst="foldedCorner">
            <a:avLst>
              <a:gd name="adj" fmla="val 15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sz="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Часто шкільна драма складалася з п'яти актів, після кожного з яких виступав хор. Вистава організовувалася переважно до Різдва, Великодня тощо.</a:t>
            </a:r>
            <a:endParaRPr lang="ru-RU" sz="20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9" name="Загнутый угол 8"/>
          <p:cNvSpPr/>
          <p:nvPr/>
        </p:nvSpPr>
        <p:spPr>
          <a:xfrm rot="596642">
            <a:off x="395536" y="1628800"/>
            <a:ext cx="3744416" cy="17281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uk-U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Походження шкільної драми пов'язане із статутом церковних та світських навчальних закладів, в яких сценічні вистави були обов'язковими для засвоєння латини.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spc="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Шкільна драма в Україні</a:t>
            </a:r>
            <a:endParaRPr lang="ru-RU" b="1" cap="all" spc="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Блок-схема: документ 2"/>
          <p:cNvSpPr/>
          <p:nvPr/>
        </p:nvSpPr>
        <p:spPr>
          <a:xfrm rot="21401135">
            <a:off x="502359" y="1787736"/>
            <a:ext cx="8030590" cy="1436689"/>
          </a:xfrm>
          <a:prstGeom prst="flowChartDocumen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sz="2000" dirty="0" smtClean="0">
                <a:latin typeface="Calibri" pitchFamily="34" charset="0"/>
                <a:cs typeface="Calibri" pitchFamily="34" charset="0"/>
              </a:rPr>
              <a:t>В Україні шкільна драма поширилась (через Польщу) у 17-18 ст., створювалась викладачами та учнями духовних (братських) шкіл, спрямовувалась проти експансії католицизму. Основна її віршова форма — силабічна, писана українською книжною мовою.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" name="Блок-схема: документ 9"/>
          <p:cNvSpPr/>
          <p:nvPr/>
        </p:nvSpPr>
        <p:spPr>
          <a:xfrm rot="256241">
            <a:off x="411038" y="3902294"/>
            <a:ext cx="8173922" cy="2655041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libri" pitchFamily="34" charset="0"/>
                <a:cs typeface="Calibri" pitchFamily="34" charset="0"/>
              </a:rPr>
              <a:t>Із збережених шкільних драм найдавніша — «Олексій, Божий чоловік» (1674). З останніх найвизначніших творів цього жанру були трагікомедія «Володимир» (1705) Феофана Прокоповича, присвячена гетьманові І. Мазепі, та п'єса невідомого автора «Милість Божа, од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неудоб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носимих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обид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лядських через Богдана Зиновія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Хмельницкого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, преславного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войск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Запорозких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свободившая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...», поставлена 1728. До шкільної драми на біблійні сюжети додавалися інтермедії.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819</TotalTime>
  <Words>1337</Words>
  <Application>Microsoft Office PowerPoint</Application>
  <PresentationFormat>Экран (4:3)</PresentationFormat>
  <Paragraphs>99</Paragraphs>
  <Slides>14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Слайд 1</vt:lpstr>
      <vt:lpstr>Слайд 2</vt:lpstr>
      <vt:lpstr>Драматургія</vt:lpstr>
      <vt:lpstr>Яскраві представники української драматургії</vt:lpstr>
      <vt:lpstr>Заборона українського театру</vt:lpstr>
      <vt:lpstr>Російська драматургія в Україні</vt:lpstr>
      <vt:lpstr>Шкільна Драма</vt:lpstr>
      <vt:lpstr>Характерні особливості шкільної драми</vt:lpstr>
      <vt:lpstr>Шкільна драма в Україні</vt:lpstr>
      <vt:lpstr>Володимир Феофан Прокопович </vt:lpstr>
      <vt:lpstr>Слайд 11</vt:lpstr>
      <vt:lpstr>Трагікомедія Феофана Прокоповича «Володимир»,  як зразок шкільної драми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Драматургія. Шкільна драма. Володимир Фофан Прокопович. </dc:title>
  <dc:creator>user</dc:creator>
  <cp:lastModifiedBy>user</cp:lastModifiedBy>
  <cp:revision>90</cp:revision>
  <dcterms:created xsi:type="dcterms:W3CDTF">2011-10-28T19:11:29Z</dcterms:created>
  <dcterms:modified xsi:type="dcterms:W3CDTF">2011-10-30T18:29:34Z</dcterms:modified>
</cp:coreProperties>
</file>