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3EBE57B-1FE8-4B3F-92BC-31D69C30568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D83B9DD-D333-481C-BC9A-AB71D8236F6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B95AA0-08C1-4D29-82A3-E9C4459767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нис\Desktop\314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35" y="0"/>
            <a:ext cx="91451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914854"/>
            <a:ext cx="7905110" cy="187220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2"/>
                </a:solidFill>
              </a:rPr>
              <a:t>Характеристика </a:t>
            </a:r>
            <a:r>
              <a:rPr lang="ru-RU" dirty="0" err="1" smtClean="0">
                <a:solidFill>
                  <a:schemeClr val="bg2"/>
                </a:solidFill>
              </a:rPr>
              <a:t>виробничого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потенціалу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національної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економіки</a:t>
            </a:r>
            <a:endParaRPr lang="ru-R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658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Обов'язковою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 smtClean="0"/>
              <a:t>всебічного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економічного</a:t>
            </a:r>
            <a:r>
              <a:rPr lang="ru-RU" dirty="0" smtClean="0"/>
              <a:t> й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добробуту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є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вітчизняного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через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цілеспрямованої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реалізувати</a:t>
            </a:r>
            <a:r>
              <a:rPr lang="ru-RU" dirty="0" smtClean="0"/>
              <a:t> </a:t>
            </a:r>
            <a:r>
              <a:rPr lang="ru-RU" dirty="0" err="1" smtClean="0"/>
              <a:t>нагромаджений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інституційних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спрямувати</a:t>
            </a:r>
            <a:r>
              <a:rPr lang="ru-RU" dirty="0" smtClean="0"/>
              <a:t> </a:t>
            </a:r>
            <a:r>
              <a:rPr lang="ru-RU" dirty="0" err="1" smtClean="0"/>
              <a:t>технічні</a:t>
            </a:r>
            <a:r>
              <a:rPr lang="ru-RU" dirty="0" smtClean="0"/>
              <a:t>, </a:t>
            </a:r>
            <a:r>
              <a:rPr lang="ru-RU" dirty="0" err="1" smtClean="0"/>
              <a:t>фінансові</a:t>
            </a:r>
            <a:r>
              <a:rPr lang="ru-RU" dirty="0" smtClean="0"/>
              <a:t>, </a:t>
            </a:r>
            <a:r>
              <a:rPr lang="ru-RU" dirty="0" err="1" smtClean="0"/>
              <a:t>людські</a:t>
            </a:r>
            <a:r>
              <a:rPr lang="ru-RU" dirty="0" smtClean="0"/>
              <a:t>,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, </a:t>
            </a:r>
            <a:r>
              <a:rPr lang="ru-RU" dirty="0" err="1" smtClean="0"/>
              <a:t>набуті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, на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якісної</a:t>
            </a:r>
            <a:r>
              <a:rPr lang="ru-RU" dirty="0" smtClean="0"/>
              <a:t> </a:t>
            </a:r>
            <a:r>
              <a:rPr lang="ru-RU" dirty="0" err="1" smtClean="0"/>
              <a:t>структурної</a:t>
            </a:r>
            <a:r>
              <a:rPr lang="ru-RU" dirty="0" smtClean="0"/>
              <a:t> </a:t>
            </a:r>
            <a:r>
              <a:rPr lang="ru-RU" dirty="0" err="1" smtClean="0"/>
              <a:t>перебудови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Стратегічним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перебудови</a:t>
            </a:r>
            <a:r>
              <a:rPr lang="ru-RU" dirty="0" smtClean="0"/>
              <a:t> є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системної</a:t>
            </a:r>
            <a:r>
              <a:rPr lang="ru-RU" dirty="0" smtClean="0"/>
              <a:t> </a:t>
            </a:r>
            <a:r>
              <a:rPr lang="ru-RU" dirty="0" err="1" smtClean="0"/>
              <a:t>модернізації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сучасним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 </a:t>
            </a:r>
            <a:r>
              <a:rPr lang="ru-RU" dirty="0" err="1" smtClean="0"/>
              <a:t>науково-технологічного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 та </a:t>
            </a:r>
            <a:r>
              <a:rPr lang="ru-RU" dirty="0" err="1" smtClean="0"/>
              <a:t>постіндустріального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</a:t>
            </a:r>
            <a:r>
              <a:rPr lang="ru-RU" dirty="0" err="1" smtClean="0"/>
              <a:t>Галузева</a:t>
            </a:r>
            <a:r>
              <a:rPr lang="ru-RU" dirty="0" smtClean="0"/>
              <a:t> структура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наблизитися</a:t>
            </a:r>
            <a:r>
              <a:rPr lang="ru-RU" dirty="0" smtClean="0"/>
              <a:t> до </a:t>
            </a:r>
            <a:r>
              <a:rPr lang="ru-RU" dirty="0" err="1" smtClean="0"/>
              <a:t>пропорцій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розвиненим</a:t>
            </a:r>
            <a:r>
              <a:rPr lang="ru-RU" dirty="0" smtClean="0"/>
              <a:t> </a:t>
            </a:r>
            <a:r>
              <a:rPr lang="ru-RU" dirty="0" err="1" smtClean="0"/>
              <a:t>країнам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195" name="Picture 3" descr="C:\Users\Денис\Desktop\depositphotos_6506298-global-business-and-economy-abstract-back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8474"/>
            <a:ext cx="4355976" cy="191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Денис\Desktop\скачанные файлы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4899099"/>
            <a:ext cx="4016006" cy="1958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25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Денис\Desktop\091313_1424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8" y="11"/>
            <a:ext cx="9133112" cy="686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Стратегічною</a:t>
            </a:r>
            <a:r>
              <a:rPr lang="ru-RU" sz="2000" dirty="0" smtClean="0"/>
              <a:t> метою </a:t>
            </a:r>
            <a:r>
              <a:rPr lang="ru-RU" sz="2000" dirty="0" err="1" smtClean="0"/>
              <a:t>відродження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потенціалу</a:t>
            </a:r>
            <a:r>
              <a:rPr lang="ru-RU" sz="2000" dirty="0" smtClean="0"/>
              <a:t> є </a:t>
            </a:r>
            <a:r>
              <a:rPr lang="ru-RU" sz="2000" dirty="0" err="1" smtClean="0"/>
              <a:t>побудова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високоефективної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конкурентоспроможної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економіки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здатна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громадянам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фундаментальні</a:t>
            </a:r>
            <a:r>
              <a:rPr lang="ru-RU" sz="2000" dirty="0" smtClean="0"/>
              <a:t> права і </a:t>
            </a:r>
            <a:r>
              <a:rPr lang="ru-RU" sz="2000" dirty="0" err="1" smtClean="0"/>
              <a:t>свободи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першість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загальнолюдських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цінностей</a:t>
            </a:r>
            <a:r>
              <a:rPr lang="ru-RU" sz="2000" dirty="0" smtClean="0"/>
              <a:t>, </a:t>
            </a:r>
            <a:r>
              <a:rPr lang="ru-RU" sz="2000" dirty="0" err="1" smtClean="0"/>
              <a:t>пріоритет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Запропонована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Концепція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потенціалу</a:t>
            </a:r>
            <a:r>
              <a:rPr lang="ru-RU" sz="2000" dirty="0" smtClean="0"/>
              <a:t> є </a:t>
            </a:r>
            <a:r>
              <a:rPr lang="ru-RU" sz="2000" dirty="0" err="1" smtClean="0"/>
              <a:t>базисним</a:t>
            </a:r>
            <a:r>
              <a:rPr lang="ru-RU" sz="2000" dirty="0" smtClean="0"/>
              <a:t> документом, </a:t>
            </a:r>
            <a:r>
              <a:rPr lang="ru-RU" sz="2000" dirty="0" err="1" smtClean="0"/>
              <a:t>виявом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волі</a:t>
            </a:r>
            <a:r>
              <a:rPr lang="ru-RU" sz="2000" dirty="0" smtClean="0"/>
              <a:t> до </a:t>
            </a:r>
            <a:r>
              <a:rPr lang="ru-RU" sz="2000" dirty="0" err="1" smtClean="0"/>
              <a:t>якісних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зрушень</a:t>
            </a:r>
            <a:r>
              <a:rPr lang="ru-RU" sz="2000" dirty="0" smtClean="0"/>
              <a:t>. </a:t>
            </a:r>
            <a:r>
              <a:rPr lang="ru-RU" sz="2000" dirty="0" err="1" smtClean="0"/>
              <a:t>Концепція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лягти</a:t>
            </a:r>
            <a:r>
              <a:rPr lang="ru-RU" sz="2000" dirty="0" smtClean="0"/>
              <a:t> в основу </a:t>
            </a:r>
            <a:r>
              <a:rPr lang="ru-RU" sz="2000" dirty="0" err="1" smtClean="0"/>
              <a:t>відповідної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потенціалу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низки </a:t>
            </a:r>
            <a:r>
              <a:rPr lang="ru-RU" sz="2000" dirty="0" err="1" smtClean="0"/>
              <a:t>цільових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міжвідомчих</a:t>
            </a:r>
            <a:r>
              <a:rPr lang="ru-RU" sz="2000" dirty="0" smtClean="0"/>
              <a:t> та </a:t>
            </a:r>
            <a:r>
              <a:rPr lang="ru-RU" sz="2000" dirty="0" err="1" smtClean="0"/>
              <a:t>міжгалузевих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</a:t>
            </a:r>
            <a:r>
              <a:rPr lang="ru-RU" sz="2000" dirty="0" smtClean="0"/>
              <a:t>. </a:t>
            </a:r>
            <a:r>
              <a:rPr lang="ru-RU" sz="2000" dirty="0" err="1" smtClean="0"/>
              <a:t>Отже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відродження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потенціалу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не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вітчизняної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передумова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конкурентоспроможності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економіки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15608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Дякую за увагу 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3" name="Picture 3" descr="C:\Users\Денис\Desktop\zheleznyy-chelovek_35928350_big_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91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4525963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Виробничий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потенціал-це</a:t>
            </a:r>
            <a:r>
              <a:rPr lang="ru-RU" sz="1600" dirty="0" smtClean="0"/>
              <a:t> система </a:t>
            </a:r>
            <a:r>
              <a:rPr lang="ru-RU" sz="1600" dirty="0" err="1" smtClean="0"/>
              <a:t>економічних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відносин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господарюючими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суб'єктами</a:t>
            </a:r>
            <a:r>
              <a:rPr lang="ru-RU" sz="1600" dirty="0" smtClean="0"/>
              <a:t> на макро- та </a:t>
            </a:r>
            <a:r>
              <a:rPr lang="ru-RU" sz="1600" dirty="0" err="1" smtClean="0"/>
              <a:t>мікрорівнях</a:t>
            </a:r>
            <a:r>
              <a:rPr lang="ru-RU" sz="1600" dirty="0" smtClean="0"/>
              <a:t> з приводу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максимально </a:t>
            </a:r>
            <a:r>
              <a:rPr lang="ru-RU" sz="1600" dirty="0" err="1" smtClean="0"/>
              <a:t>можливого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виробничого</a:t>
            </a:r>
            <a:r>
              <a:rPr lang="ru-RU" sz="1600" dirty="0" smtClean="0"/>
              <a:t> результату,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одержаний</a:t>
            </a:r>
            <a:r>
              <a:rPr lang="ru-RU" sz="1600" dirty="0" smtClean="0"/>
              <a:t> за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вигідного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, за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техніки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технологій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передових</a:t>
            </a:r>
            <a:r>
              <a:rPr lang="ru-RU" sz="1600" dirty="0" smtClean="0"/>
              <a:t> форм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Виробничий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змінюється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часі</a:t>
            </a:r>
            <a:r>
              <a:rPr lang="ru-RU" sz="1600" dirty="0" smtClean="0"/>
              <a:t> як </a:t>
            </a:r>
            <a:r>
              <a:rPr lang="ru-RU" sz="1600" dirty="0" err="1" smtClean="0"/>
              <a:t>унаслідок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саморозвитку</a:t>
            </a:r>
            <a:r>
              <a:rPr lang="ru-RU" sz="1600" dirty="0" smtClean="0"/>
              <a:t>, так І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впливом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Механізм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зміни</a:t>
            </a:r>
            <a:r>
              <a:rPr lang="ru-RU" sz="1600" dirty="0" smtClean="0"/>
              <a:t> характеристик </a:t>
            </a:r>
            <a:r>
              <a:rPr lang="ru-RU" sz="1600" dirty="0" err="1" smtClean="0"/>
              <a:t>виробничого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потенціалу</a:t>
            </a:r>
            <a:r>
              <a:rPr lang="ru-RU" sz="1600" dirty="0" smtClean="0"/>
              <a:t> в </a:t>
            </a:r>
            <a:r>
              <a:rPr lang="ru-RU" sz="1600" dirty="0" err="1" smtClean="0"/>
              <a:t>ході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представити</a:t>
            </a:r>
            <a:r>
              <a:rPr lang="ru-RU" sz="1600" dirty="0" smtClean="0"/>
              <a:t> таким чином. </a:t>
            </a:r>
            <a:r>
              <a:rPr lang="ru-RU" sz="1600" dirty="0" err="1" smtClean="0"/>
              <a:t>Використовувані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ресурси</a:t>
            </a:r>
            <a:r>
              <a:rPr lang="ru-RU" sz="1600" dirty="0" smtClean="0"/>
              <a:t> (</a:t>
            </a:r>
            <a:r>
              <a:rPr lang="ru-RU" sz="1600" dirty="0" err="1" smtClean="0"/>
              <a:t>матеріальні</a:t>
            </a:r>
            <a:r>
              <a:rPr lang="ru-RU" sz="1600" dirty="0" smtClean="0"/>
              <a:t>. </a:t>
            </a:r>
            <a:r>
              <a:rPr lang="ru-RU" sz="1600" dirty="0" err="1" smtClean="0"/>
              <a:t>Інформаційні</a:t>
            </a:r>
            <a:r>
              <a:rPr lang="ru-RU" sz="1600" dirty="0" smtClean="0"/>
              <a:t>, </a:t>
            </a:r>
            <a:r>
              <a:rPr lang="ru-RU" sz="1600" dirty="0" err="1" smtClean="0"/>
              <a:t>інтелектуальні</a:t>
            </a:r>
            <a:r>
              <a:rPr lang="ru-RU" sz="1600" dirty="0" smtClean="0"/>
              <a:t> і т. д). будучи </a:t>
            </a:r>
            <a:r>
              <a:rPr lang="ru-RU" sz="1600" dirty="0" err="1" smtClean="0"/>
              <a:t>одночасно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потенціалу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перетворюються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певний</a:t>
            </a:r>
            <a:r>
              <a:rPr lang="ru-RU" sz="1600" dirty="0" smtClean="0"/>
              <a:t> результат (</a:t>
            </a:r>
            <a:r>
              <a:rPr lang="ru-RU" sz="1600" dirty="0" err="1" smtClean="0"/>
              <a:t>продукція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). </a:t>
            </a:r>
            <a:r>
              <a:rPr lang="ru-RU" sz="1600" dirty="0" err="1" smtClean="0"/>
              <a:t>змінюючись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набуваючи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якісних</a:t>
            </a:r>
            <a:r>
              <a:rPr lang="ru-RU" sz="1600" dirty="0" smtClean="0"/>
              <a:t> і </a:t>
            </a:r>
            <a:r>
              <a:rPr lang="ru-RU" sz="1600" dirty="0" err="1" smtClean="0"/>
              <a:t>кількісних</a:t>
            </a:r>
            <a:r>
              <a:rPr lang="ru-RU" sz="1600" dirty="0" smtClean="0"/>
              <a:t> характеристик. При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початкові</a:t>
            </a:r>
            <a:r>
              <a:rPr lang="ru-RU" sz="1600" dirty="0" smtClean="0"/>
              <a:t> характеристики </a:t>
            </a:r>
            <a:r>
              <a:rPr lang="ru-RU" sz="1600" dirty="0" err="1" smtClean="0"/>
              <a:t>потенціалу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відрізняються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ж характеристик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закінчення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настільки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глибоким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Перетворення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відбуватися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дій</a:t>
            </a:r>
            <a:r>
              <a:rPr lang="ru-RU" sz="1600" dirty="0" smtClean="0"/>
              <a:t>.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 таких </a:t>
            </a:r>
            <a:r>
              <a:rPr lang="ru-RU" sz="1600" dirty="0" err="1" smtClean="0"/>
              <a:t>тривалих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економічні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реформи</a:t>
            </a:r>
            <a:r>
              <a:rPr lang="ru-RU" sz="1600" dirty="0" smtClean="0"/>
              <a:t> в </a:t>
            </a:r>
            <a:r>
              <a:rPr lang="ru-RU" sz="1600" dirty="0" err="1" smtClean="0"/>
              <a:t>країні</a:t>
            </a:r>
            <a:r>
              <a:rPr lang="ru-RU" sz="1600" dirty="0" smtClean="0"/>
              <a:t>.</a:t>
            </a:r>
          </a:p>
          <a:p>
            <a:endParaRPr lang="ru-RU" sz="1600" dirty="0"/>
          </a:p>
        </p:txBody>
      </p:sp>
      <p:pic>
        <p:nvPicPr>
          <p:cNvPr id="2052" name="Picture 4" descr="C:\Users\Денис\Desktop\12494686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301" y="4865077"/>
            <a:ext cx="2406774" cy="1988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Денис\Desktop\1326174534_0295.250x200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1412"/>
            <a:ext cx="2195736" cy="175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11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435280" cy="5904656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виробничі</a:t>
            </a:r>
            <a:r>
              <a:rPr lang="ru-RU" sz="1600" dirty="0" smtClean="0"/>
              <a:t> </a:t>
            </a:r>
            <a:r>
              <a:rPr lang="ru-RU" sz="1600" dirty="0" err="1" smtClean="0"/>
              <a:t>фонди</a:t>
            </a:r>
            <a:r>
              <a:rPr lang="ru-RU" sz="1600" dirty="0" smtClean="0"/>
              <a:t> є </a:t>
            </a:r>
            <a:r>
              <a:rPr lang="ru-RU" sz="1600" dirty="0" err="1" smtClean="0"/>
              <a:t>частиною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господарства</a:t>
            </a:r>
            <a:r>
              <a:rPr lang="ru-RU" sz="1600" dirty="0" smtClean="0"/>
              <a:t>. До них належать </a:t>
            </a:r>
            <a:r>
              <a:rPr lang="ru-RU" sz="1600" dirty="0" err="1" smtClean="0"/>
              <a:t>засоби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функціонують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сфері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</a:t>
            </a:r>
            <a:r>
              <a:rPr lang="en-US" sz="1600" dirty="0" smtClean="0"/>
              <a:t>I </a:t>
            </a:r>
            <a:r>
              <a:rPr lang="ru-RU" sz="1600" dirty="0" err="1" smtClean="0"/>
              <a:t>багаторазово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виробництві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матеріальних</a:t>
            </a:r>
            <a:r>
              <a:rPr lang="ru-RU" sz="1600" dirty="0" smtClean="0"/>
              <a:t> благ, але при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зберігають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натуральну</a:t>
            </a:r>
            <a:r>
              <a:rPr lang="ru-RU" sz="1600" dirty="0" smtClean="0"/>
              <a:t> форму, </a:t>
            </a:r>
            <a:r>
              <a:rPr lang="ru-RU" sz="1600" dirty="0" err="1" smtClean="0"/>
              <a:t>зношуються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поступово</a:t>
            </a:r>
            <a:r>
              <a:rPr lang="ru-RU" sz="1600" dirty="0" smtClean="0"/>
              <a:t> І </a:t>
            </a:r>
            <a:r>
              <a:rPr lang="ru-RU" sz="1600" dirty="0" err="1" smtClean="0"/>
              <a:t>переносять</a:t>
            </a:r>
            <a:r>
              <a:rPr lang="ru-RU" sz="1600" dirty="0" smtClean="0"/>
              <a:t> свою </a:t>
            </a:r>
            <a:r>
              <a:rPr lang="ru-RU" sz="1600" dirty="0" err="1" smtClean="0"/>
              <a:t>вартість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створений</a:t>
            </a:r>
            <a:r>
              <a:rPr lang="ru-RU" sz="1600" dirty="0" smtClean="0"/>
              <a:t> продукт </a:t>
            </a:r>
            <a:r>
              <a:rPr lang="ru-RU" sz="1600" dirty="0" err="1" smtClean="0"/>
              <a:t>частинами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 </a:t>
            </a:r>
            <a:r>
              <a:rPr lang="ru-RU" sz="1600" dirty="0" err="1" smtClean="0"/>
              <a:t>амортизаційних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відрахувань</a:t>
            </a:r>
            <a:r>
              <a:rPr lang="ru-RU" sz="1600" dirty="0" smtClean="0"/>
              <a:t>. </a:t>
            </a:r>
            <a:r>
              <a:rPr lang="ru-RU" sz="1600" dirty="0" err="1" smtClean="0"/>
              <a:t>Кількісний</a:t>
            </a:r>
            <a:r>
              <a:rPr lang="ru-RU" sz="1600" dirty="0" smtClean="0"/>
              <a:t> і </a:t>
            </a:r>
            <a:r>
              <a:rPr lang="ru-RU" sz="1600" dirty="0" err="1" smtClean="0"/>
              <a:t>якісний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виробничих</a:t>
            </a:r>
            <a:r>
              <a:rPr lang="ru-RU" sz="1600" dirty="0" smtClean="0"/>
              <a:t> </a:t>
            </a:r>
            <a:r>
              <a:rPr lang="ru-RU" sz="1600" dirty="0" err="1" smtClean="0"/>
              <a:t>фондів</a:t>
            </a:r>
            <a:r>
              <a:rPr lang="ru-RU" sz="1600" dirty="0" smtClean="0"/>
              <a:t> І. </a:t>
            </a:r>
            <a:r>
              <a:rPr lang="ru-RU" sz="1600" dirty="0" err="1" smtClean="0"/>
              <a:t>передусім</a:t>
            </a:r>
            <a:r>
              <a:rPr lang="ru-RU" sz="1600" dirty="0" smtClean="0"/>
              <a:t>.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частини</a:t>
            </a:r>
            <a:r>
              <a:rPr lang="ru-RU" sz="1600" dirty="0" smtClean="0"/>
              <a:t> - машин і </a:t>
            </a:r>
            <a:r>
              <a:rPr lang="ru-RU" sz="1600" dirty="0" err="1" smtClean="0"/>
              <a:t>обладнання</a:t>
            </a:r>
            <a:r>
              <a:rPr lang="ru-RU" sz="1600" dirty="0" smtClean="0"/>
              <a:t> - </a:t>
            </a:r>
            <a:r>
              <a:rPr lang="ru-RU" sz="1600" dirty="0" err="1" smtClean="0"/>
              <a:t>характеризують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</a:t>
            </a:r>
            <a:r>
              <a:rPr lang="ru-RU" sz="1600" dirty="0" smtClean="0"/>
              <a:t> народного </a:t>
            </a:r>
            <a:r>
              <a:rPr lang="ru-RU" sz="1600" dirty="0" err="1" smtClean="0"/>
              <a:t>господарства</a:t>
            </a:r>
            <a:r>
              <a:rPr lang="ru-RU" sz="1600" dirty="0" smtClean="0"/>
              <a:t>. </a:t>
            </a:r>
            <a:r>
              <a:rPr lang="ru-RU" sz="1600" dirty="0" err="1" smtClean="0"/>
              <a:t>Виробничі</a:t>
            </a:r>
            <a:r>
              <a:rPr lang="ru-RU" sz="1600" dirty="0" smtClean="0"/>
              <a:t> </a:t>
            </a:r>
            <a:r>
              <a:rPr lang="ru-RU" sz="1600" dirty="0" err="1" smtClean="0"/>
              <a:t>фонди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становлять</a:t>
            </a:r>
            <a:r>
              <a:rPr lang="ru-RU" sz="1600" dirty="0" smtClean="0"/>
              <a:t> 2/3 </a:t>
            </a:r>
            <a:r>
              <a:rPr lang="ru-RU" sz="1600" dirty="0" err="1" smtClean="0"/>
              <a:t>вартості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фондів</a:t>
            </a:r>
            <a:r>
              <a:rPr lang="ru-RU" sz="1600" dirty="0" smtClean="0"/>
              <a:t> І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половину </a:t>
            </a:r>
            <a:r>
              <a:rPr lang="ru-RU" sz="1600" dirty="0" err="1" smtClean="0"/>
              <a:t>національного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багатства</a:t>
            </a:r>
            <a:r>
              <a:rPr lang="ru-RU" sz="1600" dirty="0" smtClean="0"/>
              <a:t>. Одним з </a:t>
            </a:r>
            <a:r>
              <a:rPr lang="ru-RU" sz="1600" dirty="0" err="1" smtClean="0"/>
              <a:t>основних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показників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виробничі</a:t>
            </a:r>
            <a:r>
              <a:rPr lang="ru-RU" sz="1600" dirty="0" smtClean="0"/>
              <a:t> </a:t>
            </a:r>
            <a:r>
              <a:rPr lang="ru-RU" sz="1600" dirty="0" err="1" smtClean="0"/>
              <a:t>фонди</a:t>
            </a:r>
            <a:r>
              <a:rPr lang="ru-RU" sz="1600" dirty="0" smtClean="0"/>
              <a:t>, є </a:t>
            </a:r>
            <a:r>
              <a:rPr lang="ru-RU" sz="1600" dirty="0" err="1" smtClean="0"/>
              <a:t>виробнича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потужність</a:t>
            </a:r>
            <a:r>
              <a:rPr lang="ru-RU" sz="1600" dirty="0" smtClean="0"/>
              <a:t> - </a:t>
            </a:r>
            <a:r>
              <a:rPr lang="ru-RU" sz="1600" dirty="0" err="1" smtClean="0"/>
              <a:t>здатність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максимальну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продукції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Територіальний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розподіл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потенціалу</a:t>
            </a:r>
            <a:r>
              <a:rPr lang="ru-RU" sz="1600" dirty="0" smtClean="0"/>
              <a:t> - </a:t>
            </a:r>
            <a:r>
              <a:rPr lang="ru-RU" sz="1600" dirty="0" err="1" smtClean="0"/>
              <a:t>заводів</a:t>
            </a:r>
            <a:r>
              <a:rPr lang="ru-RU" sz="1600" dirty="0" smtClean="0"/>
              <a:t>, фабрик, </a:t>
            </a:r>
            <a:r>
              <a:rPr lang="ru-RU" sz="1600" dirty="0" err="1" smtClean="0"/>
              <a:t>сільськогосподарських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</a:t>
            </a:r>
            <a:r>
              <a:rPr lang="ru-RU" sz="1600" dirty="0" smtClean="0"/>
              <a:t>, </a:t>
            </a:r>
            <a:r>
              <a:rPr lang="ru-RU" sz="1600" dirty="0" err="1" smtClean="0"/>
              <a:t>транспортних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-є </a:t>
            </a:r>
            <a:r>
              <a:rPr lang="ru-RU" sz="1600" dirty="0" err="1" smtClean="0"/>
              <a:t>найважливішою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і </a:t>
            </a:r>
            <a:r>
              <a:rPr lang="ru-RU" sz="1600" dirty="0" err="1" smtClean="0"/>
              <a:t>розміщення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продуктивних</a:t>
            </a:r>
            <a:r>
              <a:rPr lang="ru-RU" sz="1600" dirty="0" smtClean="0"/>
              <a:t> сил. </a:t>
            </a:r>
            <a:r>
              <a:rPr lang="ru-RU" sz="1600" dirty="0" err="1" smtClean="0"/>
              <a:t>Високий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розглядатися</a:t>
            </a:r>
            <a:r>
              <a:rPr lang="ru-RU" sz="1600" dirty="0" smtClean="0"/>
              <a:t> як основа </a:t>
            </a:r>
            <a:r>
              <a:rPr lang="ru-RU" sz="1600" dirty="0" err="1" smtClean="0"/>
              <a:t>подальшого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і </a:t>
            </a:r>
            <a:r>
              <a:rPr lang="ru-RU" sz="1600" dirty="0" err="1" smtClean="0"/>
              <a:t>розміщення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електроенергії</a:t>
            </a:r>
            <a:r>
              <a:rPr lang="ru-RU" sz="1600" dirty="0" smtClean="0"/>
              <a:t>, </a:t>
            </a:r>
            <a:r>
              <a:rPr lang="ru-RU" sz="1600" dirty="0" err="1" smtClean="0"/>
              <a:t>металу</a:t>
            </a:r>
            <a:r>
              <a:rPr lang="ru-RU" sz="1600" dirty="0" smtClean="0"/>
              <a:t>, машин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  <a:r>
              <a:rPr lang="ru-RU" sz="1600" dirty="0" err="1" smtClean="0"/>
              <a:t>Реконструкція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розширення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потенціалу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нове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будівництво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конкретні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зрушення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і </a:t>
            </a:r>
            <a:r>
              <a:rPr lang="ru-RU" sz="1600" dirty="0" err="1" smtClean="0"/>
              <a:t>розміщенні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продуктивних</a:t>
            </a:r>
            <a:r>
              <a:rPr lang="ru-RU" sz="1600" dirty="0" smtClean="0"/>
              <a:t> сил.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475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Господарство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великим </a:t>
            </a:r>
            <a:r>
              <a:rPr lang="ru-RU" dirty="0" err="1" smtClean="0"/>
              <a:t>виробничим</a:t>
            </a:r>
            <a:r>
              <a:rPr lang="ru-RU" dirty="0" smtClean="0"/>
              <a:t> </a:t>
            </a:r>
            <a:r>
              <a:rPr lang="ru-RU" dirty="0" err="1" smtClean="0"/>
              <a:t>потенціалом</a:t>
            </a:r>
            <a:r>
              <a:rPr lang="ru-RU" dirty="0" smtClean="0"/>
              <a:t>. У </a:t>
            </a:r>
            <a:r>
              <a:rPr lang="ru-RU" dirty="0" err="1" smtClean="0"/>
              <a:t>структурі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50 % </a:t>
            </a:r>
            <a:r>
              <a:rPr lang="ru-RU" dirty="0" err="1" smtClean="0"/>
              <a:t>припадає</a:t>
            </a:r>
            <a:r>
              <a:rPr lang="ru-RU" dirty="0" smtClean="0"/>
              <a:t> на </a:t>
            </a:r>
            <a:r>
              <a:rPr lang="ru-RU" dirty="0" err="1" smtClean="0"/>
              <a:t>промисловість</a:t>
            </a:r>
            <a:r>
              <a:rPr lang="ru-RU" dirty="0" smtClean="0"/>
              <a:t>, 23,5 % - на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, 16 % - на транспорт і </a:t>
            </a:r>
            <a:r>
              <a:rPr lang="ru-RU" dirty="0" err="1" smtClean="0"/>
              <a:t>зв'язок</a:t>
            </a:r>
            <a:r>
              <a:rPr lang="ru-RU" dirty="0" smtClean="0"/>
              <a:t>. 3,9 % - на </a:t>
            </a:r>
            <a:r>
              <a:rPr lang="ru-RU" dirty="0" err="1" smtClean="0"/>
              <a:t>будівництво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і </a:t>
            </a:r>
            <a:r>
              <a:rPr lang="ru-RU" dirty="0" err="1" smtClean="0"/>
              <a:t>фондооснащеність</a:t>
            </a:r>
            <a:r>
              <a:rPr lang="ru-RU" dirty="0" smtClean="0"/>
              <a:t> </a:t>
            </a:r>
            <a:r>
              <a:rPr lang="ru-RU" dirty="0" err="1" smtClean="0"/>
              <a:t>зайнятих</a:t>
            </a:r>
            <a:r>
              <a:rPr lang="ru-RU" dirty="0" smtClean="0"/>
              <a:t> у </a:t>
            </a:r>
            <a:r>
              <a:rPr lang="ru-RU" dirty="0" err="1" smtClean="0"/>
              <a:t>матеріальному</a:t>
            </a:r>
            <a:r>
              <a:rPr lang="ru-RU" dirty="0" smtClean="0"/>
              <a:t> </a:t>
            </a:r>
            <a:r>
              <a:rPr lang="ru-RU" dirty="0" err="1" smtClean="0"/>
              <a:t>виробництві</a:t>
            </a:r>
            <a:r>
              <a:rPr lang="ru-RU" dirty="0" smtClean="0"/>
              <a:t> - </a:t>
            </a:r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 </a:t>
            </a:r>
            <a:r>
              <a:rPr lang="ru-RU" dirty="0" err="1" smtClean="0"/>
              <a:t>Відносне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персоналу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виробничими</a:t>
            </a:r>
            <a:r>
              <a:rPr lang="ru-RU" dirty="0" smtClean="0"/>
              <a:t> фондами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істотною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територіальною</a:t>
            </a:r>
            <a:r>
              <a:rPr lang="ru-RU" dirty="0" smtClean="0"/>
              <a:t> </a:t>
            </a:r>
            <a:r>
              <a:rPr lang="ru-RU" dirty="0" err="1" smtClean="0"/>
              <a:t>диференціацією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C:\Users\Денис\Desktop\imgdesc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9144000" cy="2066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936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Основною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є </a:t>
            </a:r>
            <a:r>
              <a:rPr lang="ru-RU" dirty="0" err="1" smtClean="0"/>
              <a:t>промисловий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. </a:t>
            </a:r>
            <a:r>
              <a:rPr lang="ru-RU" dirty="0" err="1" smtClean="0"/>
              <a:t>Промисловий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є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</a:t>
            </a:r>
            <a:r>
              <a:rPr lang="ru-RU" dirty="0" err="1" smtClean="0"/>
              <a:t>системоутворюючих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та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. </a:t>
            </a:r>
            <a:r>
              <a:rPr lang="ru-RU" dirty="0" err="1" smtClean="0"/>
              <a:t>Вітчизняна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економіці</a:t>
            </a:r>
            <a:r>
              <a:rPr lang="ru-RU" dirty="0" smtClean="0"/>
              <a:t> 45 % валового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та 25 %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. 1к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лежить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відтворювального</a:t>
            </a:r>
            <a:r>
              <a:rPr lang="ru-RU" dirty="0" smtClean="0"/>
              <a:t> циклу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є базисом, на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спирається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решти</a:t>
            </a:r>
            <a:r>
              <a:rPr lang="ru-RU" dirty="0" smtClean="0"/>
              <a:t> </a:t>
            </a:r>
            <a:r>
              <a:rPr lang="ru-RU" dirty="0" err="1" smtClean="0"/>
              <a:t>секторів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: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, </a:t>
            </a:r>
            <a:r>
              <a:rPr lang="ru-RU" dirty="0" err="1" smtClean="0"/>
              <a:t>енергетика</a:t>
            </a:r>
            <a:r>
              <a:rPr lang="ru-RU" dirty="0" smtClean="0"/>
              <a:t>, </a:t>
            </a:r>
            <a:r>
              <a:rPr lang="ru-RU" dirty="0" err="1" smtClean="0"/>
              <a:t>будівництво</a:t>
            </a:r>
            <a:r>
              <a:rPr lang="ru-RU" dirty="0" smtClean="0"/>
              <a:t>, </a:t>
            </a:r>
            <a:r>
              <a:rPr lang="ru-RU" dirty="0" err="1" smtClean="0"/>
              <a:t>торгівля</a:t>
            </a:r>
            <a:r>
              <a:rPr lang="ru-RU" dirty="0" smtClean="0"/>
              <a:t>, </a:t>
            </a:r>
            <a:r>
              <a:rPr lang="ru-RU" dirty="0" err="1" smtClean="0"/>
              <a:t>фінансова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сфера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є </a:t>
            </a:r>
            <a:r>
              <a:rPr lang="ru-RU" dirty="0" err="1" smtClean="0"/>
              <a:t>рушієм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державного бюджету та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,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працюючої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інвестиційний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науково-технологічного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C:\Users\Денис\Desktop\057208163e38cbe3923eb6eec1bad88ca41867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9144000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264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 жаль,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 1991-2008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фактичне</a:t>
            </a:r>
            <a:r>
              <a:rPr lang="ru-RU" dirty="0" smtClean="0"/>
              <a:t> </a:t>
            </a:r>
            <a:r>
              <a:rPr lang="ru-RU" dirty="0" err="1" smtClean="0"/>
              <a:t>марнування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якому</a:t>
            </a:r>
            <a:r>
              <a:rPr lang="ru-RU" dirty="0" smtClean="0"/>
              <a:t> не </a:t>
            </a:r>
            <a:r>
              <a:rPr lang="ru-RU" dirty="0" err="1" smtClean="0"/>
              <a:t>завадив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розпочався</a:t>
            </a:r>
            <a:r>
              <a:rPr lang="ru-RU" dirty="0" smtClean="0"/>
              <a:t> з 1999 р.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є </a:t>
            </a:r>
            <a:r>
              <a:rPr lang="ru-RU" dirty="0" err="1" smtClean="0"/>
              <a:t>погіршення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сповільнення</a:t>
            </a:r>
            <a:r>
              <a:rPr lang="ru-RU" dirty="0" smtClean="0"/>
              <a:t> </a:t>
            </a:r>
            <a:r>
              <a:rPr lang="ru-RU" dirty="0" err="1" smtClean="0"/>
              <a:t>темпів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у 2008 р. та </a:t>
            </a:r>
            <a:r>
              <a:rPr lang="ru-RU" dirty="0" err="1" smtClean="0"/>
              <a:t>різке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приросту </a:t>
            </a:r>
            <a:r>
              <a:rPr lang="ru-RU" dirty="0" err="1" smtClean="0"/>
              <a:t>інвестицій</a:t>
            </a:r>
            <a:r>
              <a:rPr lang="ru-RU" dirty="0" smtClean="0"/>
              <a:t>,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українськими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C:\Users\Денис\Desktop\330x220_3583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09886"/>
            <a:ext cx="3344597" cy="222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Денис\Desktop\5947038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95" y="4779150"/>
            <a:ext cx="2771800" cy="207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865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>
            <a:noAutofit/>
          </a:bodyPr>
          <a:lstStyle/>
          <a:p>
            <a:endParaRPr lang="ru-RU" sz="1800" dirty="0" smtClean="0"/>
          </a:p>
          <a:p>
            <a:r>
              <a:rPr lang="ru-RU" sz="1800" dirty="0" err="1" smtClean="0"/>
              <a:t>Відповідно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даних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Держкомстату</a:t>
            </a:r>
            <a:r>
              <a:rPr lang="ru-RU" sz="1800" dirty="0" smtClean="0"/>
              <a:t>, </a:t>
            </a:r>
            <a:r>
              <a:rPr lang="ru-RU" sz="1800" dirty="0" err="1" smtClean="0"/>
              <a:t>обсяги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виробленої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продукції</a:t>
            </a:r>
            <a:r>
              <a:rPr lang="ru-RU" sz="1800" dirty="0" smtClean="0"/>
              <a:t> за </a:t>
            </a:r>
            <a:r>
              <a:rPr lang="ru-RU" sz="1800" dirty="0" err="1" smtClean="0"/>
              <a:t>січень-травень</a:t>
            </a:r>
            <a:r>
              <a:rPr lang="ru-RU" sz="1800" dirty="0" smtClean="0"/>
              <a:t> 2009 р. </a:t>
            </a:r>
            <a:r>
              <a:rPr lang="ru-RU" sz="1800" dirty="0" err="1" smtClean="0"/>
              <a:t>порівняно</a:t>
            </a:r>
            <a:r>
              <a:rPr lang="ru-RU" sz="1800" dirty="0" smtClean="0"/>
              <a:t> з </a:t>
            </a:r>
            <a:r>
              <a:rPr lang="ru-RU" sz="1800" dirty="0" err="1" smtClean="0"/>
              <a:t>відповідним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періодом</a:t>
            </a:r>
            <a:r>
              <a:rPr lang="ru-RU" sz="1800" dirty="0" smtClean="0"/>
              <a:t> </a:t>
            </a:r>
            <a:r>
              <a:rPr lang="ru-RU" sz="1800" dirty="0" err="1" smtClean="0"/>
              <a:t>попереднього</a:t>
            </a:r>
            <a:r>
              <a:rPr lang="ru-RU" sz="1800" dirty="0" smtClean="0"/>
              <a:t> року </a:t>
            </a:r>
            <a:r>
              <a:rPr lang="ru-RU" sz="1800" dirty="0" err="1" smtClean="0"/>
              <a:t>скоротились</a:t>
            </a:r>
            <a:r>
              <a:rPr lang="ru-RU" sz="1800" dirty="0" smtClean="0"/>
              <a:t> на 31,9 %. </a:t>
            </a:r>
            <a:r>
              <a:rPr lang="ru-RU" sz="1800" dirty="0" err="1" smtClean="0"/>
              <a:t>Випуск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продукції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підприємствах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переробної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зменшився</a:t>
            </a:r>
            <a:r>
              <a:rPr lang="ru-RU" sz="1800" dirty="0" smtClean="0"/>
              <a:t> на 37,6 %. </a:t>
            </a:r>
            <a:r>
              <a:rPr lang="ru-RU" sz="1800" dirty="0" err="1" smtClean="0"/>
              <a:t>добувної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- на 18,5 %, з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розподілену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електроенергії</a:t>
            </a:r>
            <a:r>
              <a:rPr lang="ru-RU" sz="1800" dirty="0" smtClean="0"/>
              <a:t>, </a:t>
            </a:r>
            <a:r>
              <a:rPr lang="ru-RU" sz="1800" dirty="0" err="1" smtClean="0"/>
              <a:t>газута</a:t>
            </a:r>
            <a:r>
              <a:rPr lang="ru-RU" sz="1800" dirty="0" smtClean="0"/>
              <a:t> води - на 17,1 %. У </a:t>
            </a:r>
            <a:r>
              <a:rPr lang="ru-RU" sz="1800" dirty="0" err="1" smtClean="0"/>
              <a:t>травні</a:t>
            </a:r>
            <a:r>
              <a:rPr lang="ru-RU" sz="1800" dirty="0" smtClean="0"/>
              <a:t> 2009 р. </a:t>
            </a:r>
            <a:r>
              <a:rPr lang="ru-RU" sz="1800" dirty="0" err="1" smtClean="0"/>
              <a:t>порівняно</a:t>
            </a:r>
            <a:r>
              <a:rPr lang="ru-RU" sz="1800" dirty="0" smtClean="0"/>
              <a:t> з </a:t>
            </a:r>
            <a:r>
              <a:rPr lang="ru-RU" sz="1800" dirty="0" err="1" smtClean="0"/>
              <a:t>квітнем</a:t>
            </a:r>
            <a:r>
              <a:rPr lang="ru-RU" sz="1800" dirty="0" smtClean="0"/>
              <a:t> 2009 р. </a:t>
            </a:r>
            <a:r>
              <a:rPr lang="ru-RU" sz="1800" dirty="0" err="1" smtClean="0"/>
              <a:t>загальний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обсяг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випуску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зріс</a:t>
            </a:r>
            <a:r>
              <a:rPr lang="ru-RU" sz="1800" dirty="0" smtClean="0"/>
              <a:t> на 1,3 %. У </a:t>
            </a:r>
            <a:r>
              <a:rPr lang="ru-RU" sz="1800" dirty="0" err="1" smtClean="0"/>
              <a:t>переробній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обсяги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збільшились</a:t>
            </a:r>
            <a:r>
              <a:rPr lang="ru-RU" sz="1800" dirty="0" smtClean="0"/>
              <a:t> на 2,4 %, </a:t>
            </a:r>
            <a:r>
              <a:rPr lang="ru-RU" sz="1800" dirty="0" err="1" smtClean="0"/>
              <a:t>найсуттєвіше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підприємствах</a:t>
            </a:r>
            <a:r>
              <a:rPr lang="ru-RU" sz="1800" dirty="0" smtClean="0"/>
              <a:t> з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неметалевої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мінеральної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продукції</a:t>
            </a:r>
            <a:r>
              <a:rPr lang="ru-RU" sz="1800" dirty="0" smtClean="0"/>
              <a:t> (на 10.2 %), </a:t>
            </a:r>
            <a:r>
              <a:rPr lang="ru-RU" sz="1800" dirty="0" err="1" smtClean="0"/>
              <a:t>металургійного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та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металевих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виробів</a:t>
            </a:r>
            <a:r>
              <a:rPr lang="ru-RU" sz="1800" dirty="0" smtClean="0"/>
              <a:t> (на 7,2 %). з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харчових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напоїв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тютюнових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виробів</a:t>
            </a:r>
            <a:r>
              <a:rPr lang="ru-RU" sz="1800" dirty="0" smtClean="0"/>
              <a:t> (на 5,7 %). </a:t>
            </a:r>
            <a:r>
              <a:rPr lang="ru-RU" sz="1800" dirty="0" err="1" smtClean="0"/>
              <a:t>Водночас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зафіксовано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зменшення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обсягів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випуску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хімічної</a:t>
            </a:r>
            <a:r>
              <a:rPr lang="ru-RU" sz="1800" dirty="0" smtClean="0"/>
              <a:t> та </a:t>
            </a:r>
            <a:r>
              <a:rPr lang="ru-RU" sz="1800" dirty="0" err="1" smtClean="0"/>
              <a:t>нафтохімічної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(на 6,5 %), </a:t>
            </a:r>
            <a:r>
              <a:rPr lang="ru-RU" sz="1800" dirty="0" err="1" smtClean="0"/>
              <a:t>целюлозно-паперовому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виробництві</a:t>
            </a:r>
            <a:r>
              <a:rPr lang="ru-RU" sz="1800" dirty="0" smtClean="0"/>
              <a:t>; </a:t>
            </a:r>
            <a:r>
              <a:rPr lang="ru-RU" sz="1800" dirty="0" err="1" smtClean="0"/>
              <a:t>видавничій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діяльності</a:t>
            </a:r>
            <a:r>
              <a:rPr lang="ru-RU" sz="1800" dirty="0" smtClean="0"/>
              <a:t> (на 5,3 %), </a:t>
            </a:r>
            <a:r>
              <a:rPr lang="ru-RU" sz="1800" dirty="0" err="1" smtClean="0"/>
              <a:t>легкій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(на 3,2 %), </a:t>
            </a:r>
            <a:r>
              <a:rPr lang="ru-RU" sz="1800" dirty="0" err="1" smtClean="0"/>
              <a:t>машинобудуванні</a:t>
            </a:r>
            <a:r>
              <a:rPr lang="ru-RU" sz="1800" dirty="0" smtClean="0"/>
              <a:t> (на 3,1 %), </a:t>
            </a:r>
            <a:r>
              <a:rPr lang="ru-RU" sz="1800" dirty="0" err="1" smtClean="0"/>
              <a:t>обробці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деревини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виготовленні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виробів</a:t>
            </a:r>
            <a:r>
              <a:rPr lang="ru-RU" sz="1800" dirty="0" smtClean="0"/>
              <a:t> з </a:t>
            </a:r>
            <a:r>
              <a:rPr lang="ru-RU" sz="1800" dirty="0" err="1" smtClean="0"/>
              <a:t>деревини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крім</a:t>
            </a:r>
            <a:r>
              <a:rPr lang="ru-RU" sz="1800" dirty="0" smtClean="0"/>
              <a:t> </a:t>
            </a:r>
            <a:r>
              <a:rPr lang="ru-RU" sz="1800" dirty="0" err="1" smtClean="0"/>
              <a:t>меблів</a:t>
            </a:r>
            <a:r>
              <a:rPr lang="ru-RU" sz="1800" dirty="0" smtClean="0"/>
              <a:t> (на 3,1 %).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9120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8741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добувної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обсяги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зросли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з </a:t>
            </a:r>
            <a:r>
              <a:rPr lang="ru-RU" dirty="0" err="1" smtClean="0"/>
              <a:t>квітнем</a:t>
            </a:r>
            <a:r>
              <a:rPr lang="ru-RU" dirty="0" smtClean="0"/>
              <a:t> 2009 р. на 1,7 %, у тому </a:t>
            </a:r>
            <a:r>
              <a:rPr lang="ru-RU" dirty="0" err="1" smtClean="0"/>
              <a:t>числі</a:t>
            </a:r>
            <a:r>
              <a:rPr lang="ru-RU" dirty="0" smtClean="0"/>
              <a:t> у </a:t>
            </a:r>
            <a:r>
              <a:rPr lang="ru-RU" dirty="0" err="1" smtClean="0"/>
              <a:t>добуванні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паливно-енергетичних</a:t>
            </a:r>
            <a:r>
              <a:rPr lang="ru-RU" dirty="0" smtClean="0"/>
              <a:t>, - на 7,8 %, ау </a:t>
            </a:r>
            <a:r>
              <a:rPr lang="ru-RU" dirty="0" err="1" smtClean="0"/>
              <a:t>добуванні</a:t>
            </a:r>
            <a:r>
              <a:rPr lang="ru-RU" dirty="0" smtClean="0"/>
              <a:t> </a:t>
            </a:r>
            <a:r>
              <a:rPr lang="ru-RU" dirty="0" err="1" smtClean="0"/>
              <a:t>паливно-енергетичних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 </a:t>
            </a:r>
            <a:r>
              <a:rPr lang="ru-RU" dirty="0" err="1" smtClean="0"/>
              <a:t>зменшились</a:t>
            </a:r>
            <a:r>
              <a:rPr lang="ru-RU" dirty="0" smtClean="0"/>
              <a:t> на 1,7 %.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виробництві</a:t>
            </a:r>
            <a:r>
              <a:rPr lang="ru-RU" dirty="0" smtClean="0"/>
              <a:t> та </a:t>
            </a:r>
            <a:r>
              <a:rPr lang="ru-RU" dirty="0" err="1" smtClean="0"/>
              <a:t>розподілі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, </a:t>
            </a:r>
            <a:r>
              <a:rPr lang="ru-RU" dirty="0" err="1" smtClean="0"/>
              <a:t>газута</a:t>
            </a:r>
            <a:r>
              <a:rPr lang="ru-RU" dirty="0" smtClean="0"/>
              <a:t> води </a:t>
            </a:r>
            <a:r>
              <a:rPr lang="ru-RU" dirty="0" err="1" smtClean="0"/>
              <a:t>обсяги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зменшились</a:t>
            </a:r>
            <a:r>
              <a:rPr lang="ru-RU" dirty="0" smtClean="0"/>
              <a:t> на 6,1 %.</a:t>
            </a:r>
          </a:p>
          <a:p>
            <a:endParaRPr lang="ru-RU" dirty="0"/>
          </a:p>
        </p:txBody>
      </p:sp>
      <p:pic>
        <p:nvPicPr>
          <p:cNvPr id="6146" name="Picture 2" descr="C:\Users\Денис\Desktop\1374210793_0595.1000x80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79707"/>
            <a:ext cx="4283969" cy="2678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Денис\Desktop\old-world_1797074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9243"/>
            <a:ext cx="4139952" cy="234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565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4525963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sz="2900" dirty="0" smtClean="0"/>
              <a:t>У </a:t>
            </a:r>
            <a:r>
              <a:rPr lang="ru-RU" sz="2900" dirty="0" err="1" smtClean="0"/>
              <a:t>зв'язку</a:t>
            </a:r>
            <a:r>
              <a:rPr lang="ru-RU" sz="2900" dirty="0" smtClean="0"/>
              <a:t> з таким становищем </a:t>
            </a:r>
            <a:r>
              <a:rPr lang="ru-RU" sz="2900" dirty="0" err="1" smtClean="0"/>
              <a:t>промисловий</a:t>
            </a:r>
            <a:r>
              <a:rPr lang="ru-RU" sz="2900" dirty="0" smtClean="0"/>
              <a:t> </a:t>
            </a:r>
            <a:r>
              <a:rPr lang="ru-RU" sz="2900" dirty="0" err="1" smtClean="0"/>
              <a:t>потенціал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Україна</a:t>
            </a:r>
            <a:r>
              <a:rPr lang="ru-RU" sz="2900" dirty="0" smtClean="0"/>
              <a:t> у </a:t>
            </a:r>
            <a:r>
              <a:rPr lang="ru-RU" sz="2900" dirty="0" err="1" smtClean="0"/>
              <a:t>світовому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поділі</a:t>
            </a:r>
            <a:r>
              <a:rPr lang="ru-RU" sz="2900" dirty="0" smtClean="0"/>
              <a:t> </a:t>
            </a:r>
            <a:r>
              <a:rPr lang="ru-RU" sz="2900" dirty="0" err="1" smtClean="0"/>
              <a:t>праці</a:t>
            </a:r>
            <a:r>
              <a:rPr lang="ru-RU" sz="2900" dirty="0" smtClean="0"/>
              <a:t> </a:t>
            </a:r>
            <a:r>
              <a:rPr lang="ru-RU" sz="2900" dirty="0" err="1" smtClean="0"/>
              <a:t>закріплюється</a:t>
            </a:r>
            <a:r>
              <a:rPr lang="ru-RU" sz="2900" dirty="0" smtClean="0"/>
              <a:t> як </a:t>
            </a:r>
            <a:r>
              <a:rPr lang="ru-RU" sz="2900" dirty="0" err="1" smtClean="0"/>
              <a:t>сировинний</a:t>
            </a:r>
            <a:r>
              <a:rPr lang="ru-RU" sz="2900" dirty="0" smtClean="0"/>
              <a:t> та </a:t>
            </a:r>
            <a:r>
              <a:rPr lang="ru-RU" sz="2900" dirty="0" err="1" smtClean="0"/>
              <a:t>ресурсний</a:t>
            </a:r>
            <a:r>
              <a:rPr lang="ru-RU" sz="2900" dirty="0" smtClean="0"/>
              <a:t> придаток, </a:t>
            </a:r>
            <a:r>
              <a:rPr lang="ru-RU" sz="2900" dirty="0" err="1" smtClean="0"/>
              <a:t>зростаючий</a:t>
            </a:r>
            <a:r>
              <a:rPr lang="ru-RU" sz="2900" dirty="0" smtClean="0"/>
              <a:t> </a:t>
            </a:r>
            <a:r>
              <a:rPr lang="ru-RU" sz="2900" dirty="0" err="1" smtClean="0"/>
              <a:t>ринок</a:t>
            </a:r>
            <a:r>
              <a:rPr lang="ru-RU" sz="2900" dirty="0" smtClean="0"/>
              <a:t> </a:t>
            </a:r>
            <a:r>
              <a:rPr lang="ru-RU" sz="2900" dirty="0" err="1" smtClean="0"/>
              <a:t>збуту</a:t>
            </a:r>
            <a:r>
              <a:rPr lang="ru-RU" sz="2900" dirty="0" smtClean="0"/>
              <a:t> </a:t>
            </a:r>
            <a:r>
              <a:rPr lang="ru-RU" sz="2900" dirty="0" err="1" smtClean="0"/>
              <a:t>продукції</a:t>
            </a:r>
            <a:r>
              <a:rPr lang="ru-RU" sz="2900" dirty="0" smtClean="0"/>
              <a:t> </a:t>
            </a:r>
            <a:r>
              <a:rPr lang="ru-RU" sz="2900" dirty="0" err="1" smtClean="0"/>
              <a:t>іноземного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походження</a:t>
            </a:r>
            <a:r>
              <a:rPr lang="ru-RU" sz="2900" dirty="0" smtClean="0"/>
              <a:t>. При </a:t>
            </a:r>
            <a:r>
              <a:rPr lang="ru-RU" sz="2900" dirty="0" err="1" smtClean="0"/>
              <a:t>цьому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вітчизняна</a:t>
            </a:r>
            <a:r>
              <a:rPr lang="ru-RU" sz="2900" dirty="0" smtClean="0"/>
              <a:t> </a:t>
            </a:r>
            <a:r>
              <a:rPr lang="ru-RU" sz="2900" dirty="0" err="1" smtClean="0"/>
              <a:t>економіка</a:t>
            </a:r>
            <a:r>
              <a:rPr lang="ru-RU" sz="2900" dirty="0" smtClean="0"/>
              <a:t> </a:t>
            </a:r>
            <a:r>
              <a:rPr lang="ru-RU" sz="2900" dirty="0" err="1" smtClean="0"/>
              <a:t>втрачає</a:t>
            </a:r>
            <a:r>
              <a:rPr lang="ru-RU" sz="2900" dirty="0" smtClean="0"/>
              <a:t> </a:t>
            </a:r>
            <a:r>
              <a:rPr lang="ru-RU" sz="2900" dirty="0" err="1" smtClean="0"/>
              <a:t>продуктивні</a:t>
            </a:r>
            <a:r>
              <a:rPr lang="ru-RU" sz="2900" dirty="0" smtClean="0"/>
              <a:t> </a:t>
            </a:r>
            <a:r>
              <a:rPr lang="ru-RU" sz="2900" dirty="0" err="1" smtClean="0"/>
              <a:t>робочі</a:t>
            </a:r>
            <a:r>
              <a:rPr lang="ru-RU" sz="2900" dirty="0" smtClean="0"/>
              <a:t> </a:t>
            </a:r>
            <a:r>
              <a:rPr lang="ru-RU" sz="2900" dirty="0" err="1" smtClean="0"/>
              <a:t>місця</a:t>
            </a:r>
            <a:r>
              <a:rPr lang="ru-RU" sz="2900" dirty="0" smtClean="0"/>
              <a:t>, </a:t>
            </a:r>
            <a:r>
              <a:rPr lang="ru-RU" sz="2900" dirty="0" err="1" smtClean="0"/>
              <a:t>новостворену</a:t>
            </a:r>
            <a:r>
              <a:rPr lang="ru-RU" sz="2900" dirty="0" smtClean="0"/>
              <a:t> </a:t>
            </a:r>
            <a:r>
              <a:rPr lang="ru-RU" sz="2900" dirty="0" err="1" smtClean="0"/>
              <a:t>додану</a:t>
            </a:r>
            <a:r>
              <a:rPr lang="ru-RU" sz="2900" dirty="0" smtClean="0"/>
              <a:t> </a:t>
            </a:r>
            <a:r>
              <a:rPr lang="ru-RU" sz="2900" dirty="0" err="1" smtClean="0"/>
              <a:t>вартість</a:t>
            </a:r>
            <a:r>
              <a:rPr lang="ru-RU" sz="2900" dirty="0" smtClean="0"/>
              <a:t>, на </a:t>
            </a:r>
            <a:r>
              <a:rPr lang="ru-RU" sz="2900" dirty="0" err="1" smtClean="0"/>
              <a:t>території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України</a:t>
            </a:r>
            <a:r>
              <a:rPr lang="ru-RU" sz="2900" dirty="0" smtClean="0"/>
              <a:t> </a:t>
            </a:r>
            <a:r>
              <a:rPr lang="ru-RU" sz="2900" dirty="0" err="1" smtClean="0"/>
              <a:t>розміщуються</a:t>
            </a:r>
            <a:r>
              <a:rPr lang="ru-RU" sz="2900" dirty="0" smtClean="0"/>
              <a:t> </a:t>
            </a:r>
            <a:r>
              <a:rPr lang="ru-RU" sz="2900" dirty="0" err="1" smtClean="0"/>
              <a:t>ресурсо</a:t>
            </a:r>
            <a:r>
              <a:rPr lang="ru-RU" sz="2900" dirty="0" smtClean="0"/>
              <a:t>-, </a:t>
            </a:r>
            <a:r>
              <a:rPr lang="ru-RU" sz="2900" dirty="0" err="1" smtClean="0"/>
              <a:t>енерго</a:t>
            </a:r>
            <a:r>
              <a:rPr lang="ru-RU" sz="2900" dirty="0" smtClean="0"/>
              <a:t>- та </a:t>
            </a:r>
            <a:r>
              <a:rPr lang="ru-RU" sz="2900" dirty="0" err="1" smtClean="0"/>
              <a:t>екологоємні</a:t>
            </a:r>
            <a:r>
              <a:rPr lang="ru-RU" sz="2900" dirty="0" smtClean="0"/>
              <a:t> </a:t>
            </a:r>
            <a:r>
              <a:rPr lang="ru-RU" sz="2900" dirty="0" err="1" smtClean="0"/>
              <a:t>виробництва</a:t>
            </a:r>
            <a:r>
              <a:rPr lang="ru-RU" sz="2900" dirty="0" smtClean="0"/>
              <a:t>. У 2008 </a:t>
            </a:r>
            <a:r>
              <a:rPr lang="ru-RU" sz="2900" dirty="0" err="1" smtClean="0"/>
              <a:t>році</a:t>
            </a:r>
            <a:r>
              <a:rPr lang="ru-RU" sz="2900" dirty="0" smtClean="0"/>
              <a:t>, </a:t>
            </a:r>
            <a:r>
              <a:rPr lang="ru-RU" sz="2900" dirty="0" err="1" smtClean="0"/>
              <a:t>згідно</a:t>
            </a:r>
            <a:r>
              <a:rPr lang="ru-RU" sz="2900" dirty="0" smtClean="0"/>
              <a:t> з рейтингом </a:t>
            </a:r>
            <a:r>
              <a:rPr lang="ru-RU" sz="2900" dirty="0" err="1" smtClean="0"/>
              <a:t>конкурентоспроможності</a:t>
            </a:r>
            <a:r>
              <a:rPr lang="ru-RU" sz="2900" dirty="0" smtClean="0"/>
              <a:t>, </a:t>
            </a:r>
            <a:r>
              <a:rPr lang="ru-RU" sz="2900" dirty="0" err="1" smtClean="0"/>
              <a:t>опублікованим</a:t>
            </a:r>
            <a:r>
              <a:rPr lang="ru-RU" sz="2900" dirty="0" smtClean="0"/>
              <a:t> </a:t>
            </a:r>
            <a:r>
              <a:rPr lang="ru-RU" sz="2900" dirty="0" err="1" smtClean="0"/>
              <a:t>Всесвітнім</a:t>
            </a:r>
            <a:r>
              <a:rPr lang="ru-RU" sz="2900" dirty="0" smtClean="0"/>
              <a:t> </a:t>
            </a:r>
            <a:r>
              <a:rPr lang="ru-RU" sz="2900" dirty="0" err="1" smtClean="0"/>
              <a:t>економічним</a:t>
            </a:r>
            <a:r>
              <a:rPr lang="ru-RU" sz="2900" dirty="0" smtClean="0"/>
              <a:t> форумом, </a:t>
            </a:r>
            <a:r>
              <a:rPr lang="ru-RU" sz="2900" dirty="0" err="1" smtClean="0"/>
              <a:t>Україна</a:t>
            </a:r>
            <a:r>
              <a:rPr lang="ru-RU" sz="2900" dirty="0" smtClean="0"/>
              <a:t> </a:t>
            </a:r>
            <a:r>
              <a:rPr lang="ru-RU" sz="2900" dirty="0" err="1" smtClean="0"/>
              <a:t>посіла</a:t>
            </a:r>
            <a:r>
              <a:rPr lang="ru-RU" sz="2900" dirty="0" smtClean="0"/>
              <a:t> 54 </a:t>
            </a:r>
            <a:r>
              <a:rPr lang="ru-RU" sz="2900" dirty="0" err="1" smtClean="0"/>
              <a:t>місце</a:t>
            </a:r>
            <a:r>
              <a:rPr lang="ru-RU" sz="2900" dirty="0" smtClean="0"/>
              <a:t> </a:t>
            </a:r>
            <a:r>
              <a:rPr lang="ru-RU" sz="2900" dirty="0" err="1" smtClean="0"/>
              <a:t>серед</a:t>
            </a:r>
            <a:r>
              <a:rPr lang="ru-RU" sz="2900" dirty="0" smtClean="0"/>
              <a:t> 55 </a:t>
            </a:r>
            <a:r>
              <a:rPr lang="ru-RU" sz="2900" dirty="0" err="1" smtClean="0"/>
              <a:t>країн</a:t>
            </a:r>
            <a:r>
              <a:rPr lang="ru-RU" sz="2900" dirty="0" smtClean="0"/>
              <a:t> </a:t>
            </a:r>
            <a:r>
              <a:rPr lang="ru-RU" sz="2900" dirty="0" err="1" smtClean="0"/>
              <a:t>світу</a:t>
            </a:r>
            <a:r>
              <a:rPr lang="ru-RU" sz="2900" dirty="0" smtClean="0"/>
              <a:t>. </a:t>
            </a:r>
            <a:r>
              <a:rPr lang="ru-RU" sz="2900" dirty="0" err="1" smtClean="0"/>
              <a:t>Світовий</a:t>
            </a:r>
            <a:r>
              <a:rPr lang="ru-RU" sz="2900" dirty="0" smtClean="0"/>
              <a:t> рейтинг </a:t>
            </a:r>
            <a:r>
              <a:rPr lang="ru-RU" sz="2900" dirty="0" err="1" smtClean="0"/>
              <a:t>конкурентоспроможності</a:t>
            </a:r>
            <a:r>
              <a:rPr lang="ru-RU" sz="2900" dirty="0" smtClean="0"/>
              <a:t> </a:t>
            </a:r>
            <a:r>
              <a:rPr lang="ru-RU" sz="2900" dirty="0" err="1" smtClean="0"/>
              <a:t>вже</a:t>
            </a:r>
            <a:r>
              <a:rPr lang="ru-RU" sz="2900" dirty="0" smtClean="0"/>
              <a:t> 15 </a:t>
            </a:r>
            <a:r>
              <a:rPr lang="ru-RU" sz="2900" dirty="0" err="1" smtClean="0"/>
              <a:t>років</a:t>
            </a:r>
            <a:r>
              <a:rPr lang="ru-RU" sz="2900" dirty="0" smtClean="0"/>
              <a:t> </a:t>
            </a:r>
            <a:r>
              <a:rPr lang="ru-RU" sz="2900" dirty="0" err="1" smtClean="0"/>
              <a:t>поспіль</a:t>
            </a:r>
            <a:r>
              <a:rPr lang="ru-RU" sz="2900" dirty="0" smtClean="0"/>
              <a:t> </a:t>
            </a:r>
            <a:r>
              <a:rPr lang="ru-RU" sz="2900" dirty="0" err="1" smtClean="0"/>
              <a:t>очолює</a:t>
            </a:r>
            <a:r>
              <a:rPr lang="ru-RU" sz="2900" dirty="0" smtClean="0"/>
              <a:t> США. </a:t>
            </a:r>
            <a:r>
              <a:rPr lang="ru-RU" sz="2900" dirty="0" err="1" smtClean="0"/>
              <a:t>Крім</a:t>
            </a:r>
            <a:r>
              <a:rPr lang="ru-RU" sz="2900" dirty="0" smtClean="0"/>
              <a:t> того, до </a:t>
            </a:r>
            <a:r>
              <a:rPr lang="ru-RU" sz="2900" dirty="0" err="1" smtClean="0"/>
              <a:t>першої</a:t>
            </a:r>
            <a:r>
              <a:rPr lang="ru-RU" sz="2900" dirty="0" smtClean="0"/>
              <a:t> </a:t>
            </a:r>
            <a:r>
              <a:rPr lang="ru-RU" sz="2900" dirty="0" err="1" smtClean="0"/>
              <a:t>п'ятірки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найбільш</a:t>
            </a:r>
            <a:r>
              <a:rPr lang="ru-RU" sz="2900" dirty="0" smtClean="0"/>
              <a:t> </a:t>
            </a:r>
            <a:r>
              <a:rPr lang="ru-RU" sz="2900" dirty="0" err="1" smtClean="0"/>
              <a:t>конкурентоздатних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країн</a:t>
            </a:r>
            <a:r>
              <a:rPr lang="ru-RU" sz="2900" dirty="0" smtClean="0"/>
              <a:t> </a:t>
            </a:r>
            <a:r>
              <a:rPr lang="ru-RU" sz="2900" dirty="0" err="1" smtClean="0"/>
              <a:t>увійшли</a:t>
            </a:r>
            <a:r>
              <a:rPr lang="ru-RU" sz="2900" dirty="0" smtClean="0"/>
              <a:t> Сингапур, Гонконг, </a:t>
            </a:r>
            <a:r>
              <a:rPr lang="ru-RU" sz="2900" dirty="0" err="1" smtClean="0"/>
              <a:t>Швейцарія</a:t>
            </a:r>
            <a:r>
              <a:rPr lang="ru-RU" sz="2900" dirty="0" smtClean="0"/>
              <a:t> і Люксембург. До </a:t>
            </a:r>
            <a:r>
              <a:rPr lang="ru-RU" sz="2900" dirty="0" err="1" smtClean="0"/>
              <a:t>першої</a:t>
            </a:r>
            <a:r>
              <a:rPr lang="ru-RU" sz="2900" dirty="0" smtClean="0"/>
              <a:t> десятки </a:t>
            </a:r>
            <a:r>
              <a:rPr lang="ru-RU" sz="2900" dirty="0" err="1" smtClean="0"/>
              <a:t>входять</a:t>
            </a:r>
            <a:r>
              <a:rPr lang="ru-RU" sz="2900" dirty="0" smtClean="0"/>
              <a:t> </a:t>
            </a:r>
            <a:r>
              <a:rPr lang="ru-RU" sz="2900" dirty="0" err="1" smtClean="0"/>
              <a:t>Данія</a:t>
            </a:r>
            <a:r>
              <a:rPr lang="ru-RU" sz="2900" dirty="0" smtClean="0"/>
              <a:t>. </a:t>
            </a:r>
            <a:r>
              <a:rPr lang="ru-RU" sz="2900" dirty="0" err="1" smtClean="0"/>
              <a:t>Австралія</a:t>
            </a:r>
            <a:r>
              <a:rPr lang="ru-RU" sz="2900" dirty="0" smtClean="0"/>
              <a:t>, Канада, </a:t>
            </a:r>
            <a:r>
              <a:rPr lang="ru-RU" sz="2900" dirty="0" err="1" smtClean="0"/>
              <a:t>Швеція</a:t>
            </a:r>
            <a:r>
              <a:rPr lang="ru-RU" sz="2900" dirty="0" smtClean="0"/>
              <a:t> та </a:t>
            </a:r>
            <a:r>
              <a:rPr lang="ru-RU" sz="2900" dirty="0" err="1" smtClean="0"/>
              <a:t>Нідерланди</a:t>
            </a:r>
            <a:r>
              <a:rPr lang="ru-RU" sz="2900" dirty="0" smtClean="0"/>
              <a:t>. </a:t>
            </a:r>
            <a:r>
              <a:rPr lang="ru-RU" sz="2900" dirty="0" err="1" smtClean="0"/>
              <a:t>Нинішній</a:t>
            </a:r>
            <a:r>
              <a:rPr lang="ru-RU" sz="2900" dirty="0" smtClean="0"/>
              <a:t> рейтинг </a:t>
            </a:r>
            <a:r>
              <a:rPr lang="ru-RU" sz="2900" dirty="0" err="1" smtClean="0"/>
              <a:t>Росії</a:t>
            </a:r>
            <a:r>
              <a:rPr lang="ru-RU" sz="2900" dirty="0" smtClean="0"/>
              <a:t> впав на 4 </a:t>
            </a:r>
            <a:r>
              <a:rPr lang="ru-RU" sz="2900" dirty="0" err="1" smtClean="0"/>
              <a:t>позначки</a:t>
            </a:r>
            <a:r>
              <a:rPr lang="ru-RU" sz="2900" dirty="0" smtClean="0"/>
              <a:t> - до 49 </a:t>
            </a:r>
            <a:r>
              <a:rPr lang="ru-RU" sz="2900" dirty="0" err="1" smtClean="0"/>
              <a:t>місця</a:t>
            </a:r>
            <a:r>
              <a:rPr lang="ru-RU" sz="2900" dirty="0" smtClean="0"/>
              <a:t>.</a:t>
            </a:r>
          </a:p>
          <a:p>
            <a:endParaRPr lang="ru-RU" sz="2900" dirty="0"/>
          </a:p>
        </p:txBody>
      </p:sp>
      <p:pic>
        <p:nvPicPr>
          <p:cNvPr id="7170" name="Picture 2" descr="C:\Users\Денис\Desktop\3840550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5144"/>
            <a:ext cx="9144000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437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1119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Характеристика виробничого потенціалу національної економіки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виробничого потенціалу національної економіки</dc:title>
  <dc:creator>Денис</dc:creator>
  <cp:lastModifiedBy>Денис</cp:lastModifiedBy>
  <cp:revision>3</cp:revision>
  <dcterms:created xsi:type="dcterms:W3CDTF">2015-03-01T11:34:18Z</dcterms:created>
  <dcterms:modified xsi:type="dcterms:W3CDTF">2015-03-01T12:02:00Z</dcterms:modified>
</cp:coreProperties>
</file>