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213ECD-DE4A-42C9-B041-F3BF8CAA16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A3569D-9793-4A60-B94A-D3138BFACE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guam-organization.org/node/260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7%D0%B5%D1%80%D0%B1%D0%B0%D0%B9%D0%B4%D0%B6%D0%B0%D0%BD" TargetMode="External"/><Relationship Id="rId2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uk.wikipedia.org/wiki/%D0%9C%D0%BE%D0%BB%D0%B4%D0%BE%D0%B2%D0%B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guam-organization.org/node/44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vit.ukrinform.ua/organizations.php?page=e-obse.htm" TargetMode="External"/><Relationship Id="rId2" Type="http://schemas.openxmlformats.org/officeDocument/2006/relationships/hyperlink" Target="http://svit.ukrinform.ua/organizations.php?page=inter-org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5334744" cy="2489448"/>
          </a:xfrm>
        </p:spPr>
        <p:txBody>
          <a:bodyPr>
            <a:noAutofit/>
          </a:bodyPr>
          <a:lstStyle/>
          <a:p>
            <a:r>
              <a:rPr lang="uk-UA" sz="9600" b="0" dirty="0" smtClean="0"/>
              <a:t>  ГУАМ</a:t>
            </a:r>
            <a:r>
              <a:rPr lang="uk-UA" sz="9600" b="0" dirty="0" smtClean="0"/>
              <a:t/>
            </a:r>
            <a:br>
              <a:rPr lang="uk-UA" sz="9600" b="0" dirty="0" smtClean="0"/>
            </a:b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Секретаріат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знаходиться</a:t>
            </a:r>
            <a:r>
              <a:rPr lang="ru-RU" sz="2400" dirty="0"/>
              <a:t> у </a:t>
            </a:r>
            <a:r>
              <a:rPr lang="ru-RU" sz="2400" dirty="0" err="1"/>
              <a:t>Києві</a:t>
            </a:r>
            <a:r>
              <a:rPr lang="ru-RU" sz="2400" dirty="0"/>
              <a:t> (</a:t>
            </a:r>
            <a:r>
              <a:rPr lang="ru-RU" sz="2400" dirty="0" err="1"/>
              <a:t>Україна</a:t>
            </a:r>
            <a:r>
              <a:rPr lang="ru-RU" sz="2400" dirty="0"/>
              <a:t>)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здійснює</a:t>
            </a:r>
            <a:r>
              <a:rPr lang="ru-RU" sz="2400" dirty="0"/>
              <a:t> </a:t>
            </a:r>
            <a:r>
              <a:rPr lang="ru-RU" sz="2400" dirty="0" err="1"/>
              <a:t>організаційно-технічне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ГУАМ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керівництвом</a:t>
            </a:r>
            <a:r>
              <a:rPr lang="ru-RU" sz="2400" dirty="0"/>
              <a:t> Генерального секретаря.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З </a:t>
            </a:r>
            <a:r>
              <a:rPr lang="ru-RU" sz="2400" dirty="0" err="1"/>
              <a:t>червня</a:t>
            </a:r>
            <a:r>
              <a:rPr lang="ru-RU" sz="2400" dirty="0"/>
              <a:t> 2007 р. </a:t>
            </a:r>
            <a:r>
              <a:rPr lang="ru-RU" sz="2400" dirty="0" err="1"/>
              <a:t>цю</a:t>
            </a:r>
            <a:r>
              <a:rPr lang="ru-RU" sz="2400" dirty="0"/>
              <a:t> посаду </a:t>
            </a:r>
            <a:r>
              <a:rPr lang="ru-RU" sz="2400" dirty="0" err="1"/>
              <a:t>обіймає</a:t>
            </a:r>
            <a:r>
              <a:rPr lang="ru-RU" sz="2400" dirty="0"/>
              <a:t> </a:t>
            </a:r>
            <a:r>
              <a:rPr lang="ru-RU" sz="2400" b="1" dirty="0" err="1">
                <a:hlinkClick r:id="rId2"/>
              </a:rPr>
              <a:t>Валерій</a:t>
            </a:r>
            <a:r>
              <a:rPr lang="ru-RU" sz="2400" b="1" dirty="0">
                <a:hlinkClick r:id="rId2"/>
              </a:rPr>
              <a:t> ЧЕЧЕЛАШВІЛІ</a:t>
            </a:r>
            <a:r>
              <a:rPr lang="ru-RU" sz="2400" b="1" dirty="0" smtClean="0">
                <a:hlinkClick r:id="rId2"/>
              </a:rPr>
              <a:t>.</a:t>
            </a:r>
            <a:r>
              <a:rPr lang="ru-RU" sz="2400" b="1" dirty="0" smtClean="0"/>
              <a:t> </a:t>
            </a:r>
          </a:p>
          <a:p>
            <a:endParaRPr lang="ru-RU" sz="2400" b="1" dirty="0"/>
          </a:p>
          <a:p>
            <a:endParaRPr lang="ru-RU" sz="2400" b="1" dirty="0" smtClean="0"/>
          </a:p>
          <a:p>
            <a:r>
              <a:rPr lang="ru-RU" sz="2400" dirty="0" err="1" smtClean="0"/>
              <a:t>Координація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співробітництва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галузевому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покладається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. </a:t>
            </a:r>
            <a:r>
              <a:rPr lang="ru-RU" sz="2400" dirty="0" err="1" smtClean="0"/>
              <a:t>Робочі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допоміжні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діють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постійній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тимчасовій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, </a:t>
            </a:r>
            <a:r>
              <a:rPr lang="ru-RU" sz="2400" dirty="0" err="1" smtClean="0"/>
              <a:t>створюються</a:t>
            </a:r>
            <a:r>
              <a:rPr lang="ru-RU" sz="2400" dirty="0" smtClean="0"/>
              <a:t> за </a:t>
            </a:r>
            <a:r>
              <a:rPr lang="ru-RU" sz="2400" dirty="0" err="1" smtClean="0"/>
              <a:t>рішенням</a:t>
            </a:r>
            <a:r>
              <a:rPr lang="ru-RU" sz="2400" dirty="0" smtClean="0"/>
              <a:t> Ради </a:t>
            </a:r>
            <a:r>
              <a:rPr lang="ru-RU" sz="2400" dirty="0" err="1" smtClean="0"/>
              <a:t>міністрів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закордонних</a:t>
            </a:r>
            <a:r>
              <a:rPr lang="ru-RU" sz="2400" dirty="0" smtClean="0"/>
              <a:t> справ.</a:t>
            </a:r>
          </a:p>
          <a:p>
            <a:endParaRPr lang="ru-RU" sz="2400" b="1" dirty="0" smtClean="0"/>
          </a:p>
          <a:p>
            <a:endParaRPr lang="ru-RU" sz="24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З метою </a:t>
            </a:r>
            <a:r>
              <a:rPr lang="ru-RU" sz="3600" dirty="0" err="1"/>
              <a:t>розвитку</a:t>
            </a:r>
            <a:r>
              <a:rPr lang="ru-RU" sz="3600" dirty="0"/>
              <a:t> </a:t>
            </a:r>
            <a:r>
              <a:rPr lang="ru-RU" sz="3600" dirty="0" err="1"/>
              <a:t>співробітництва</a:t>
            </a:r>
            <a:r>
              <a:rPr lang="ru-RU" sz="3600" dirty="0"/>
              <a:t> </a:t>
            </a:r>
            <a:r>
              <a:rPr lang="ru-RU" sz="3600" dirty="0" err="1"/>
              <a:t>ділових</a:t>
            </a:r>
            <a:r>
              <a:rPr lang="ru-RU" sz="3600" dirty="0"/>
              <a:t> </a:t>
            </a:r>
            <a:r>
              <a:rPr lang="ru-RU" sz="3600" dirty="0" err="1"/>
              <a:t>кіл</a:t>
            </a:r>
            <a:r>
              <a:rPr lang="ru-RU" sz="3600" dirty="0"/>
              <a:t> в </a:t>
            </a:r>
            <a:r>
              <a:rPr lang="ru-RU" sz="3600" dirty="0" err="1"/>
              <a:t>Організації</a:t>
            </a:r>
            <a:r>
              <a:rPr lang="ru-RU" sz="3600" dirty="0"/>
              <a:t> </a:t>
            </a:r>
            <a:r>
              <a:rPr lang="ru-RU" sz="3600" dirty="0" err="1"/>
              <a:t>діє</a:t>
            </a:r>
            <a:r>
              <a:rPr lang="ru-RU" sz="3600" dirty="0"/>
              <a:t> </a:t>
            </a:r>
            <a:r>
              <a:rPr lang="ru-RU" sz="3600" dirty="0" err="1"/>
              <a:t>Ділова</a:t>
            </a:r>
            <a:r>
              <a:rPr lang="ru-RU" sz="3600" dirty="0"/>
              <a:t> рада ГУАМ. 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>У 2004 р. </a:t>
            </a:r>
            <a:r>
              <a:rPr lang="ru-RU" sz="3600" dirty="0" err="1"/>
              <a:t>заснована</a:t>
            </a:r>
            <a:r>
              <a:rPr lang="ru-RU" sz="3600" dirty="0"/>
              <a:t> </a:t>
            </a:r>
            <a:r>
              <a:rPr lang="ru-RU" sz="3600" dirty="0" err="1"/>
              <a:t>Парламентська</a:t>
            </a:r>
            <a:r>
              <a:rPr lang="ru-RU" sz="3600" dirty="0"/>
              <a:t> </a:t>
            </a:r>
            <a:r>
              <a:rPr lang="ru-RU" sz="3600" dirty="0" err="1"/>
              <a:t>Асамблея</a:t>
            </a:r>
            <a:r>
              <a:rPr lang="ru-RU" sz="3600" dirty="0"/>
              <a:t> ГУАМ, до складу </a:t>
            </a:r>
            <a:r>
              <a:rPr lang="ru-RU" sz="3600" dirty="0" err="1"/>
              <a:t>якої</a:t>
            </a:r>
            <a:r>
              <a:rPr lang="ru-RU" sz="3600" dirty="0"/>
              <a:t> </a:t>
            </a:r>
            <a:r>
              <a:rPr lang="ru-RU" sz="3600" dirty="0" err="1"/>
              <a:t>входять</a:t>
            </a:r>
            <a:r>
              <a:rPr lang="ru-RU" sz="3600" dirty="0"/>
              <a:t> три </a:t>
            </a:r>
            <a:r>
              <a:rPr lang="ru-RU" sz="3600" dirty="0" err="1"/>
              <a:t>комітети</a:t>
            </a:r>
            <a:r>
              <a:rPr lang="ru-RU" sz="3600" dirty="0"/>
              <a:t>: </a:t>
            </a:r>
            <a:r>
              <a:rPr lang="ru-RU" sz="3600" dirty="0" err="1"/>
              <a:t>політичний</a:t>
            </a:r>
            <a:r>
              <a:rPr lang="ru-RU" sz="3600" dirty="0"/>
              <a:t>, </a:t>
            </a:r>
            <a:r>
              <a:rPr lang="ru-RU" sz="3600" dirty="0" err="1"/>
              <a:t>торгово-економічний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комітет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питань</a:t>
            </a:r>
            <a:r>
              <a:rPr lang="ru-RU" sz="3600" dirty="0"/>
              <a:t> науки, </a:t>
            </a:r>
            <a:r>
              <a:rPr lang="ru-RU" sz="3600" dirty="0" err="1"/>
              <a:t>культури</a:t>
            </a:r>
            <a:r>
              <a:rPr lang="ru-RU" sz="3600" dirty="0"/>
              <a:t> та </a:t>
            </a:r>
            <a:r>
              <a:rPr lang="ru-RU" sz="3600" dirty="0" err="1"/>
              <a:t>освіти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Дякуэмо</a:t>
            </a:r>
            <a:r>
              <a:rPr lang="ru-RU" dirty="0" smtClean="0"/>
              <a:t> за </a:t>
            </a:r>
            <a:r>
              <a:rPr lang="ru-RU" dirty="0" err="1" smtClean="0"/>
              <a:t>увагу</a:t>
            </a:r>
            <a:r>
              <a:rPr lang="ru-RU" dirty="0" smtClean="0"/>
              <a:t> !!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0000"/>
                </a:solidFill>
              </a:rPr>
              <a:t>Організація</a:t>
            </a:r>
            <a:r>
              <a:rPr lang="ru-RU" sz="3600" b="1" dirty="0">
                <a:solidFill>
                  <a:srgbClr val="000000"/>
                </a:solidFill>
              </a:rPr>
              <a:t> за </a:t>
            </a:r>
            <a:r>
              <a:rPr lang="ru-RU" sz="3600" b="1" dirty="0" err="1">
                <a:solidFill>
                  <a:srgbClr val="000000"/>
                </a:solidFill>
              </a:rPr>
              <a:t>демократію</a:t>
            </a:r>
            <a:r>
              <a:rPr lang="ru-RU" sz="3600" b="1" dirty="0">
                <a:solidFill>
                  <a:srgbClr val="000000"/>
                </a:solidFill>
              </a:rPr>
              <a:t> та </a:t>
            </a:r>
            <a:r>
              <a:rPr lang="ru-RU" sz="3600" b="1" dirty="0" err="1">
                <a:solidFill>
                  <a:srgbClr val="000000"/>
                </a:solidFill>
              </a:rPr>
              <a:t>економічний</a:t>
            </a:r>
            <a:r>
              <a:rPr lang="ru-RU" sz="3600" b="1" dirty="0">
                <a:solidFill>
                  <a:srgbClr val="000000"/>
                </a:solidFill>
              </a:rPr>
              <a:t> </a:t>
            </a:r>
            <a:r>
              <a:rPr lang="ru-RU" sz="3600" b="1" dirty="0" err="1">
                <a:solidFill>
                  <a:srgbClr val="000000"/>
                </a:solidFill>
              </a:rPr>
              <a:t>розвиток</a:t>
            </a:r>
            <a:r>
              <a:rPr lang="ru-RU" sz="3600" b="1" dirty="0">
                <a:solidFill>
                  <a:srgbClr val="000000"/>
                </a:solidFill>
              </a:rPr>
              <a:t> ГУАМ</a:t>
            </a:r>
            <a:r>
              <a:rPr lang="ru-RU" sz="3600" dirty="0">
                <a:solidFill>
                  <a:srgbClr val="000000"/>
                </a:solidFill>
              </a:rPr>
              <a:t> — </a:t>
            </a:r>
            <a:r>
              <a:rPr lang="ru-RU" sz="3600" dirty="0" err="1">
                <a:solidFill>
                  <a:srgbClr val="000000"/>
                </a:solidFill>
              </a:rPr>
              <a:t>регіональне</a:t>
            </a:r>
            <a:r>
              <a:rPr lang="ru-RU" sz="3600" dirty="0">
                <a:solidFill>
                  <a:srgbClr val="000000"/>
                </a:solidFill>
              </a:rPr>
              <a:t> </a:t>
            </a:r>
            <a:r>
              <a:rPr lang="ru-RU" sz="3600" dirty="0" err="1">
                <a:solidFill>
                  <a:srgbClr val="000000"/>
                </a:solidFill>
              </a:rPr>
              <a:t>об'єднання</a:t>
            </a:r>
            <a:r>
              <a:rPr lang="ru-RU" sz="3600" dirty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чотирьох</a:t>
            </a:r>
            <a:r>
              <a:rPr lang="ru-RU" sz="3600" dirty="0" smtClean="0">
                <a:solidFill>
                  <a:srgbClr val="000000"/>
                </a:solidFill>
              </a:rPr>
              <a:t> держав</a:t>
            </a:r>
            <a:r>
              <a:rPr lang="ru-RU" sz="3600" dirty="0">
                <a:solidFill>
                  <a:srgbClr val="000000"/>
                </a:solidFill>
              </a:rPr>
              <a:t>: </a:t>
            </a:r>
            <a:r>
              <a:rPr lang="ru-RU" sz="3600" dirty="0" err="1">
                <a:solidFill>
                  <a:srgbClr val="000000"/>
                </a:solidFill>
              </a:rPr>
              <a:t>Грузії</a:t>
            </a:r>
            <a:r>
              <a:rPr lang="ru-RU" sz="3600" dirty="0">
                <a:solidFill>
                  <a:srgbClr val="000000"/>
                </a:solidFill>
              </a:rPr>
              <a:t>, </a:t>
            </a:r>
            <a:r>
              <a:rPr lang="ru-RU" sz="3600" dirty="0" err="1">
                <a:solidFill>
                  <a:srgbClr val="000000"/>
                </a:solidFill>
                <a:hlinkClick r:id="rId2" tooltip="Україна"/>
              </a:rPr>
              <a:t>України</a:t>
            </a:r>
            <a:r>
              <a:rPr lang="ru-RU" sz="3600" dirty="0">
                <a:solidFill>
                  <a:srgbClr val="000000"/>
                </a:solidFill>
              </a:rPr>
              <a:t>, </a:t>
            </a:r>
            <a:r>
              <a:rPr lang="ru-RU" sz="3600" dirty="0" err="1">
                <a:solidFill>
                  <a:srgbClr val="000000"/>
                </a:solidFill>
                <a:hlinkClick r:id="rId3" tooltip="Азербайджан"/>
              </a:rPr>
              <a:t>Азербайджанської</a:t>
            </a:r>
            <a:r>
              <a:rPr lang="ru-RU" sz="3600" dirty="0">
                <a:solidFill>
                  <a:srgbClr val="000000"/>
                </a:solidFill>
                <a:hlinkClick r:id="rId3" tooltip="Азербайджан"/>
              </a:rPr>
              <a:t> </a:t>
            </a:r>
            <a:r>
              <a:rPr lang="ru-RU" sz="3600" dirty="0" err="1">
                <a:solidFill>
                  <a:srgbClr val="000000"/>
                </a:solidFill>
                <a:hlinkClick r:id="rId3" tooltip="Азербайджан"/>
              </a:rPr>
              <a:t>Республіки</a:t>
            </a:r>
            <a:r>
              <a:rPr lang="ru-RU" sz="3600" dirty="0">
                <a:solidFill>
                  <a:srgbClr val="000000"/>
                </a:solidFill>
              </a:rPr>
              <a:t> та </a:t>
            </a:r>
            <a:r>
              <a:rPr lang="ru-RU" sz="3600" u="sng" dirty="0" err="1">
                <a:solidFill>
                  <a:srgbClr val="000000"/>
                </a:solidFill>
                <a:hlinkClick r:id="rId4" tooltip="Молдова"/>
              </a:rPr>
              <a:t>Республіки</a:t>
            </a:r>
            <a:r>
              <a:rPr lang="ru-RU" sz="3600" u="sng" dirty="0">
                <a:solidFill>
                  <a:srgbClr val="000000"/>
                </a:solidFill>
                <a:hlinkClick r:id="rId4" tooltip="Молдова"/>
              </a:rPr>
              <a:t> Молдова</a:t>
            </a:r>
            <a:r>
              <a:rPr lang="ru-RU" sz="3600" dirty="0">
                <a:solidFill>
                  <a:srgbClr val="000000"/>
                </a:solidFill>
              </a:rPr>
              <a:t>. </a:t>
            </a:r>
          </a:p>
        </p:txBody>
      </p:sp>
      <p:pic>
        <p:nvPicPr>
          <p:cNvPr id="51202" name="Picture 2" descr="http://bdg.by/content/images/news/big/1179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01008"/>
            <a:ext cx="4283968" cy="3356992"/>
          </a:xfrm>
          <a:prstGeom prst="rect">
            <a:avLst/>
          </a:prstGeom>
          <a:noFill/>
        </p:spPr>
      </p:pic>
      <p:pic>
        <p:nvPicPr>
          <p:cNvPr id="51204" name="Picture 4" descr="http://media1.noi.md/uploads/images/Organizatii_Inter/guam_ligarus_or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3501008"/>
            <a:ext cx="4860032" cy="3356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644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Заснування</a:t>
            </a:r>
            <a:r>
              <a:rPr lang="ru-RU" sz="2400" dirty="0"/>
              <a:t> </a:t>
            </a:r>
            <a:r>
              <a:rPr lang="ru-RU" sz="2400" dirty="0" err="1"/>
              <a:t>політико-консультативного</a:t>
            </a:r>
            <a:r>
              <a:rPr lang="ru-RU" sz="2400" dirty="0"/>
              <a:t> форуму ГУАМ у </a:t>
            </a:r>
            <a:r>
              <a:rPr lang="ru-RU" sz="2400" dirty="0" err="1"/>
              <a:t>складі</a:t>
            </a:r>
            <a:r>
              <a:rPr lang="ru-RU" sz="2400" dirty="0"/>
              <a:t> </a:t>
            </a:r>
            <a:r>
              <a:rPr lang="ru-RU" sz="2400" dirty="0" err="1"/>
              <a:t>чотирьох</a:t>
            </a:r>
            <a:r>
              <a:rPr lang="ru-RU" sz="2400" dirty="0"/>
              <a:t> </a:t>
            </a:r>
            <a:r>
              <a:rPr lang="ru-RU" sz="2400" dirty="0" err="1"/>
              <a:t>країн</a:t>
            </a:r>
            <a:r>
              <a:rPr lang="ru-RU" sz="2400" dirty="0"/>
              <a:t> (</a:t>
            </a:r>
            <a:r>
              <a:rPr lang="ru-RU" sz="2400" dirty="0" err="1"/>
              <a:t>України</a:t>
            </a:r>
            <a:r>
              <a:rPr lang="ru-RU" sz="2400" dirty="0"/>
              <a:t>, Азербайджану, </a:t>
            </a:r>
            <a:r>
              <a:rPr lang="ru-RU" sz="2400" dirty="0" err="1"/>
              <a:t>Грузії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Молдови</a:t>
            </a:r>
            <a:r>
              <a:rPr lang="ru-RU" sz="2400" dirty="0"/>
              <a:t>) </a:t>
            </a:r>
            <a:r>
              <a:rPr lang="ru-RU" sz="2400" dirty="0" err="1"/>
              <a:t>відбулося</a:t>
            </a:r>
            <a:r>
              <a:rPr lang="ru-RU" sz="2400" dirty="0"/>
              <a:t> 10 </a:t>
            </a:r>
            <a:r>
              <a:rPr lang="ru-RU" sz="2400" dirty="0" err="1"/>
              <a:t>жовтня</a:t>
            </a:r>
            <a:r>
              <a:rPr lang="ru-RU" sz="2400" dirty="0"/>
              <a:t> 1997 року в </a:t>
            </a:r>
            <a:r>
              <a:rPr lang="ru-RU" sz="2400" dirty="0" err="1"/>
              <a:t>Страсбурзі</a:t>
            </a:r>
            <a:r>
              <a:rPr lang="ru-RU" sz="2400" dirty="0"/>
              <a:t> </a:t>
            </a:r>
            <a:r>
              <a:rPr lang="ru-RU" sz="2400" dirty="0" err="1"/>
              <a:t>в</a:t>
            </a:r>
            <a:r>
              <a:rPr lang="ru-RU" sz="2400" dirty="0"/>
              <a:t> рамках </a:t>
            </a:r>
            <a:r>
              <a:rPr lang="ru-RU" sz="2400" dirty="0" err="1"/>
              <a:t>Саміту</a:t>
            </a:r>
            <a:r>
              <a:rPr lang="ru-RU" sz="2400" dirty="0"/>
              <a:t> Ради </a:t>
            </a:r>
            <a:r>
              <a:rPr lang="ru-RU" sz="2400" dirty="0" err="1"/>
              <a:t>Європи</a:t>
            </a:r>
            <a:r>
              <a:rPr lang="ru-RU" sz="2400" dirty="0"/>
              <a:t>,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якого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схвалено</a:t>
            </a:r>
            <a:r>
              <a:rPr lang="ru-RU" sz="2400" dirty="0"/>
              <a:t> </a:t>
            </a:r>
            <a:r>
              <a:rPr lang="ru-RU" sz="2400" dirty="0" err="1"/>
              <a:t>Спільне</a:t>
            </a:r>
            <a:r>
              <a:rPr lang="ru-RU" sz="2400" dirty="0"/>
              <a:t> </a:t>
            </a:r>
            <a:r>
              <a:rPr lang="ru-RU" sz="2400" dirty="0" err="1"/>
              <a:t>Комюніке</a:t>
            </a:r>
            <a:r>
              <a:rPr lang="ru-RU" sz="2400" dirty="0"/>
              <a:t> глав держав. У </a:t>
            </a:r>
            <a:r>
              <a:rPr lang="ru-RU" sz="2400" dirty="0" err="1"/>
              <a:t>документі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зафіксовано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політичного</a:t>
            </a:r>
            <a:r>
              <a:rPr lang="ru-RU" sz="2400" dirty="0"/>
              <a:t> </a:t>
            </a:r>
            <a:r>
              <a:rPr lang="ru-RU" sz="2400" dirty="0" err="1"/>
              <a:t>зближення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практичного </a:t>
            </a:r>
            <a:r>
              <a:rPr lang="ru-RU" sz="2400" dirty="0" err="1"/>
              <a:t>співробітництва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країнами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, </a:t>
            </a:r>
            <a:r>
              <a:rPr lang="ru-RU" sz="2400" dirty="0" err="1"/>
              <a:t>спільність</a:t>
            </a:r>
            <a:r>
              <a:rPr lang="ru-RU" sz="2400" dirty="0"/>
              <a:t> </a:t>
            </a:r>
            <a:r>
              <a:rPr lang="ru-RU" sz="2400" dirty="0" err="1"/>
              <a:t>позицій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ключових</a:t>
            </a:r>
            <a:r>
              <a:rPr lang="ru-RU" sz="2400" dirty="0"/>
              <a:t> </a:t>
            </a:r>
            <a:r>
              <a:rPr lang="ru-RU" sz="2400" dirty="0" err="1"/>
              <a:t>міжнародних</a:t>
            </a:r>
            <a:r>
              <a:rPr lang="ru-RU" sz="2400" dirty="0"/>
              <a:t> проблем та </a:t>
            </a:r>
            <a:r>
              <a:rPr lang="ru-RU" sz="2400" dirty="0" err="1"/>
              <a:t>процесів</a:t>
            </a:r>
            <a:r>
              <a:rPr lang="ru-RU" sz="2400" dirty="0"/>
              <a:t> на </a:t>
            </a:r>
            <a:r>
              <a:rPr lang="ru-RU" sz="2400" dirty="0" err="1"/>
              <a:t>пострадянському</a:t>
            </a:r>
            <a:r>
              <a:rPr lang="ru-RU" sz="2400" dirty="0"/>
              <a:t> </a:t>
            </a:r>
            <a:r>
              <a:rPr lang="ru-RU" sz="2400" dirty="0" err="1"/>
              <a:t>просторі</a:t>
            </a:r>
            <a:r>
              <a:rPr lang="ru-RU" sz="2400" dirty="0"/>
              <a:t>. 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2" descr="http://www.blackseanews.net/files/image/(87-99-99-99)/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90575"/>
            <a:ext cx="4427984" cy="3367425"/>
          </a:xfrm>
          <a:prstGeom prst="rect">
            <a:avLst/>
          </a:prstGeom>
          <a:noFill/>
        </p:spPr>
      </p:pic>
      <p:pic>
        <p:nvPicPr>
          <p:cNvPr id="84994" name="Picture 2" descr="http://www.novostimira.com.ua/userfiles/2406_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500" y="3501008"/>
            <a:ext cx="4762500" cy="3356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858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24 </a:t>
            </a:r>
            <a:r>
              <a:rPr lang="ru-RU" sz="2400" dirty="0" err="1"/>
              <a:t>квітня</a:t>
            </a:r>
            <a:r>
              <a:rPr lang="ru-RU" sz="2400" dirty="0"/>
              <a:t> 1999 р.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Вашингтонського</a:t>
            </a:r>
            <a:r>
              <a:rPr lang="ru-RU" sz="2400" dirty="0"/>
              <a:t> </a:t>
            </a:r>
            <a:r>
              <a:rPr lang="ru-RU" sz="2400" dirty="0" err="1"/>
              <a:t>саміту</a:t>
            </a:r>
            <a:r>
              <a:rPr lang="ru-RU" sz="2400" dirty="0"/>
              <a:t> </a:t>
            </a:r>
            <a:r>
              <a:rPr lang="ru-RU" sz="2400" dirty="0" err="1"/>
              <a:t>президентів</a:t>
            </a:r>
            <a:r>
              <a:rPr lang="ru-RU" sz="2400" dirty="0"/>
              <a:t> </a:t>
            </a:r>
            <a:r>
              <a:rPr lang="ru-RU" sz="2400" dirty="0" err="1"/>
              <a:t>країн-членів</a:t>
            </a:r>
            <a:r>
              <a:rPr lang="ru-RU" sz="2400" dirty="0"/>
              <a:t> до ГУАМ </a:t>
            </a:r>
            <a:r>
              <a:rPr lang="ru-RU" sz="2400" dirty="0" err="1"/>
              <a:t>приєднався</a:t>
            </a:r>
            <a:r>
              <a:rPr lang="ru-RU" sz="2400" dirty="0"/>
              <a:t> Узбекистан. </a:t>
            </a:r>
            <a:r>
              <a:rPr lang="ru-RU" sz="2400" dirty="0" err="1"/>
              <a:t>Розширене</a:t>
            </a:r>
            <a:r>
              <a:rPr lang="ru-RU" sz="2400" dirty="0"/>
              <a:t> таким чином </a:t>
            </a:r>
            <a:r>
              <a:rPr lang="ru-RU" sz="2400" dirty="0" err="1"/>
              <a:t>об'єднання</a:t>
            </a:r>
            <a:r>
              <a:rPr lang="ru-RU" sz="2400" dirty="0"/>
              <a:t> держав </a:t>
            </a:r>
            <a:r>
              <a:rPr lang="ru-RU" sz="2400" dirty="0" err="1"/>
              <a:t>отримало</a:t>
            </a:r>
            <a:r>
              <a:rPr lang="ru-RU" sz="2400" dirty="0"/>
              <a:t> </a:t>
            </a:r>
            <a:r>
              <a:rPr lang="ru-RU" sz="2400" dirty="0" err="1"/>
              <a:t>назву</a:t>
            </a:r>
            <a:r>
              <a:rPr lang="ru-RU" sz="2400" dirty="0"/>
              <a:t> ГУУАМ. </a:t>
            </a:r>
            <a:r>
              <a:rPr lang="ru-RU" sz="2400" dirty="0" err="1"/>
              <a:t>Натомість</a:t>
            </a:r>
            <a:r>
              <a:rPr lang="ru-RU" sz="2400" dirty="0"/>
              <a:t> 5 </a:t>
            </a:r>
            <a:r>
              <a:rPr lang="ru-RU" sz="2400" dirty="0" err="1"/>
              <a:t>травня</a:t>
            </a:r>
            <a:r>
              <a:rPr lang="ru-RU" sz="2400" dirty="0"/>
              <a:t> 2005 р. Узбекистан </a:t>
            </a:r>
            <a:r>
              <a:rPr lang="ru-RU" sz="2400" dirty="0" err="1"/>
              <a:t>вийшов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складу </a:t>
            </a:r>
            <a:r>
              <a:rPr lang="ru-RU" sz="2400" dirty="0" err="1"/>
              <a:t>Організації</a:t>
            </a:r>
            <a:r>
              <a:rPr lang="ru-RU" sz="2400" dirty="0"/>
              <a:t>, повернувши </a:t>
            </a:r>
            <a:r>
              <a:rPr lang="ru-RU" sz="2400" dirty="0" err="1"/>
              <a:t>їй</a:t>
            </a:r>
            <a:r>
              <a:rPr lang="ru-RU" sz="2400" dirty="0"/>
              <a:t> таким чином </a:t>
            </a:r>
            <a:r>
              <a:rPr lang="ru-RU" sz="2400" dirty="0" err="1"/>
              <a:t>стару</a:t>
            </a:r>
            <a:r>
              <a:rPr lang="ru-RU" sz="2400" dirty="0"/>
              <a:t> </a:t>
            </a:r>
            <a:r>
              <a:rPr lang="ru-RU" sz="2400" dirty="0" err="1"/>
              <a:t>назву</a:t>
            </a:r>
            <a:r>
              <a:rPr lang="ru-RU" sz="2400" dirty="0"/>
              <a:t>. 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12" descr="http://i.obozrevatel.ua/8/1031319/6177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051622"/>
            <a:ext cx="4860032" cy="3806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364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23 </a:t>
            </a:r>
            <a:r>
              <a:rPr lang="ru-RU" sz="2800" dirty="0" err="1"/>
              <a:t>травня</a:t>
            </a:r>
            <a:r>
              <a:rPr lang="ru-RU" sz="2800" dirty="0"/>
              <a:t> 2006 р. </a:t>
            </a:r>
            <a:r>
              <a:rPr lang="ru-RU" sz="2800" dirty="0" err="1"/>
              <a:t>Об'єднання</a:t>
            </a:r>
            <a:r>
              <a:rPr lang="ru-RU" sz="2800" dirty="0"/>
              <a:t> ГУАМ </a:t>
            </a:r>
            <a:r>
              <a:rPr lang="ru-RU" sz="2800" dirty="0" err="1"/>
              <a:t>трансформовано</a:t>
            </a:r>
            <a:r>
              <a:rPr lang="ru-RU" sz="2800" dirty="0"/>
              <a:t> у </a:t>
            </a:r>
            <a:r>
              <a:rPr lang="ru-RU" sz="2800" dirty="0" err="1"/>
              <a:t>міжнародну</a:t>
            </a:r>
            <a:r>
              <a:rPr lang="ru-RU" sz="2800" dirty="0"/>
              <a:t> </a:t>
            </a:r>
            <a:r>
              <a:rPr lang="ru-RU" sz="2800" dirty="0" err="1"/>
              <a:t>регіональну</a:t>
            </a:r>
            <a:r>
              <a:rPr lang="ru-RU" sz="2800" dirty="0"/>
              <a:t> </a:t>
            </a:r>
            <a:r>
              <a:rPr lang="ru-RU" sz="2800" dirty="0" err="1"/>
              <a:t>Організацію</a:t>
            </a:r>
            <a:r>
              <a:rPr lang="ru-RU" sz="2800" dirty="0"/>
              <a:t> за </a:t>
            </a:r>
            <a:r>
              <a:rPr lang="ru-RU" sz="2800" dirty="0" err="1"/>
              <a:t>демократію</a:t>
            </a:r>
            <a:r>
              <a:rPr lang="ru-RU" sz="2800" dirty="0"/>
              <a:t> та </a:t>
            </a:r>
            <a:r>
              <a:rPr lang="ru-RU" sz="2800" dirty="0" err="1"/>
              <a:t>економічний</a:t>
            </a:r>
            <a:r>
              <a:rPr lang="ru-RU" sz="2800" dirty="0"/>
              <a:t> </a:t>
            </a:r>
            <a:r>
              <a:rPr lang="ru-RU" sz="2800" dirty="0" err="1"/>
              <a:t>розвиток</a:t>
            </a:r>
            <a:r>
              <a:rPr lang="ru-RU" sz="2800" dirty="0"/>
              <a:t> - ГУАМ. </a:t>
            </a:r>
            <a:r>
              <a:rPr lang="ru-RU" sz="2800" dirty="0" err="1"/>
              <a:t>Таке</a:t>
            </a:r>
            <a:r>
              <a:rPr lang="ru-RU" sz="2800" dirty="0"/>
              <a:t> </a:t>
            </a:r>
            <a:r>
              <a:rPr lang="ru-RU" sz="2800" dirty="0" err="1"/>
              <a:t>положення</a:t>
            </a:r>
            <a:r>
              <a:rPr lang="ru-RU" sz="2800" dirty="0"/>
              <a:t> </a:t>
            </a:r>
            <a:r>
              <a:rPr lang="ru-RU" sz="2800" dirty="0" err="1"/>
              <a:t>закріплене</a:t>
            </a:r>
            <a:r>
              <a:rPr lang="ru-RU" sz="2800" dirty="0"/>
              <a:t> у </a:t>
            </a:r>
            <a:r>
              <a:rPr lang="ru-RU" sz="2800" dirty="0" err="1">
                <a:hlinkClick r:id="rId2"/>
              </a:rPr>
              <a:t>Статуті</a:t>
            </a:r>
            <a:r>
              <a:rPr lang="ru-RU" sz="2800" dirty="0">
                <a:hlinkClick r:id="rId2"/>
              </a:rPr>
              <a:t> ГУАМ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підписали</a:t>
            </a:r>
            <a:r>
              <a:rPr lang="ru-RU" sz="2800" dirty="0"/>
              <a:t> </a:t>
            </a:r>
            <a:r>
              <a:rPr lang="ru-RU" sz="2800" dirty="0" err="1"/>
              <a:t>представники</a:t>
            </a:r>
            <a:r>
              <a:rPr lang="ru-RU" sz="2800" dirty="0"/>
              <a:t> </a:t>
            </a:r>
            <a:r>
              <a:rPr lang="ru-RU" sz="2800" dirty="0" err="1"/>
              <a:t>чотирьох</a:t>
            </a:r>
            <a:r>
              <a:rPr lang="ru-RU" sz="2800" dirty="0"/>
              <a:t> держав на </a:t>
            </a:r>
            <a:r>
              <a:rPr lang="ru-RU" sz="2800" dirty="0" err="1"/>
              <a:t>Київському</a:t>
            </a:r>
            <a:r>
              <a:rPr lang="ru-RU" sz="2800" dirty="0"/>
              <a:t> </a:t>
            </a:r>
            <a:r>
              <a:rPr lang="ru-RU" sz="2800" dirty="0" err="1"/>
              <a:t>саміті</a:t>
            </a:r>
            <a:r>
              <a:rPr lang="ru-RU" sz="2800" dirty="0"/>
              <a:t>. </a:t>
            </a:r>
          </a:p>
        </p:txBody>
      </p:sp>
      <p:pic>
        <p:nvPicPr>
          <p:cNvPr id="82946" name="Picture 2" descr="http://www.usukraine.org/images/advancing-ukraine-image-japan_clip_image0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2976"/>
            <a:ext cx="4343400" cy="3645024"/>
          </a:xfrm>
          <a:prstGeom prst="rect">
            <a:avLst/>
          </a:prstGeom>
          <a:noFill/>
        </p:spPr>
      </p:pic>
      <p:pic>
        <p:nvPicPr>
          <p:cNvPr id="82948" name="Picture 4" descr="http://gdb.rferl.org/A00151DD-8BA0-45EC-8D54-1E6F206DC636_w640_r1_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7" y="3212976"/>
            <a:ext cx="4788024" cy="3645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858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Згідно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Статутом </a:t>
            </a:r>
            <a:r>
              <a:rPr lang="ru-RU" sz="2400" dirty="0" err="1"/>
              <a:t>основними</a:t>
            </a:r>
            <a:r>
              <a:rPr lang="ru-RU" sz="2400" dirty="0"/>
              <a:t> </a:t>
            </a:r>
            <a:r>
              <a:rPr lang="ru-RU" sz="2400" dirty="0" err="1"/>
              <a:t>цілями</a:t>
            </a:r>
            <a:r>
              <a:rPr lang="ru-RU" sz="2400" dirty="0"/>
              <a:t> ГУАМ є: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- </a:t>
            </a:r>
            <a:r>
              <a:rPr lang="ru-RU" sz="2400" dirty="0" err="1"/>
              <a:t>утвердження</a:t>
            </a:r>
            <a:r>
              <a:rPr lang="ru-RU" sz="2400" dirty="0"/>
              <a:t> </a:t>
            </a:r>
            <a:r>
              <a:rPr lang="ru-RU" sz="2400" dirty="0" err="1"/>
              <a:t>демократичних</a:t>
            </a:r>
            <a:r>
              <a:rPr lang="ru-RU" sz="2400" dirty="0"/>
              <a:t> </a:t>
            </a:r>
            <a:r>
              <a:rPr lang="ru-RU" sz="2400" dirty="0" err="1"/>
              <a:t>цінностей</a:t>
            </a:r>
            <a:r>
              <a:rPr lang="ru-RU" sz="2400" dirty="0"/>
              <a:t>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- </a:t>
            </a:r>
            <a:r>
              <a:rPr lang="ru-RU" sz="2400" dirty="0" err="1"/>
              <a:t>забезпечення</a:t>
            </a:r>
            <a:r>
              <a:rPr lang="ru-RU" sz="2400" dirty="0"/>
              <a:t> верховенства права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поваги</a:t>
            </a:r>
            <a:r>
              <a:rPr lang="ru-RU" sz="2400" dirty="0"/>
              <a:t> прав </a:t>
            </a:r>
            <a:r>
              <a:rPr lang="ru-RU" sz="2400" dirty="0" err="1"/>
              <a:t>людини</a:t>
            </a:r>
            <a:r>
              <a:rPr lang="ru-RU" sz="2400" dirty="0"/>
              <a:t>;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- 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сталого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;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- </a:t>
            </a:r>
            <a:r>
              <a:rPr lang="ru-RU" sz="2400" dirty="0" err="1"/>
              <a:t>зміцнення</a:t>
            </a:r>
            <a:r>
              <a:rPr lang="ru-RU" sz="2400" dirty="0"/>
              <a:t> </a:t>
            </a:r>
            <a:r>
              <a:rPr lang="ru-RU" sz="2400" dirty="0" err="1"/>
              <a:t>міжнародної</a:t>
            </a:r>
            <a:r>
              <a:rPr lang="ru-RU" sz="2400" dirty="0"/>
              <a:t> та </a:t>
            </a:r>
            <a:r>
              <a:rPr lang="ru-RU" sz="2400" dirty="0" err="1"/>
              <a:t>регіональної</a:t>
            </a:r>
            <a:r>
              <a:rPr lang="ru-RU" sz="2400" dirty="0"/>
              <a:t> </a:t>
            </a:r>
            <a:r>
              <a:rPr lang="ru-RU" sz="2400" dirty="0" err="1"/>
              <a:t>безпеки</a:t>
            </a:r>
            <a:r>
              <a:rPr lang="ru-RU" sz="2400" dirty="0"/>
              <a:t> </a:t>
            </a:r>
            <a:r>
              <a:rPr lang="ru-RU" sz="2400" dirty="0" err="1"/>
              <a:t>та</a:t>
            </a:r>
            <a:r>
              <a:rPr lang="ru-RU" sz="2400" dirty="0"/>
              <a:t> </a:t>
            </a:r>
            <a:r>
              <a:rPr lang="ru-RU" sz="2400" dirty="0" err="1"/>
              <a:t>стабільності</a:t>
            </a:r>
            <a:r>
              <a:rPr lang="ru-RU" sz="2400" dirty="0"/>
              <a:t>;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- </a:t>
            </a:r>
            <a:r>
              <a:rPr lang="ru-RU" sz="2400" dirty="0" err="1"/>
              <a:t>поглиблення</a:t>
            </a:r>
            <a:r>
              <a:rPr lang="ru-RU" sz="2400" dirty="0"/>
              <a:t> </a:t>
            </a:r>
            <a:r>
              <a:rPr lang="ru-RU" sz="2400" dirty="0" err="1"/>
              <a:t>європейської</a:t>
            </a:r>
            <a:r>
              <a:rPr lang="ru-RU" sz="2400" dirty="0"/>
              <a:t> </a:t>
            </a:r>
            <a:r>
              <a:rPr lang="ru-RU" sz="2400" dirty="0" err="1"/>
              <a:t>інтеграції</a:t>
            </a:r>
            <a:r>
              <a:rPr lang="ru-RU" sz="2400" dirty="0"/>
              <a:t> для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загального</a:t>
            </a:r>
            <a:r>
              <a:rPr lang="ru-RU" sz="2400" dirty="0"/>
              <a:t> простору </a:t>
            </a:r>
            <a:r>
              <a:rPr lang="ru-RU" sz="2400" dirty="0" err="1"/>
              <a:t>безпеки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розширення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та </a:t>
            </a:r>
            <a:r>
              <a:rPr lang="ru-RU" sz="2400" dirty="0" err="1"/>
              <a:t>гуманітарного</a:t>
            </a:r>
            <a:r>
              <a:rPr lang="ru-RU" sz="2400" dirty="0"/>
              <a:t> </a:t>
            </a:r>
            <a:r>
              <a:rPr lang="ru-RU" sz="2400" dirty="0" err="1"/>
              <a:t>співробітництва</a:t>
            </a:r>
            <a:r>
              <a:rPr lang="ru-RU" sz="2400" dirty="0"/>
              <a:t>;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- 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соціально-економічного</a:t>
            </a:r>
            <a:r>
              <a:rPr lang="ru-RU" sz="2400" dirty="0"/>
              <a:t>, транспортного, </a:t>
            </a:r>
            <a:r>
              <a:rPr lang="ru-RU" sz="2400" dirty="0" err="1"/>
              <a:t>енергетичного</a:t>
            </a:r>
            <a:r>
              <a:rPr lang="ru-RU" sz="2400" dirty="0"/>
              <a:t>, </a:t>
            </a:r>
            <a:r>
              <a:rPr lang="ru-RU" sz="2400" dirty="0" err="1"/>
              <a:t>науково-технічного</a:t>
            </a:r>
            <a:r>
              <a:rPr lang="ru-RU" sz="2400" dirty="0"/>
              <a:t> та </a:t>
            </a:r>
            <a:r>
              <a:rPr lang="ru-RU" sz="2400" dirty="0" err="1"/>
              <a:t>гуманітарного</a:t>
            </a:r>
            <a:r>
              <a:rPr lang="ru-RU" sz="2400" dirty="0"/>
              <a:t> </a:t>
            </a:r>
            <a:r>
              <a:rPr lang="ru-RU" sz="2400" dirty="0" err="1"/>
              <a:t>потенціалу</a:t>
            </a:r>
            <a:r>
              <a:rPr lang="ru-RU" sz="2400" dirty="0"/>
              <a:t>;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- </a:t>
            </a:r>
            <a:r>
              <a:rPr lang="ru-RU" sz="2400" dirty="0" err="1"/>
              <a:t>активізація</a:t>
            </a:r>
            <a:r>
              <a:rPr lang="ru-RU" sz="2400" dirty="0"/>
              <a:t> </a:t>
            </a:r>
            <a:r>
              <a:rPr lang="ru-RU" sz="2400" dirty="0" err="1"/>
              <a:t>політичної</a:t>
            </a:r>
            <a:r>
              <a:rPr lang="ru-RU" sz="2400" dirty="0"/>
              <a:t> </a:t>
            </a:r>
            <a:r>
              <a:rPr lang="ru-RU" sz="2400" dirty="0" err="1"/>
              <a:t>взаємодії</a:t>
            </a:r>
            <a:r>
              <a:rPr lang="ru-RU" sz="2400" dirty="0"/>
              <a:t> </a:t>
            </a:r>
            <a:r>
              <a:rPr lang="ru-RU" sz="2400" dirty="0" err="1"/>
              <a:t>та</a:t>
            </a:r>
            <a:r>
              <a:rPr lang="ru-RU" sz="2400" dirty="0"/>
              <a:t> практичного </a:t>
            </a:r>
            <a:r>
              <a:rPr lang="ru-RU" sz="2400" dirty="0" err="1"/>
              <a:t>співробітництва</a:t>
            </a:r>
            <a:r>
              <a:rPr lang="ru-RU" sz="2400" dirty="0"/>
              <a:t> у сферах,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становлять</a:t>
            </a:r>
            <a:r>
              <a:rPr lang="ru-RU" sz="2400" dirty="0"/>
              <a:t> </a:t>
            </a:r>
            <a:r>
              <a:rPr lang="ru-RU" sz="2400" dirty="0" err="1"/>
              <a:t>взаємний</a:t>
            </a:r>
            <a:r>
              <a:rPr lang="ru-RU" sz="2400" dirty="0"/>
              <a:t> </a:t>
            </a:r>
            <a:r>
              <a:rPr lang="ru-RU" sz="2400" dirty="0" err="1"/>
              <a:t>інтерес</a:t>
            </a:r>
            <a:r>
              <a:rPr lang="ru-RU" sz="2400" dirty="0"/>
              <a:t>. 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6440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Держави-члени</a:t>
            </a:r>
            <a:r>
              <a:rPr lang="ru-RU" sz="2400" dirty="0"/>
              <a:t> ГУАМ </a:t>
            </a:r>
            <a:r>
              <a:rPr lang="ru-RU" sz="2400" dirty="0" err="1"/>
              <a:t>співпрацюють</a:t>
            </a:r>
            <a:r>
              <a:rPr lang="ru-RU" sz="2400" dirty="0"/>
              <a:t> у рамках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організацій</a:t>
            </a:r>
            <a:r>
              <a:rPr lang="ru-RU" sz="2400" dirty="0"/>
              <a:t>, </a:t>
            </a:r>
            <a:r>
              <a:rPr lang="ru-RU" sz="2400" dirty="0" err="1"/>
              <a:t>зокрема</a:t>
            </a:r>
            <a:r>
              <a:rPr lang="ru-RU" sz="2400" dirty="0"/>
              <a:t> </a:t>
            </a:r>
            <a:r>
              <a:rPr lang="ru-RU" sz="2400" dirty="0">
                <a:hlinkClick r:id="rId2"/>
              </a:rPr>
              <a:t>ООН</a:t>
            </a:r>
            <a:r>
              <a:rPr lang="ru-RU" sz="2400" dirty="0"/>
              <a:t> та </a:t>
            </a:r>
            <a:r>
              <a:rPr lang="ru-RU" sz="2400" dirty="0">
                <a:hlinkClick r:id="rId3"/>
              </a:rPr>
              <a:t>ОБСЄ</a:t>
            </a:r>
            <a:r>
              <a:rPr lang="ru-RU" sz="2400" dirty="0"/>
              <a:t>. У 2003 р. ГУАМ </a:t>
            </a:r>
            <a:r>
              <a:rPr lang="ru-RU" sz="2400" dirty="0" err="1"/>
              <a:t>отримала</a:t>
            </a:r>
            <a:r>
              <a:rPr lang="ru-RU" sz="2400" dirty="0"/>
              <a:t> статус </a:t>
            </a:r>
            <a:r>
              <a:rPr lang="ru-RU" sz="2400" dirty="0" err="1"/>
              <a:t>спостерігача</a:t>
            </a:r>
            <a:r>
              <a:rPr lang="ru-RU" sz="2400" dirty="0"/>
              <a:t> в </a:t>
            </a:r>
            <a:r>
              <a:rPr lang="ru-RU" sz="2400" dirty="0" err="1"/>
              <a:t>Генеральній</a:t>
            </a:r>
            <a:r>
              <a:rPr lang="ru-RU" sz="2400" dirty="0"/>
              <a:t> </a:t>
            </a:r>
            <a:r>
              <a:rPr lang="ru-RU" sz="2400" dirty="0" err="1"/>
              <a:t>Асамблеї</a:t>
            </a:r>
            <a:r>
              <a:rPr lang="ru-RU" sz="2400" dirty="0"/>
              <a:t> ООН.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ГУАМ активно </a:t>
            </a:r>
            <a:r>
              <a:rPr lang="ru-RU" sz="2400" dirty="0" err="1"/>
              <a:t>співпрацює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іншими</a:t>
            </a:r>
            <a:r>
              <a:rPr lang="ru-RU" sz="2400" dirty="0"/>
              <a:t> державами.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/>
              <a:t>Країнами-партнерами</a:t>
            </a:r>
            <a:r>
              <a:rPr lang="ru-RU" sz="2400" dirty="0"/>
              <a:t> ГУАМ </a:t>
            </a:r>
            <a:r>
              <a:rPr lang="ru-RU" sz="2400" dirty="0" err="1"/>
              <a:t>наразі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США, </a:t>
            </a:r>
            <a:r>
              <a:rPr lang="ru-RU" sz="2400" dirty="0" err="1"/>
              <a:t>Японія</a:t>
            </a:r>
            <a:r>
              <a:rPr lang="ru-RU" sz="2400" dirty="0"/>
              <a:t>, </a:t>
            </a:r>
            <a:r>
              <a:rPr lang="ru-RU" sz="2400" dirty="0" err="1"/>
              <a:t>Польща</a:t>
            </a:r>
            <a:r>
              <a:rPr lang="ru-RU" sz="2400" dirty="0"/>
              <a:t> та </a:t>
            </a:r>
            <a:r>
              <a:rPr lang="ru-RU" sz="2400" dirty="0" err="1"/>
              <a:t>Чехія</a:t>
            </a:r>
            <a:r>
              <a:rPr lang="ru-RU" sz="2400" dirty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80898" name="Picture 2" descr="http://upload.wikimedia.org/wikipedia/commons/9/9d/Europe_location_GUA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9776" y="0"/>
            <a:ext cx="435422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85324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/>
              <a:t>Також</a:t>
            </a:r>
            <a:r>
              <a:rPr lang="ru-RU" sz="4000" dirty="0"/>
              <a:t> в </a:t>
            </a:r>
            <a:r>
              <a:rPr lang="ru-RU" sz="4000" dirty="0" err="1"/>
              <a:t>Організаціїї</a:t>
            </a:r>
            <a:r>
              <a:rPr lang="ru-RU" sz="4000" dirty="0"/>
              <a:t> </a:t>
            </a:r>
            <a:r>
              <a:rPr lang="ru-RU" sz="4000" dirty="0" err="1"/>
              <a:t>існує</a:t>
            </a:r>
            <a:r>
              <a:rPr lang="ru-RU" sz="4000" dirty="0"/>
              <a:t> статус </a:t>
            </a:r>
            <a:r>
              <a:rPr lang="ru-RU" sz="4000" dirty="0" err="1"/>
              <a:t>країни-спостерігача</a:t>
            </a:r>
            <a:r>
              <a:rPr lang="ru-RU" sz="4000" dirty="0"/>
              <a:t>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ГУАМ </a:t>
            </a:r>
            <a:r>
              <a:rPr lang="ru-RU" sz="4000" dirty="0" err="1"/>
              <a:t>відкрита</a:t>
            </a:r>
            <a:r>
              <a:rPr lang="ru-RU" sz="4000" dirty="0"/>
              <a:t> до </a:t>
            </a:r>
            <a:r>
              <a:rPr lang="ru-RU" sz="4000" dirty="0" err="1"/>
              <a:t>співпраці</a:t>
            </a:r>
            <a:r>
              <a:rPr lang="ru-RU" sz="4000" dirty="0"/>
              <a:t> </a:t>
            </a:r>
            <a:r>
              <a:rPr lang="ru-RU" sz="4000" dirty="0" err="1"/>
              <a:t>з</a:t>
            </a:r>
            <a:r>
              <a:rPr lang="ru-RU" sz="4000" dirty="0"/>
              <a:t> </a:t>
            </a:r>
            <a:r>
              <a:rPr lang="ru-RU" sz="4000" dirty="0" err="1"/>
              <a:t>третіми</a:t>
            </a:r>
            <a:r>
              <a:rPr lang="ru-RU" sz="4000" dirty="0"/>
              <a:t> державами та </a:t>
            </a:r>
            <a:r>
              <a:rPr lang="ru-RU" sz="4000" dirty="0" err="1"/>
              <a:t>міжнародними</a:t>
            </a:r>
            <a:r>
              <a:rPr lang="ru-RU" sz="4000" dirty="0"/>
              <a:t> </a:t>
            </a:r>
            <a:r>
              <a:rPr lang="ru-RU" sz="4000" dirty="0" err="1"/>
              <a:t>організаціями</a:t>
            </a:r>
            <a:r>
              <a:rPr lang="ru-RU" sz="4000" dirty="0"/>
              <a:t>, </a:t>
            </a:r>
            <a:r>
              <a:rPr lang="ru-RU" sz="4000" dirty="0" err="1"/>
              <a:t>які</a:t>
            </a:r>
            <a:r>
              <a:rPr lang="ru-RU" sz="4000" dirty="0"/>
              <a:t> </a:t>
            </a:r>
            <a:r>
              <a:rPr lang="ru-RU" sz="4000" dirty="0" err="1"/>
              <a:t>поділяють</a:t>
            </a:r>
            <a:r>
              <a:rPr lang="ru-RU" sz="4000" dirty="0"/>
              <a:t> </a:t>
            </a:r>
            <a:r>
              <a:rPr lang="ru-RU" sz="4000" dirty="0" err="1"/>
              <a:t>її</a:t>
            </a:r>
            <a:r>
              <a:rPr lang="ru-RU" sz="4000" dirty="0"/>
              <a:t> </a:t>
            </a:r>
            <a:r>
              <a:rPr lang="ru-RU" sz="4000" dirty="0" err="1"/>
              <a:t>цілі</a:t>
            </a:r>
            <a:r>
              <a:rPr lang="ru-RU" sz="4000" dirty="0"/>
              <a:t> </a:t>
            </a:r>
            <a:r>
              <a:rPr lang="ru-RU" sz="4000" dirty="0" err="1"/>
              <a:t>та</a:t>
            </a:r>
            <a:r>
              <a:rPr lang="ru-RU" sz="4000" dirty="0"/>
              <a:t> </a:t>
            </a:r>
            <a:r>
              <a:rPr lang="ru-RU" sz="4000" dirty="0" err="1"/>
              <a:t>принципи</a:t>
            </a:r>
            <a:r>
              <a:rPr lang="ru-RU" sz="4000" dirty="0"/>
              <a:t>, а </a:t>
            </a:r>
            <a:r>
              <a:rPr lang="ru-RU" sz="4000" dirty="0" err="1"/>
              <a:t>також</a:t>
            </a:r>
            <a:r>
              <a:rPr lang="ru-RU" sz="4000" dirty="0"/>
              <a:t> </a:t>
            </a:r>
            <a:r>
              <a:rPr lang="ru-RU" sz="4000" dirty="0" err="1"/>
              <a:t>готові</a:t>
            </a:r>
            <a:r>
              <a:rPr lang="ru-RU" sz="4000" dirty="0"/>
              <a:t> </a:t>
            </a:r>
            <a:r>
              <a:rPr lang="ru-RU" sz="4000" dirty="0" err="1"/>
              <a:t>брати</a:t>
            </a:r>
            <a:r>
              <a:rPr lang="ru-RU" sz="4000" dirty="0"/>
              <a:t> участь у </a:t>
            </a:r>
            <a:r>
              <a:rPr lang="ru-RU" sz="4000" dirty="0" err="1"/>
              <a:t>реалізації</a:t>
            </a:r>
            <a:r>
              <a:rPr lang="ru-RU" sz="4000" dirty="0"/>
              <a:t> </a:t>
            </a:r>
            <a:r>
              <a:rPr lang="ru-RU" sz="4000" dirty="0" err="1"/>
              <a:t>спільних</a:t>
            </a:r>
            <a:r>
              <a:rPr lang="ru-RU" sz="4000" dirty="0"/>
              <a:t> </a:t>
            </a:r>
            <a:r>
              <a:rPr lang="ru-RU" sz="4000" dirty="0" err="1"/>
              <a:t>ініціатив</a:t>
            </a:r>
            <a:r>
              <a:rPr lang="ru-RU" sz="4000" dirty="0"/>
              <a:t>. 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6443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Організаційна</a:t>
            </a:r>
            <a:r>
              <a:rPr lang="ru-RU" b="1" dirty="0"/>
              <a:t> структура ГУАМ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7667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Організаційна</a:t>
            </a:r>
            <a:r>
              <a:rPr lang="ru-RU" sz="2400" dirty="0"/>
              <a:t> структура ГУАМ </a:t>
            </a:r>
            <a:r>
              <a:rPr lang="ru-RU" sz="2400" dirty="0" err="1"/>
              <a:t>включає</a:t>
            </a:r>
            <a:r>
              <a:rPr lang="ru-RU" sz="2400" dirty="0"/>
              <a:t> в себе Раду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Секретаріат</a:t>
            </a:r>
            <a:r>
              <a:rPr lang="ru-RU" sz="2400" dirty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Рада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головним</a:t>
            </a:r>
            <a:r>
              <a:rPr lang="ru-RU" sz="2400" dirty="0"/>
              <a:t> органом </a:t>
            </a:r>
            <a:r>
              <a:rPr lang="ru-RU" sz="2400" dirty="0" err="1"/>
              <a:t>Організації</a:t>
            </a:r>
            <a:r>
              <a:rPr lang="ru-RU" sz="2400" dirty="0"/>
              <a:t>. Вона проводить свою роботу на </a:t>
            </a:r>
            <a:r>
              <a:rPr lang="ru-RU" sz="2400" dirty="0" err="1"/>
              <a:t>рівнях</a:t>
            </a:r>
            <a:r>
              <a:rPr lang="ru-RU" sz="2400" dirty="0"/>
              <a:t> глав держав (</a:t>
            </a:r>
            <a:r>
              <a:rPr lang="ru-RU" sz="2400" dirty="0" err="1"/>
              <a:t>саміт</a:t>
            </a:r>
            <a:r>
              <a:rPr lang="ru-RU" sz="2400" dirty="0"/>
              <a:t>), </a:t>
            </a:r>
            <a:r>
              <a:rPr lang="ru-RU" sz="2400" dirty="0" err="1"/>
              <a:t>міністрів</a:t>
            </a:r>
            <a:r>
              <a:rPr lang="ru-RU" sz="2400" dirty="0"/>
              <a:t> </a:t>
            </a:r>
            <a:r>
              <a:rPr lang="ru-RU" sz="2400" dirty="0" err="1"/>
              <a:t>закордонних</a:t>
            </a:r>
            <a:r>
              <a:rPr lang="ru-RU" sz="2400" dirty="0"/>
              <a:t> справ, </a:t>
            </a:r>
            <a:r>
              <a:rPr lang="ru-RU" sz="2400" dirty="0" err="1"/>
              <a:t>національних</a:t>
            </a:r>
            <a:r>
              <a:rPr lang="ru-RU" sz="2400" dirty="0"/>
              <a:t> </a:t>
            </a:r>
            <a:r>
              <a:rPr lang="ru-RU" sz="2400" dirty="0" err="1"/>
              <a:t>координаторів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постійних</a:t>
            </a:r>
            <a:r>
              <a:rPr lang="ru-RU" sz="2400" dirty="0"/>
              <a:t> </a:t>
            </a:r>
            <a:r>
              <a:rPr lang="ru-RU" sz="2400" dirty="0" err="1"/>
              <a:t>представників</a:t>
            </a:r>
            <a:r>
              <a:rPr lang="ru-RU" sz="2400" dirty="0"/>
              <a:t>.</a:t>
            </a:r>
          </a:p>
        </p:txBody>
      </p:sp>
      <p:pic>
        <p:nvPicPr>
          <p:cNvPr id="78850" name="Picture 2" descr="http://www.viza.md/sites/default/files/guam_2.jpg?1336076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2935"/>
            <a:ext cx="9144000" cy="4005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</TotalTime>
  <Words>217</Words>
  <Application>Microsoft Office PowerPoint</Application>
  <PresentationFormat>Экран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 ГУАМ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Дякуэмо за увагу !!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ГУАМ</dc:title>
  <dc:creator>Katya</dc:creator>
  <cp:lastModifiedBy>Katya</cp:lastModifiedBy>
  <cp:revision>10</cp:revision>
  <dcterms:created xsi:type="dcterms:W3CDTF">2014-03-17T17:57:01Z</dcterms:created>
  <dcterms:modified xsi:type="dcterms:W3CDTF">2014-03-17T19:35:05Z</dcterms:modified>
</cp:coreProperties>
</file>