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7" r:id="rId21"/>
    <p:sldId id="279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EA1471-D2F2-4D02-83FD-7B3E67169C99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3D5FC9-09B9-44FF-9082-9E6CB0E6B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4E6C-867D-42AD-A22D-1FB4823307DA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2F657-27A1-4046-B66A-99871BA2E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4E47-C3F6-4686-A232-D20312CA2B8C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F000-DC11-4115-8935-A143F28DA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F623-1119-44D1-B23D-F06CF942390D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183B-2AD8-4054-BF99-C24D889C3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B2F7-A027-47B5-9516-74EEC283D049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88AB-FD79-4CC8-AE3E-B37C92A74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914F-1968-4C63-BA79-965ADE8CB27B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6BB5-D054-4B96-A22B-86BE8D99A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C36-C22F-4AE1-B435-17AA0E1FC1BC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1AB3-8E90-4FCB-82F4-393E33867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5E90-DD16-4AC8-A149-FFAA62FBE049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37439-BBD4-454F-AB6A-BFB5C24B1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C538-C70F-458C-AC7D-3B7189A7B79F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48D6-7B3B-4553-B6E5-B9577CB53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6AC-3DBE-458B-926D-CEDC3E144360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99EB-402E-4C7E-BB02-3F7C3AC12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967F-9F05-40D9-9DE4-B0C06134E4AC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F126-1583-4971-B7D5-563015562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4745-91FD-4AFC-A67D-2EFD385F96AF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61D9-20AD-4CF2-966B-A5B10970C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BA8CE6A-19D1-46E3-83C4-B52F2B5372F0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F68FBD-7529-4746-A21C-D250A94D9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0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2" r:id="rId10"/>
    <p:sldLayoutId id="2147483750" r:id="rId11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ua/yandsearch?text=%D0%B3%D1%80%D0%BE%D1%88%D1%96&amp;stype=image&amp;lr=28401&amp;noreask=1&amp;source=wiz" TargetMode="External"/><Relationship Id="rId2" Type="http://schemas.openxmlformats.org/officeDocument/2006/relationships/hyperlink" Target="http://uk.wikipedia.org/wiki/%C3%F0%EE%F8%B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k.com/search?c%5bq%5d=ABBA&amp;c%5bsection%5d=audio&amp;c%5bperformer%5d=1" TargetMode="External"/><Relationship Id="rId5" Type="http://schemas.openxmlformats.org/officeDocument/2006/relationships/hyperlink" Target="http://infourok.ru/material.html?mid=991" TargetMode="External"/><Relationship Id="rId4" Type="http://schemas.openxmlformats.org/officeDocument/2006/relationships/hyperlink" Target="http://guide-students.ucoz.u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6850" y="817563"/>
            <a:ext cx="7269163" cy="749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/>
                </a:solidFill>
              </a:rPr>
              <a:t>Гроші</a:t>
            </a:r>
            <a:r>
              <a:rPr lang="ru-RU" dirty="0" smtClean="0">
                <a:solidFill>
                  <a:schemeClr val="bg1"/>
                </a:solidFill>
              </a:rPr>
              <a:t>, та </a:t>
            </a:r>
            <a:r>
              <a:rPr lang="ru-RU" dirty="0" err="1" smtClean="0">
                <a:solidFill>
                  <a:schemeClr val="bg1"/>
                </a:solidFill>
              </a:rPr>
              <a:t>грошова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одиниця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Функції, сутність та види.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786313" y="4643438"/>
            <a:ext cx="385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</a:rPr>
              <a:t>Підготувала учениця 11-А класу</a:t>
            </a:r>
          </a:p>
          <a:p>
            <a:r>
              <a:rPr lang="uk-UA">
                <a:solidFill>
                  <a:schemeClr val="bg1"/>
                </a:solidFill>
              </a:rPr>
              <a:t>Ковальова Юлія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81000" y="876300"/>
            <a:ext cx="85344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i="1">
                <a:latin typeface="Monotype Corsiva" pitchFamily="66" charset="0"/>
              </a:rPr>
              <a:t>Дослідники стверджують, що перші паперові гроші з’</a:t>
            </a:r>
            <a:r>
              <a:rPr lang="ru-RU" i="1">
                <a:latin typeface="Monotype Corsiva" pitchFamily="66" charset="0"/>
              </a:rPr>
              <a:t>явились </a:t>
            </a:r>
            <a:r>
              <a:rPr lang="uk-UA" i="1">
                <a:latin typeface="Monotype Corsiva" pitchFamily="66" charset="0"/>
              </a:rPr>
              <a:t>у Китаї у 812 р. нашої ери. В Європі банкноти виникли в середні віки і називались банкоседлерами. Випущені вони були в середні віки в Швеції в 1661 р. Збережено 5-талерову банкноту випуску 6 грудня 1662 р.</a:t>
            </a:r>
            <a:endParaRPr lang="ru-RU">
              <a:latin typeface="Monotype Corsiva" pitchFamily="66" charset="0"/>
            </a:endParaRPr>
          </a:p>
          <a:p>
            <a:pPr algn="ctr"/>
            <a:r>
              <a:rPr lang="uk-UA" i="1">
                <a:latin typeface="Monotype Corsiva" pitchFamily="66" charset="0"/>
              </a:rPr>
              <a:t>У Росії перші паперова гроші було надруковано за наказом Катерини 2. вони являли соболю паперова асигнації вартістю 25, 50, 75 і 100 рублів. Їх вільно обмінювали на громіздкі мідні гроші. Для обміну в Москві і Санкт-Перетбурзі  1768 р. заснували два банки.</a:t>
            </a:r>
          </a:p>
        </p:txBody>
      </p:sp>
      <p:pic>
        <p:nvPicPr>
          <p:cNvPr id="9221" name="Picture 5" descr="ANd9GcTOia4BnBaRI_N_-IercHRjnVACBch0AfmWZCWPFVhTeFtX-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23577"/>
            <a:ext cx="3271850" cy="3577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115888"/>
            <a:ext cx="7497763" cy="784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effectLst/>
              </a:rPr>
              <a:t>Історія грошей в Україні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403350" y="1052513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Найдавнішими монетами відкарбованими на українських землях були емісії грецьких колоній заснованих на північному узбережжі Чорного моря (Ольвія, Тіра, Херсонес, Пантікапей та ін.) Випускались вони впродовж 6 ст. до н. е. — 4 ст. н. е. Однак ареал їх розповсюдження є незначним.</a:t>
            </a:r>
          </a:p>
        </p:txBody>
      </p:sp>
      <p:pic>
        <p:nvPicPr>
          <p:cNvPr id="15364" name="Picture 2" descr="C:\Users\lee\Desktop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55975"/>
            <a:ext cx="211455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013200" y="5518150"/>
            <a:ext cx="2487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Емісії грецьких колоній</a:t>
            </a:r>
          </a:p>
        </p:txBody>
      </p:sp>
      <p:pic>
        <p:nvPicPr>
          <p:cNvPr id="15366" name="Picture 3" descr="C:\Users\lee\Desktop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71876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4" descr="C:\Users\lee\Desktop\загруженное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643314"/>
            <a:ext cx="2446337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419225" y="1125538"/>
            <a:ext cx="749935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Гроші виконують ряд важливих функцій: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① Міра вартості — це функція, в якій гроші забезпечують вираження і вимірювання вартості товарів, надаючи їй форму ціни. Для забезпечення виконання грошима функції міри вартості держава у законодавчому порядку впроваджує масштаб цін, та встановлює певну грошову одиницю розрахунків — національну валюту.</a:t>
            </a: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Функції грошей</a:t>
            </a:r>
          </a:p>
        </p:txBody>
      </p:sp>
      <p:pic>
        <p:nvPicPr>
          <p:cNvPr id="21508" name="Picture 2" descr="C:\Users\lee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788" y="4365625"/>
            <a:ext cx="125888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032250" y="5956300"/>
            <a:ext cx="2244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Національна валюта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422400" y="1125538"/>
            <a:ext cx="749935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Гроші виконують ряд важливих функцій: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② Засіб обігу — це функція, в якій гроші є посередником в обміні товарів і забезпечують їх обіг.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③ Засіб нагромадження — це функція, що пов'язана із здатністю грошей бути засобом збереження вартості, представником абстрактної форми багатства. Сутність цієї функції полягає в тому, що гроші виходять зі сфери обігу і перетворюються на скарб.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Функції грошей</a:t>
            </a:r>
          </a:p>
        </p:txBody>
      </p:sp>
      <p:pic>
        <p:nvPicPr>
          <p:cNvPr id="17412" name="Picture 2" descr="C:\Users\lee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429132"/>
            <a:ext cx="220980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635625" y="6442075"/>
            <a:ext cx="325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" Скарб піратів чорного моря "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428750" y="1125538"/>
            <a:ext cx="7497763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Гроші виконують ряд важливих функцій: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④ Засіб платежу — це функція, в якій гроші обслуговують погашення різноманітних боргових зобов'язань між суб'єктами економічних відносин, що виникають у процесі розширеного відтворення.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⑤ Світові гроші — це функція, в якій гроші обслуговують рух вартості в міжнародному економічному обороті і забезпечують реалізацію взаємовідносин між країнами</a:t>
            </a:r>
            <a:r>
              <a:rPr lang="ru-RU" sz="2400" smtClean="0"/>
              <a:t>.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Функції грошей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288" y="1125538"/>
            <a:ext cx="7497762" cy="4800600"/>
          </a:xfrm>
        </p:spPr>
        <p:txBody>
          <a:bodyPr>
            <a:normAutofit fontScale="77500" lnSpcReduction="2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Monotype Corsiva" pitchFamily="66" charset="0"/>
              </a:rPr>
              <a:t>За </a:t>
            </a:r>
            <a:r>
              <a:rPr lang="ru-RU" dirty="0" err="1">
                <a:latin typeface="Monotype Corsiva" pitchFamily="66" charset="0"/>
              </a:rPr>
              <a:t>критерієм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матеріально-речового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змісту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розрізняють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дві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групи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носіїв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грошових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властивостей</a:t>
            </a:r>
            <a:r>
              <a:rPr lang="ru-RU" dirty="0">
                <a:latin typeface="Monotype Corsiva" pitchFamily="66" charset="0"/>
              </a:rPr>
              <a:t>: </a:t>
            </a:r>
            <a:r>
              <a:rPr lang="ru-RU" dirty="0" err="1">
                <a:latin typeface="Monotype Corsiva" pitchFamily="66" charset="0"/>
              </a:rPr>
              <a:t>повноцінні</a:t>
            </a:r>
            <a:r>
              <a:rPr lang="ru-RU" dirty="0">
                <a:latin typeface="Monotype Corsiva" pitchFamily="66" charset="0"/>
              </a:rPr>
              <a:t> (</a:t>
            </a:r>
            <a:r>
              <a:rPr lang="ru-RU" dirty="0" err="1">
                <a:latin typeface="Monotype Corsiva" pitchFamily="66" charset="0"/>
              </a:rPr>
              <a:t>товарні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металеві</a:t>
            </a:r>
            <a:r>
              <a:rPr lang="ru-RU" dirty="0">
                <a:latin typeface="Monotype Corsiva" pitchFamily="66" charset="0"/>
              </a:rPr>
              <a:t>) і </a:t>
            </a:r>
            <a:r>
              <a:rPr lang="ru-RU" dirty="0" err="1">
                <a:latin typeface="Monotype Corsiva" pitchFamily="66" charset="0"/>
              </a:rPr>
              <a:t>неповноцінні</a:t>
            </a:r>
            <a:r>
              <a:rPr lang="ru-RU" dirty="0">
                <a:latin typeface="Monotype Corsiva" pitchFamily="66" charset="0"/>
              </a:rPr>
              <a:t> (</a:t>
            </a:r>
            <a:r>
              <a:rPr lang="ru-RU" dirty="0" err="1">
                <a:latin typeface="Monotype Corsiva" pitchFamily="66" charset="0"/>
              </a:rPr>
              <a:t>паперові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кредитні</a:t>
            </a:r>
            <a:r>
              <a:rPr lang="ru-RU" dirty="0" smtClean="0">
                <a:latin typeface="Monotype Corsiva" pitchFamily="66" charset="0"/>
              </a:rPr>
              <a:t>):</a:t>
            </a:r>
            <a:endParaRPr lang="ru-RU" dirty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>
                <a:latin typeface="Monotype Corsiva" pitchFamily="66" charset="0"/>
              </a:rPr>
              <a:t>Повноцінні</a:t>
            </a:r>
            <a:r>
              <a:rPr lang="ru-RU" dirty="0">
                <a:latin typeface="Monotype Corsiva" pitchFamily="66" charset="0"/>
              </a:rPr>
              <a:t> — </a:t>
            </a:r>
            <a:r>
              <a:rPr lang="ru-RU" dirty="0" err="1">
                <a:latin typeface="Monotype Corsiva" pitchFamily="66" charset="0"/>
              </a:rPr>
              <a:t>це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номінальна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вартість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яких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відповідає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вартості</a:t>
            </a:r>
            <a:r>
              <a:rPr lang="ru-RU" dirty="0">
                <a:latin typeface="Monotype Corsiva" pitchFamily="66" charset="0"/>
              </a:rPr>
              <a:t> благородного </a:t>
            </a:r>
            <a:r>
              <a:rPr lang="ru-RU" dirty="0" err="1">
                <a:latin typeface="Monotype Corsiva" pitchFamily="66" charset="0"/>
              </a:rPr>
              <a:t>металу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міститься</a:t>
            </a:r>
            <a:r>
              <a:rPr lang="ru-RU" dirty="0">
                <a:latin typeface="Monotype Corsiva" pitchFamily="66" charset="0"/>
              </a:rPr>
              <a:t> в них. До </a:t>
            </a:r>
            <a:r>
              <a:rPr lang="ru-RU" dirty="0" err="1">
                <a:latin typeface="Monotype Corsiva" pitchFamily="66" charset="0"/>
              </a:rPr>
              <a:t>повноціних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відносять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товарні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металеві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>
                <a:latin typeface="Monotype Corsiva" pitchFamily="66" charset="0"/>
              </a:rPr>
              <a:t>Неповноцінні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 — </a:t>
            </a:r>
            <a:r>
              <a:rPr lang="ru-RU" dirty="0" err="1">
                <a:latin typeface="Monotype Corsiva" pitchFamily="66" charset="0"/>
              </a:rPr>
              <a:t>це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які</a:t>
            </a:r>
            <a:r>
              <a:rPr lang="ru-RU" dirty="0">
                <a:latin typeface="Monotype Corsiva" pitchFamily="66" charset="0"/>
              </a:rPr>
              <a:t> не </a:t>
            </a:r>
            <a:r>
              <a:rPr lang="ru-RU" dirty="0" err="1">
                <a:latin typeface="Monotype Corsiva" pitchFamily="66" charset="0"/>
              </a:rPr>
              <a:t>мають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власної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субстанціональної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вартості</a:t>
            </a:r>
            <a:r>
              <a:rPr lang="ru-RU" dirty="0">
                <a:latin typeface="Monotype Corsiva" pitchFamily="66" charset="0"/>
              </a:rPr>
              <a:t>. До них </a:t>
            </a:r>
            <a:r>
              <a:rPr lang="ru-RU" dirty="0" err="1">
                <a:latin typeface="Monotype Corsiva" pitchFamily="66" charset="0"/>
              </a:rPr>
              <a:t>відносяться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паперові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кредитні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білонна</a:t>
            </a:r>
            <a:r>
              <a:rPr lang="ru-RU" dirty="0">
                <a:latin typeface="Monotype Corsiva" pitchFamily="66" charset="0"/>
              </a:rPr>
              <a:t> монета.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>
                <a:latin typeface="Monotype Corsiva" pitchFamily="66" charset="0"/>
              </a:rPr>
              <a:t>Змішані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форми</a:t>
            </a:r>
            <a:r>
              <a:rPr lang="ru-RU" dirty="0">
                <a:latin typeface="Monotype Corsiva" pitchFamily="66" charset="0"/>
              </a:rPr>
              <a:t> грошей ─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якими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користувалися</a:t>
            </a:r>
            <a:r>
              <a:rPr lang="ru-RU" dirty="0">
                <a:latin typeface="Monotype Corsiva" pitchFamily="66" charset="0"/>
              </a:rPr>
              <a:t> в </a:t>
            </a:r>
            <a:r>
              <a:rPr lang="ru-RU" dirty="0" err="1">
                <a:latin typeface="Monotype Corsiva" pitchFamily="66" charset="0"/>
              </a:rPr>
              <a:t>період</a:t>
            </a:r>
            <a:r>
              <a:rPr lang="ru-RU" dirty="0">
                <a:latin typeface="Monotype Corsiva" pitchFamily="66" charset="0"/>
              </a:rPr>
              <a:t> переходу </a:t>
            </a:r>
            <a:r>
              <a:rPr lang="ru-RU" dirty="0" err="1">
                <a:latin typeface="Monotype Corsiva" pitchFamily="66" charset="0"/>
              </a:rPr>
              <a:t>від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повноцінних</a:t>
            </a:r>
            <a:r>
              <a:rPr lang="ru-RU" dirty="0">
                <a:latin typeface="Monotype Corsiva" pitchFamily="66" charset="0"/>
              </a:rPr>
              <a:t> до </a:t>
            </a:r>
            <a:r>
              <a:rPr lang="ru-RU" dirty="0" err="1">
                <a:latin typeface="Monotype Corsiva" pitchFamily="66" charset="0"/>
              </a:rPr>
              <a:t>неповноцінних</a:t>
            </a:r>
            <a:r>
              <a:rPr lang="ru-RU" dirty="0">
                <a:latin typeface="Monotype Corsiva" pitchFamily="66" charset="0"/>
              </a:rPr>
              <a:t> грошей.</a:t>
            </a:r>
          </a:p>
        </p:txBody>
      </p:sp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19460" name="Picture 2" descr="C:\Users\lee\Desktop\загруженное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214312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3" descr="C:\Users\lee\Desktop\загруженное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929198"/>
            <a:ext cx="25050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143000" y="6357938"/>
            <a:ext cx="130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Повноцінні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6638925" y="6232525"/>
            <a:ext cx="1539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Неповноцінні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476375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Товарні гроші — це різновид грошей, які є товаром (наприклад худоба, зерно, ракушки, хутра). Тобто предмети, які можна безпосередньо використовувати, проте одночасно, вони виступають і як еквівалент вартості інших товарів. Купівельна спроможність товарних грошей ґрунтується на вартості, властивій конкретному товару, який виступає в ролі грошей.</a:t>
            </a:r>
          </a:p>
        </p:txBody>
      </p:sp>
      <p:sp>
        <p:nvSpPr>
          <p:cNvPr id="25603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0485" name="Picture 5" descr="D:\Новая папка\обои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86190"/>
            <a:ext cx="4181423" cy="275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411288" y="1125538"/>
            <a:ext cx="7497762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Металеві гроші спочатку з'явилися як шматки металу різної форми та ваги, з часом вони трансформувались у форму монет. Монета грошовий знак, виготовлений з металу (золота, срібла, міді або сплавів) встановлених законом ваги і форми, що використовується як засіб грошового обігу та платежу.</a:t>
            </a:r>
          </a:p>
        </p:txBody>
      </p:sp>
      <p:sp>
        <p:nvSpPr>
          <p:cNvPr id="26627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1509" name="Picture 5" descr="D:\гр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0438"/>
            <a:ext cx="4119558" cy="309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403350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Паперові гроші — це гроші, що не мають самостійної вартості, або ця вартість не співрозмірна з номіналом. Вони випускаються державою для покриття своїх (бюджетних) витрат і наділяються нею примусовим курсом, визнаються законним платіжним засобом на всій території</a:t>
            </a:r>
            <a:r>
              <a:rPr lang="ru-RU" sz="2400" smtClean="0"/>
              <a:t>.</a:t>
            </a:r>
          </a:p>
        </p:txBody>
      </p:sp>
      <p:sp>
        <p:nvSpPr>
          <p:cNvPr id="27651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2533" name="Picture 5" descr="D:\гро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357562"/>
            <a:ext cx="4406878" cy="330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403350" y="1052513"/>
            <a:ext cx="7497763" cy="48006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Monotype Corsiva" pitchFamily="66" charset="0"/>
              </a:rPr>
              <a:t>Кредитні гроші — це права вимоги до фізичних або юридичних осіб, спеціальним чином оформлений борг, зазвичай у формі переданого цінного паперу, які можна використовувати для покупки товарів (послуг) або оплати власних боргів. Оплата по таким зобов'язанням зазвичай проводиться у визначений термін, хоча є варіанти, коли оплата проводиться в будь-який час на першу вимогу. Кредитні гроші несуть в собі ризик невиконання вимоги. Кредитні гроші пройшли наступний шлях розвитку: вексель, банкнота, чек, електронні гроші, кредитні картки</a:t>
            </a:r>
            <a:r>
              <a:rPr lang="ru-RU" sz="2000" smtClean="0"/>
              <a:t>.</a:t>
            </a:r>
          </a:p>
        </p:txBody>
      </p:sp>
      <p:sp>
        <p:nvSpPr>
          <p:cNvPr id="28675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3557" name="Picture 5" descr="D:\к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14752"/>
            <a:ext cx="4286280" cy="287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1954213" cy="698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dirty="0">
                <a:solidFill>
                  <a:schemeClr val="tx2">
                    <a:satMod val="130000"/>
                  </a:schemeClr>
                </a:solidFill>
              </a:rPr>
              <a:t>Гро́ші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1125538"/>
            <a:ext cx="7632700" cy="3259137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vi-VN" dirty="0"/>
              <a:t>Гро́ші — </a:t>
            </a:r>
            <a:r>
              <a:rPr lang="ru-RU" i="1" dirty="0" err="1">
                <a:latin typeface="Monotype Corsiva" pitchFamily="66" charset="0"/>
              </a:rPr>
              <a:t>особливий</a:t>
            </a:r>
            <a:r>
              <a:rPr lang="ru-RU" i="1" dirty="0">
                <a:latin typeface="Monotype Corsiva" pitchFamily="66" charset="0"/>
              </a:rPr>
              <a:t> товар, </a:t>
            </a:r>
            <a:r>
              <a:rPr lang="ru-RU" i="1" dirty="0" err="1">
                <a:latin typeface="Monotype Corsiva" pitchFamily="66" charset="0"/>
              </a:rPr>
              <a:t>що</a:t>
            </a:r>
            <a:r>
              <a:rPr lang="ru-RU" i="1" dirty="0">
                <a:latin typeface="Monotype Corsiva" pitchFamily="66" charset="0"/>
              </a:rPr>
              <a:t> є </a:t>
            </a:r>
            <a:r>
              <a:rPr lang="ru-RU" i="1" dirty="0" err="1">
                <a:latin typeface="Monotype Corsiva" pitchFamily="66" charset="0"/>
              </a:rPr>
              <a:t>загальною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еквівалентною</a:t>
            </a:r>
            <a:r>
              <a:rPr lang="ru-RU" i="1" dirty="0">
                <a:latin typeface="Monotype Corsiva" pitchFamily="66" charset="0"/>
              </a:rPr>
              <a:t> формою </a:t>
            </a:r>
            <a:r>
              <a:rPr lang="ru-RU" i="1" dirty="0" err="1">
                <a:latin typeface="Monotype Corsiva" pitchFamily="66" charset="0"/>
              </a:rPr>
              <a:t>вартості</a:t>
            </a:r>
            <a:r>
              <a:rPr lang="ru-RU" i="1" dirty="0">
                <a:latin typeface="Monotype Corsiva" pitchFamily="66" charset="0"/>
              </a:rPr>
              <a:t> </a:t>
            </a:r>
            <a:r>
              <a:rPr lang="ru-RU" i="1" dirty="0" err="1">
                <a:latin typeface="Monotype Corsiva" pitchFamily="66" charset="0"/>
              </a:rPr>
              <a:t>інших</a:t>
            </a:r>
            <a:r>
              <a:rPr lang="ru-RU" i="1" dirty="0">
                <a:latin typeface="Monotype Corsiva" pitchFamily="66" charset="0"/>
              </a:rPr>
              <a:t> </a:t>
            </a:r>
            <a:r>
              <a:rPr lang="ru-RU" i="1" dirty="0" err="1">
                <a:latin typeface="Monotype Corsiva" pitchFamily="66" charset="0"/>
              </a:rPr>
              <a:t>товарів</a:t>
            </a:r>
            <a:r>
              <a:rPr lang="ru-RU" i="1" dirty="0">
                <a:latin typeface="Monotype Corsiva" pitchFamily="66" charset="0"/>
              </a:rPr>
              <a:t>. </a:t>
            </a:r>
            <a:r>
              <a:rPr lang="ru-RU" i="1" dirty="0" err="1">
                <a:latin typeface="Monotype Corsiva" pitchFamily="66" charset="0"/>
              </a:rPr>
              <a:t>Гроші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виконують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функції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мірила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вартості</a:t>
            </a:r>
            <a:r>
              <a:rPr lang="ru-RU" i="1" dirty="0">
                <a:latin typeface="Monotype Corsiva" pitchFamily="66" charset="0"/>
              </a:rPr>
              <a:t> та </a:t>
            </a:r>
            <a:r>
              <a:rPr lang="ru-RU" i="1" dirty="0" err="1">
                <a:latin typeface="Monotype Corsiva" pitchFamily="66" charset="0"/>
              </a:rPr>
              <a:t>засобу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обігу</a:t>
            </a:r>
            <a:r>
              <a:rPr lang="ru-RU" i="1" dirty="0">
                <a:latin typeface="Monotype Corsiva" pitchFamily="66" charset="0"/>
              </a:rPr>
              <a:t>. </a:t>
            </a:r>
            <a:r>
              <a:rPr lang="ru-RU" i="1" dirty="0" err="1">
                <a:latin typeface="Monotype Corsiva" pitchFamily="66" charset="0"/>
              </a:rPr>
              <a:t>Крім</a:t>
            </a:r>
            <a:r>
              <a:rPr lang="ru-RU" i="1" dirty="0">
                <a:latin typeface="Monotype Corsiva" pitchFamily="66" charset="0"/>
              </a:rPr>
              <a:t> того, вони є </a:t>
            </a:r>
            <a:r>
              <a:rPr lang="ru-RU" i="1" dirty="0" err="1">
                <a:latin typeface="Monotype Corsiva" pitchFamily="66" charset="0"/>
              </a:rPr>
              <a:t>засобами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нагромадження</a:t>
            </a:r>
            <a:r>
              <a:rPr lang="ru-RU" i="1" dirty="0">
                <a:latin typeface="Monotype Corsiva" pitchFamily="66" charset="0"/>
              </a:rPr>
              <a:t> та платежу. З </a:t>
            </a:r>
            <a:r>
              <a:rPr lang="ru-RU" i="1" dirty="0" err="1">
                <a:latin typeface="Monotype Corsiva" pitchFamily="66" charset="0"/>
              </a:rPr>
              <a:t>утворенням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світового</a:t>
            </a:r>
            <a:r>
              <a:rPr lang="ru-RU" i="1" dirty="0">
                <a:latin typeface="Monotype Corsiva" pitchFamily="66" charset="0"/>
              </a:rPr>
              <a:t> ринку </a:t>
            </a:r>
            <a:r>
              <a:rPr lang="ru-RU" i="1" dirty="0" err="1">
                <a:latin typeface="Monotype Corsiva" pitchFamily="66" charset="0"/>
              </a:rPr>
              <a:t>деякі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національні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гроші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виконують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функції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світових</a:t>
            </a:r>
            <a:r>
              <a:rPr lang="ru-RU" i="1" dirty="0"/>
              <a:t>.</a:t>
            </a:r>
          </a:p>
        </p:txBody>
      </p:sp>
      <p:pic>
        <p:nvPicPr>
          <p:cNvPr id="9220" name="Picture 4" descr="C:\Users\lee\Desktop\220px-1_hryvnia_2006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136890"/>
            <a:ext cx="4089413" cy="217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851275" y="6411913"/>
            <a:ext cx="172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Сучасна гривня</a:t>
            </a:r>
            <a:endParaRPr lang="ru-RU" u="sng">
              <a:latin typeface="Corbe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571500" y="1214438"/>
            <a:ext cx="7497763" cy="480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Банківські білети (банкноти) – гроші, що випускаються в обіг банком і забезпечуються його активами</a:t>
            </a: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endParaRPr lang="ru-RU" sz="2000" b="1" dirty="0" smtClean="0"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Казначейські білети – гроші, що випускаються державою від свого імені й забезпечуються державною власністю</a:t>
            </a: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endParaRPr lang="ru-RU" sz="2000" b="1" dirty="0" smtClean="0"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Розмінна (білонна) монета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 smtClean="0"/>
          </a:p>
        </p:txBody>
      </p:sp>
      <p:sp>
        <p:nvSpPr>
          <p:cNvPr id="29699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4300">
                <a:solidFill>
                  <a:srgbClr val="572314"/>
                </a:solidFill>
                <a:latin typeface="Corbel" pitchFamily="34" charset="0"/>
              </a:rPr>
              <a:t>Грошові знаки</a:t>
            </a:r>
            <a:endParaRPr lang="ru-RU" sz="4300">
              <a:solidFill>
                <a:srgbClr val="572314"/>
              </a:solidFill>
              <a:latin typeface="Corbel" pitchFamily="34" charset="0"/>
            </a:endParaRPr>
          </a:p>
        </p:txBody>
      </p:sp>
      <p:pic>
        <p:nvPicPr>
          <p:cNvPr id="27650" name="Picture 2" descr="D:\гр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929066"/>
            <a:ext cx="3330559" cy="249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686800" cy="84124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/>
              <a:t>Перевір себе:</a:t>
            </a:r>
            <a:br>
              <a:rPr lang="uk-UA" dirty="0" smtClean="0"/>
            </a:br>
            <a:r>
              <a:rPr lang="uk-UA" dirty="0" smtClean="0"/>
              <a:t>1. Які види грошей ви знаєте?</a:t>
            </a:r>
            <a:br>
              <a:rPr lang="uk-UA" dirty="0" smtClean="0"/>
            </a:br>
            <a:r>
              <a:rPr lang="uk-UA" dirty="0" smtClean="0"/>
              <a:t>2. Назвіть їх функції.</a:t>
            </a:r>
            <a:br>
              <a:rPr lang="uk-UA" dirty="0" smtClean="0"/>
            </a:br>
            <a:r>
              <a:rPr lang="uk-UA" dirty="0" smtClean="0"/>
              <a:t>3. Яка валюта є національною в Україні?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Використані матеріали</a:t>
            </a:r>
            <a:endParaRPr lang="ru-RU" dirty="0"/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714375" y="15716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hlinkClick r:id="rId2"/>
              </a:rPr>
              <a:t>http://uk.wikipedia.org/wiki/%C3%F0%EE%F8%B3</a:t>
            </a:r>
            <a:endParaRPr lang="ru-RU"/>
          </a:p>
        </p:txBody>
      </p:sp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857250" y="25717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hlinkClick r:id="rId3"/>
              </a:rPr>
              <a:t>http://images.yandex.ua/yandsearch?text=%D0%B3%D1%80%D0%BE%D1%88%D1%96&amp;stype=image&amp;lr=28401&amp;noreask=1&amp;source=wiz</a:t>
            </a:r>
            <a:endParaRPr lang="ru-RU"/>
          </a:p>
        </p:txBody>
      </p:sp>
      <p:sp>
        <p:nvSpPr>
          <p:cNvPr id="31749" name="Прямоугольник 5"/>
          <p:cNvSpPr>
            <a:spLocks noChangeArrowheads="1"/>
          </p:cNvSpPr>
          <p:nvPr/>
        </p:nvSpPr>
        <p:spPr bwMode="auto">
          <a:xfrm>
            <a:off x="1071563" y="3929063"/>
            <a:ext cx="292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>
                <a:hlinkClick r:id="rId4"/>
              </a:rPr>
              <a:t>http://guide-students.ucoz.ua/</a:t>
            </a:r>
            <a:endParaRPr lang="ru-RU"/>
          </a:p>
        </p:txBody>
      </p:sp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1071563" y="5000625"/>
            <a:ext cx="3989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>
                <a:hlinkClick r:id="rId5"/>
              </a:rPr>
              <a:t>http://infourok.ru/material.html?mid=991</a:t>
            </a:r>
            <a:endParaRPr lang="ru-RU"/>
          </a:p>
        </p:txBody>
      </p:sp>
      <p:sp>
        <p:nvSpPr>
          <p:cNvPr id="31751" name="Прямоугольник 7"/>
          <p:cNvSpPr>
            <a:spLocks noChangeArrowheads="1"/>
          </p:cNvSpPr>
          <p:nvPr/>
        </p:nvSpPr>
        <p:spPr bwMode="auto">
          <a:xfrm>
            <a:off x="4286250" y="37861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/>
            </a:r>
            <a:br>
              <a:rPr lang="en-AU"/>
            </a:br>
            <a:endParaRPr lang="en-AU"/>
          </a:p>
          <a:p>
            <a:r>
              <a:rPr lang="en-AU" b="1">
                <a:hlinkClick r:id="rId6"/>
              </a:rPr>
              <a:t>ABBA</a:t>
            </a:r>
            <a:r>
              <a:rPr lang="en-AU"/>
              <a:t> – Money, Money, Money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052513"/>
            <a:ext cx="7499350" cy="5195887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Monotype Corsiva" pitchFamily="66" charset="0"/>
              </a:rPr>
              <a:t>В </a:t>
            </a:r>
            <a:r>
              <a:rPr lang="ru-RU" sz="2000" dirty="0" err="1">
                <a:latin typeface="Monotype Corsiva" pitchFamily="66" charset="0"/>
              </a:rPr>
              <a:t>економічній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теорії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виділяють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дві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основні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концепції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походження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грошей: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err="1" smtClean="0">
                <a:latin typeface="Monotype Corsiva" pitchFamily="66" charset="0"/>
              </a:rPr>
              <a:t>Раціоналістична</a:t>
            </a:r>
            <a:r>
              <a:rPr lang="ru-RU" sz="2000" dirty="0">
                <a:latin typeface="Monotype Corsiva" pitchFamily="66" charset="0"/>
              </a:rPr>
              <a:t> — </a:t>
            </a:r>
            <a:r>
              <a:rPr lang="ru-RU" sz="2000" dirty="0" err="1">
                <a:latin typeface="Monotype Corsiva" pitchFamily="66" charset="0"/>
              </a:rPr>
              <a:t>гроші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виникли</a:t>
            </a:r>
            <a:r>
              <a:rPr lang="ru-RU" sz="2000" dirty="0">
                <a:latin typeface="Monotype Corsiva" pitchFamily="66" charset="0"/>
              </a:rPr>
              <a:t> як </a:t>
            </a:r>
            <a:r>
              <a:rPr lang="ru-RU" sz="2000" dirty="0" err="1">
                <a:latin typeface="Monotype Corsiva" pitchFamily="66" charset="0"/>
              </a:rPr>
              <a:t>наслідок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певної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раціональної</a:t>
            </a:r>
            <a:r>
              <a:rPr lang="ru-RU" sz="2000" dirty="0">
                <a:latin typeface="Monotype Corsiva" pitchFamily="66" charset="0"/>
              </a:rPr>
              <a:t> угоди </a:t>
            </a:r>
            <a:r>
              <a:rPr lang="ru-RU" sz="2000" dirty="0" err="1">
                <a:latin typeface="Monotype Corsiva" pitchFamily="66" charset="0"/>
              </a:rPr>
              <a:t>між</a:t>
            </a:r>
            <a:r>
              <a:rPr lang="ru-RU" sz="2000" dirty="0">
                <a:latin typeface="Monotype Corsiva" pitchFamily="66" charset="0"/>
              </a:rPr>
              <a:t> людьми через </a:t>
            </a:r>
            <a:r>
              <a:rPr lang="ru-RU" sz="2000" dirty="0" err="1">
                <a:latin typeface="Monotype Corsiva" pitchFamily="66" charset="0"/>
              </a:rPr>
              <a:t>необхідність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виділення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спеціального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інструменту</a:t>
            </a:r>
            <a:r>
              <a:rPr lang="ru-RU" sz="2000" dirty="0">
                <a:latin typeface="Monotype Corsiva" pitchFamily="66" charset="0"/>
              </a:rPr>
              <a:t> для </a:t>
            </a:r>
            <a:r>
              <a:rPr lang="ru-RU" sz="2000" dirty="0" err="1">
                <a:latin typeface="Monotype Corsiva" pitchFamily="66" charset="0"/>
              </a:rPr>
              <a:t>обслуговування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сфери</a:t>
            </a:r>
            <a:r>
              <a:rPr lang="ru-RU" sz="2000" dirty="0">
                <a:latin typeface="Monotype Corsiva" pitchFamily="66" charset="0"/>
              </a:rPr>
              <a:t> товарного </a:t>
            </a:r>
            <a:r>
              <a:rPr lang="ru-RU" sz="2000" dirty="0" err="1">
                <a:latin typeface="Monotype Corsiva" pitchFamily="66" charset="0"/>
              </a:rPr>
              <a:t>обігу</a:t>
            </a:r>
            <a:r>
              <a:rPr lang="ru-RU" sz="2000" dirty="0">
                <a:latin typeface="Monotype Corsiva" pitchFamily="66" charset="0"/>
              </a:rPr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err="1">
                <a:latin typeface="Monotype Corsiva" pitchFamily="66" charset="0"/>
              </a:rPr>
              <a:t>Еволюційна</a:t>
            </a:r>
            <a:r>
              <a:rPr lang="ru-RU" sz="2000" dirty="0">
                <a:latin typeface="Monotype Corsiva" pitchFamily="66" charset="0"/>
              </a:rPr>
              <a:t> — </a:t>
            </a:r>
            <a:r>
              <a:rPr lang="ru-RU" sz="2000" dirty="0" err="1">
                <a:latin typeface="Monotype Corsiva" pitchFamily="66" charset="0"/>
              </a:rPr>
              <a:t>гроші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виділяють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із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загальної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товарної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маси</a:t>
            </a:r>
            <a:r>
              <a:rPr lang="ru-RU" sz="2000" dirty="0">
                <a:latin typeface="Monotype Corsiva" pitchFamily="66" charset="0"/>
              </a:rPr>
              <a:t>, </a:t>
            </a:r>
            <a:r>
              <a:rPr lang="ru-RU" sz="2000" dirty="0" err="1">
                <a:latin typeface="Monotype Corsiva" pitchFamily="66" charset="0"/>
              </a:rPr>
              <a:t>оскільки</a:t>
            </a:r>
            <a:r>
              <a:rPr lang="ru-RU" sz="2000" dirty="0">
                <a:latin typeface="Monotype Corsiva" pitchFamily="66" charset="0"/>
              </a:rPr>
              <a:t> вони </a:t>
            </a:r>
            <a:r>
              <a:rPr lang="ru-RU" sz="2000" dirty="0" err="1">
                <a:latin typeface="Monotype Corsiva" pitchFamily="66" charset="0"/>
              </a:rPr>
              <a:t>найпридатніші</a:t>
            </a:r>
            <a:r>
              <a:rPr lang="ru-RU" sz="2000" dirty="0">
                <a:latin typeface="Monotype Corsiva" pitchFamily="66" charset="0"/>
              </a:rPr>
              <a:t> для </a:t>
            </a:r>
            <a:r>
              <a:rPr lang="ru-RU" sz="2000" dirty="0" err="1">
                <a:latin typeface="Monotype Corsiva" pitchFamily="66" charset="0"/>
              </a:rPr>
              <a:t>виконання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функціональної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ролі</a:t>
            </a:r>
            <a:r>
              <a:rPr lang="ru-RU" sz="2000" dirty="0">
                <a:latin typeface="Monotype Corsiva" pitchFamily="66" charset="0"/>
              </a:rPr>
              <a:t> грошового товару. Той </a:t>
            </a:r>
            <a:r>
              <a:rPr lang="ru-RU" sz="2000" dirty="0" err="1">
                <a:latin typeface="Monotype Corsiva" pitchFamily="66" charset="0"/>
              </a:rPr>
              <a:t>чи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інший</a:t>
            </a:r>
            <a:r>
              <a:rPr lang="ru-RU" sz="2000" dirty="0">
                <a:latin typeface="Monotype Corsiva" pitchFamily="66" charset="0"/>
              </a:rPr>
              <a:t> товар </a:t>
            </a:r>
            <a:r>
              <a:rPr lang="ru-RU" sz="2000" dirty="0" err="1">
                <a:latin typeface="Monotype Corsiva" pitchFamily="66" charset="0"/>
              </a:rPr>
              <a:t>стає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грішми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лише</a:t>
            </a:r>
            <a:r>
              <a:rPr lang="ru-RU" sz="2000" dirty="0">
                <a:latin typeface="Monotype Corsiva" pitchFamily="66" charset="0"/>
              </a:rPr>
              <a:t> в межах </a:t>
            </a:r>
            <a:r>
              <a:rPr lang="ru-RU" sz="2000" dirty="0" err="1">
                <a:latin typeface="Monotype Corsiva" pitchFamily="66" charset="0"/>
              </a:rPr>
              <a:t>певної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особливої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суспільної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форми</a:t>
            </a:r>
            <a:r>
              <a:rPr lang="ru-RU" sz="2000" dirty="0">
                <a:latin typeface="Monotype Corsiva" pitchFamily="66" charset="0"/>
              </a:rPr>
              <a:t>, товарного </a:t>
            </a:r>
            <a:r>
              <a:rPr lang="ru-RU" sz="2000" dirty="0" err="1">
                <a:latin typeface="Monotype Corsiva" pitchFamily="66" charset="0"/>
              </a:rPr>
              <a:t>виробництва</a:t>
            </a:r>
            <a:r>
              <a:rPr lang="ru-RU" sz="2000" dirty="0">
                <a:latin typeface="Monotype Corsiva" pitchFamily="66" charset="0"/>
              </a:rPr>
              <a:t> й </a:t>
            </a:r>
            <a:r>
              <a:rPr lang="ru-RU" sz="2000" dirty="0" err="1">
                <a:latin typeface="Monotype Corsiva" pitchFamily="66" charset="0"/>
              </a:rPr>
              <a:t>обігу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0243" name="Picture 2" descr="C:\Users\lee\Desktop\250px-BMC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797425"/>
            <a:ext cx="2816225" cy="113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517900" y="6176963"/>
            <a:ext cx="2763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Монета 6 ст. до н. е., Лідія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403350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Передбачається, що ще 100 000 років тому виникли бартерні операції — прямий безгрошовий обмін товарами. Проте в безгрошових суспільствах в основному діяли подарунки або позики. Наступним етапом стало виникнення товарних грошей, тобто, коли в якості грошей використовувались різні матеріальні носії. Перша згадка про термін «гроші» датується 3000 роком до Р. Х., це був клинописний текст на глиняній табличці із Месопотамії.</a:t>
            </a:r>
          </a:p>
        </p:txBody>
      </p:sp>
      <p:pic>
        <p:nvPicPr>
          <p:cNvPr id="11267" name="Picture 2" descr="C:\Users\lee\Desktop\260px-Висячие_сады_Семирамиды_-_Вави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357694"/>
            <a:ext cx="2736850" cy="20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3900488" y="6537325"/>
            <a:ext cx="1343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u="sng">
                <a:latin typeface="Corbel" pitchFamily="34" charset="0"/>
              </a:rPr>
              <a:t>Месопотамія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42863"/>
            <a:ext cx="7497763" cy="941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439863" y="1209675"/>
            <a:ext cx="7497762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З найдавніших часів грішми були різні товари: хутра звірів, металеві сокири, мушлі каурі тощо. Однак завдяки своїм фізичним властивостям найбільш вживаним загальним еквівалентом вартості дуже швидко стають благородні метали: золото та срібло. Згодом вони набирають форми монет.</a:t>
            </a:r>
          </a:p>
        </p:txBody>
      </p:sp>
      <p:pic>
        <p:nvPicPr>
          <p:cNvPr id="12292" name="Picture 2" descr="C:\Users\le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77507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3" descr="C:\Users\lee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927475"/>
            <a:ext cx="22860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4" descr="C:\Users\lee\Desktop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137025"/>
            <a:ext cx="1676400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1882775" y="5475288"/>
            <a:ext cx="896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Золото</a:t>
            </a:r>
          </a:p>
        </p:txBody>
      </p:sp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4329113" y="5253038"/>
            <a:ext cx="86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Срібло</a:t>
            </a:r>
            <a:endParaRPr lang="ru-RU" u="sng">
              <a:latin typeface="Corbel" pitchFamily="34" charset="0"/>
            </a:endParaRPr>
          </a:p>
        </p:txBody>
      </p:sp>
      <p:sp>
        <p:nvSpPr>
          <p:cNvPr id="14345" name="TextBox 5"/>
          <p:cNvSpPr txBox="1">
            <a:spLocks noChangeArrowheads="1"/>
          </p:cNvSpPr>
          <p:nvPr/>
        </p:nvSpPr>
        <p:spPr bwMode="auto">
          <a:xfrm>
            <a:off x="6910388" y="5640388"/>
            <a:ext cx="957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Монети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403350" y="1196975"/>
            <a:ext cx="4897438" cy="5111750"/>
          </a:xfrm>
        </p:spPr>
        <p:txBody>
          <a:bodyPr/>
          <a:lstStyle/>
          <a:p>
            <a:pPr marL="365125" indent="-282575" eaLnBrk="1" hangingPunct="1">
              <a:buFont typeface="Wingdings 2" pitchFamily="18" charset="2"/>
              <a:buChar char=""/>
            </a:pPr>
            <a:r>
              <a:rPr lang="ru-RU" sz="2400" smtClean="0">
                <a:latin typeface="Monotype Corsiva" pitchFamily="66" charset="0"/>
              </a:rPr>
              <a:t>У своїй «Історії» Геродот вказує, що першими використовувати металеві монети почали лідійці. Сучасні вчені вважають, що перші монети були з електрума і чеканились близько 650–600 р до Р. Х. Швидке розповсюдження монет пов'язано із зручністю їх зберігання, дроблення і об'єднання, відносною великою вартістю при невеликій вазі та обсягу, що є дуже зручним при обмінних операціях.</a:t>
            </a:r>
          </a:p>
        </p:txBody>
      </p:sp>
      <p:pic>
        <p:nvPicPr>
          <p:cNvPr id="13316" name="Picture 2" descr="C:\Users\lee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341438"/>
            <a:ext cx="2270125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7085013" y="4437063"/>
            <a:ext cx="98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Геродот</a:t>
            </a:r>
            <a:endParaRPr lang="ru-RU" u="sng">
              <a:latin typeface="Corbe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403350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Паперові гроші або банкноти були вперше використані в Китаї за часів династії Сун. Ці банкноти, відомі як «</a:t>
            </a:r>
            <a:r>
              <a:rPr lang="en-US" sz="2400" smtClean="0">
                <a:latin typeface="Monotype Corsiva" pitchFamily="66" charset="0"/>
              </a:rPr>
              <a:t>jiaozi», </a:t>
            </a:r>
            <a:r>
              <a:rPr lang="ru-RU" sz="2400" smtClean="0">
                <a:latin typeface="Monotype Corsiva" pitchFamily="66" charset="0"/>
              </a:rPr>
              <a:t>еволюціонували з векселів, що були у використанні з сьомого сторіччя. Тим не менш, вони не витісняють традиційних грошей, і були у використанні поряд з монетами. В Європі банкноти були вперше випущені Банком Стокгольма в 1661 році.</a:t>
            </a:r>
          </a:p>
        </p:txBody>
      </p:sp>
      <p:pic>
        <p:nvPicPr>
          <p:cNvPr id="14340" name="Picture 2" descr="C:\Users\lee\Desktop\maydan_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321175"/>
            <a:ext cx="2919413" cy="202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3" descr="C:\Users\lee\Desktop\x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321175"/>
            <a:ext cx="3100388" cy="202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1865313" y="6361113"/>
            <a:ext cx="300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Банк Стокгольма в 1661 році</a:t>
            </a: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6805613" y="6361113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Китай</a:t>
            </a:r>
            <a:endParaRPr lang="ru-RU" u="sng">
              <a:latin typeface="Corbe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u="sng" dirty="0">
                <a:effectLst/>
                <a:latin typeface="+mn-lt"/>
              </a:rPr>
              <a:t>Із історії походження грошей</a:t>
            </a:r>
            <a:endParaRPr lang="ru-RU" sz="4000" b="1" u="sng" dirty="0">
              <a:effectLst/>
              <a:latin typeface="+mn-lt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285750" y="1285875"/>
            <a:ext cx="8686800" cy="35004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/>
              <a:t>  </a:t>
            </a:r>
            <a:r>
              <a:rPr lang="uk-UA" sz="2000" smtClean="0"/>
              <a:t>      </a:t>
            </a:r>
            <a:r>
              <a:rPr lang="uk-UA" sz="2000" i="1" smtClean="0">
                <a:latin typeface="Monotype Corsiva" pitchFamily="66" charset="0"/>
              </a:rPr>
              <a:t>Спочатку одні товари замінювалися на інші. Проте з часом виділялась якась найважливіша річ, яка легко могла переходити від одного власника до іншого. Вона починала виконувати роль грошей. Що тільки не слугувало за гроші: наприклад на острові Борнео це були коров’</a:t>
            </a:r>
            <a:r>
              <a:rPr lang="ru-RU" sz="2000" i="1" smtClean="0">
                <a:latin typeface="Monotype Corsiva" pitchFamily="66" charset="0"/>
              </a:rPr>
              <a:t>ячі черепи, у Конго – металеві </a:t>
            </a:r>
            <a:r>
              <a:rPr lang="uk-UA" sz="2000" i="1" smtClean="0">
                <a:latin typeface="Monotype Corsiva" pitchFamily="66" charset="0"/>
              </a:rPr>
              <a:t>списи, в Африці – бруски солі, на Соломонових островах – людські черепи.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57200" y="2928938"/>
            <a:ext cx="86868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     </a:t>
            </a:r>
            <a:r>
              <a:rPr lang="uk-UA" i="1">
                <a:latin typeface="Monotype Corsiva" pitchFamily="66" charset="0"/>
              </a:rPr>
              <a:t>Найпоширенішою формою перших грошей була худоба. Багатьма мовами світу гроші і худоба мають однакову назву або назву із спільним коренем. Наприклад, у стародавніх римлян це слово «пекуніа», у греків – «ктема». Навіть слово «капітал» походить від латинського «caputa» - голова худоби. Індійська «рупія» також в перекладі означає</a:t>
            </a:r>
            <a:endParaRPr lang="ru-RU">
              <a:latin typeface="Monotype Corsiva" pitchFamily="66" charset="0"/>
            </a:endParaRPr>
          </a:p>
          <a:p>
            <a:pPr algn="ctr"/>
            <a:r>
              <a:rPr lang="uk-UA" i="1">
                <a:latin typeface="Monotype Corsiva" pitchFamily="66" charset="0"/>
              </a:rPr>
              <a:t> «худоба».</a:t>
            </a:r>
            <a:r>
              <a:rPr lang="uk-UA">
                <a:latin typeface="Monotype Corsiva" pitchFamily="66" charset="0"/>
              </a:rPr>
              <a:t> </a:t>
            </a:r>
          </a:p>
        </p:txBody>
      </p:sp>
      <p:pic>
        <p:nvPicPr>
          <p:cNvPr id="26627" name="Picture 3" descr="D:\ч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143380"/>
            <a:ext cx="2571731" cy="259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D:\с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238125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81000" y="917575"/>
            <a:ext cx="8382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i="1">
                <a:latin typeface="Arial" charset="0"/>
              </a:rPr>
              <a:t>          </a:t>
            </a:r>
            <a:r>
              <a:rPr lang="uk-UA" i="1">
                <a:latin typeface="Monotype Corsiva" pitchFamily="66" charset="0"/>
              </a:rPr>
              <a:t>У третьому тисячолітті до нашої ери в Шумері з’</a:t>
            </a:r>
            <a:r>
              <a:rPr lang="ru-RU" i="1">
                <a:latin typeface="Monotype Corsiva" pitchFamily="66" charset="0"/>
              </a:rPr>
              <a:t>явилися перші срібні гроші у вигляді злитків. </a:t>
            </a:r>
            <a:r>
              <a:rPr lang="uk-UA" i="1">
                <a:latin typeface="Monotype Corsiva" pitchFamily="66" charset="0"/>
              </a:rPr>
              <a:t>Через тисячу років вони поширились по всій Азії від Аравії до Китаю. Перші монети, що з’</a:t>
            </a:r>
            <a:r>
              <a:rPr lang="ru-RU" i="1">
                <a:latin typeface="Monotype Corsiva" pitchFamily="66" charset="0"/>
              </a:rPr>
              <a:t>явилися у </a:t>
            </a:r>
            <a:r>
              <a:rPr lang="uk-UA" i="1">
                <a:latin typeface="Monotype Corsiva" pitchFamily="66" charset="0"/>
              </a:rPr>
              <a:t>К</a:t>
            </a:r>
            <a:r>
              <a:rPr lang="ru-RU" i="1">
                <a:latin typeface="Monotype Corsiva" pitchFamily="66" charset="0"/>
              </a:rPr>
              <a:t>итаї</a:t>
            </a:r>
            <a:r>
              <a:rPr lang="uk-UA" i="1">
                <a:latin typeface="Monotype Corsiva" pitchFamily="66" charset="0"/>
              </a:rPr>
              <a:t> в 12 ст. до н.е., були литими. І досі сперечаються про те, де з’</a:t>
            </a:r>
            <a:r>
              <a:rPr lang="ru-RU" i="1">
                <a:latin typeface="Monotype Corsiva" pitchFamily="66" charset="0"/>
              </a:rPr>
              <a:t>яви</a:t>
            </a:r>
            <a:r>
              <a:rPr lang="uk-UA" i="1">
                <a:latin typeface="Monotype Corsiva" pitchFamily="66" charset="0"/>
              </a:rPr>
              <a:t>лася перша карбована монета. Одні вважають, що це відбулося на грецькому острові Егіні, який знаходиться між півостровом Пелопонес і Аттикою. Інші вважають, що першими викарбували монету жителі могутньої рабовласницької держави Лідії, що існувала в західній частині Малої Азії задовго до нашої ери. Спочатку монети називались гігадами за ім</a:t>
            </a:r>
            <a:r>
              <a:rPr lang="ru-RU" i="1">
                <a:latin typeface="Monotype Corsiva" pitchFamily="66" charset="0"/>
              </a:rPr>
              <a:t>’ям царя Лідії Гігоса. Карбування </a:t>
            </a:r>
            <a:r>
              <a:rPr lang="uk-UA" i="1">
                <a:latin typeface="Monotype Corsiva" pitchFamily="66" charset="0"/>
              </a:rPr>
              <a:t>було однобоким, зображувались лев і бик, що протистояли один одному. Відома найдавніша лідійська монета –золотий статер. На ньому з одного боку зображено лисицю, що біжить. Цю тварину вважали в Лідії священною, вона символізувала головного лідійського бога – Бассарея. На зворотному боці монети не було зображення.</a:t>
            </a:r>
          </a:p>
        </p:txBody>
      </p:sp>
      <p:pic>
        <p:nvPicPr>
          <p:cNvPr id="8197" name="Picture 5" descr="e779b8715c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143380"/>
            <a:ext cx="3543316" cy="2358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1258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Gill Sans MT</vt:lpstr>
      <vt:lpstr>Arial</vt:lpstr>
      <vt:lpstr>Franklin Gothic Medium</vt:lpstr>
      <vt:lpstr>Franklin Gothic Book</vt:lpstr>
      <vt:lpstr>Wingdings 2</vt:lpstr>
      <vt:lpstr>Calibri</vt:lpstr>
      <vt:lpstr>Tahoma</vt:lpstr>
      <vt:lpstr>Monotype Corsiva</vt:lpstr>
      <vt:lpstr>Corbel</vt:lpstr>
      <vt:lpstr>Трек</vt:lpstr>
      <vt:lpstr>Гроші, та грошова одиниця. Функції, сутність та види.</vt:lpstr>
      <vt:lpstr>Гро́ші</vt:lpstr>
      <vt:lpstr>Історія виникнення</vt:lpstr>
      <vt:lpstr>Історія виникнення</vt:lpstr>
      <vt:lpstr>Історія виникнення</vt:lpstr>
      <vt:lpstr>Історія виникнення</vt:lpstr>
      <vt:lpstr>Історія виникнення</vt:lpstr>
      <vt:lpstr>Із історії походження грошей</vt:lpstr>
      <vt:lpstr>Слайд 9</vt:lpstr>
      <vt:lpstr>Слайд 10</vt:lpstr>
      <vt:lpstr>Історія грошей в Україні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Перевір себе: 1. Які види грошей ви знаєте? 2. Назвіть їх функції. 3. Яка валюта є національною в Україні?</vt:lpstr>
      <vt:lpstr>Використані матеріали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Гроші, та грошова одиниця.</dc:title>
  <dc:creator>lee</dc:creator>
  <cp:lastModifiedBy>RWT</cp:lastModifiedBy>
  <cp:revision>14</cp:revision>
  <dcterms:created xsi:type="dcterms:W3CDTF">2012-11-14T13:25:25Z</dcterms:created>
  <dcterms:modified xsi:type="dcterms:W3CDTF">2013-12-02T20:05:50Z</dcterms:modified>
</cp:coreProperties>
</file>