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120B-453D-4348-AB7B-4EBD6121333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3A87-A557-4CB8-AAEF-9DE0DF907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120B-453D-4348-AB7B-4EBD6121333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3A87-A557-4CB8-AAEF-9DE0DF907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120B-453D-4348-AB7B-4EBD6121333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3A87-A557-4CB8-AAEF-9DE0DF907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120B-453D-4348-AB7B-4EBD6121333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3A87-A557-4CB8-AAEF-9DE0DF907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120B-453D-4348-AB7B-4EBD6121333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3A87-A557-4CB8-AAEF-9DE0DF907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120B-453D-4348-AB7B-4EBD6121333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3A87-A557-4CB8-AAEF-9DE0DF907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120B-453D-4348-AB7B-4EBD6121333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3A87-A557-4CB8-AAEF-9DE0DF907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120B-453D-4348-AB7B-4EBD6121333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3A87-A557-4CB8-AAEF-9DE0DF907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120B-453D-4348-AB7B-4EBD6121333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3A87-A557-4CB8-AAEF-9DE0DF907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120B-453D-4348-AB7B-4EBD6121333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3A87-A557-4CB8-AAEF-9DE0DF907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120B-453D-4348-AB7B-4EBD6121333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F3A87-A557-4CB8-AAEF-9DE0DF907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9120B-453D-4348-AB7B-4EBD6121333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F3A87-A557-4CB8-AAEF-9DE0DF907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ua/yandsearch?text=%20%D0%BF%D0%B0%D1%80%D0%BA%D1%83%20%D0%92%D0%B0%D1%88%D0%B8%D0%BD%D0%B3%D1%82%D0%BE%D0%BD%D0%B0&amp;fp=0&amp;pos=1&amp;uinfo=ww-1349-wh-673-fw-1124-fh-467-pd-1&amp;rpt=simage&amp;img_url=http://findmapplaces.com/bphoto/14/vashington-park_148122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ua/yandsearch?tld=ua&amp;p=1&amp;text=%D0%BD%D1%8C%D1%8E%20%D0%B9%D0%BE%D1%80%D0%BA&amp;fp=1&amp;pos=52&amp;uinfo=ww-1349-wh-673-fw-1124-fh-467-pd-1&amp;rpt=simage&amp;img_url=http://www.fresher.ru/images7/nochnoj-nyu-jork/17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ua/yandsearch?tld=ua&amp;p=2&amp;text=%D0%BD%D1%8C%D1%8E%20%D0%B9%D0%BE%D1%80%D0%BA&amp;fp=2&amp;pos=71&amp;uinfo=ww-1349-wh-673-fw-1124-fh-467-pd-1&amp;rpt=simage&amp;img_url=http://100dorog.ru/upload/images/momondo2323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yandex.ua/yandsearch?tld=ua&amp;p=2&amp;text=%D0%BD%D1%8C%D1%8E%20%D0%B9%D0%BE%D1%80%D0%BA&amp;fp=2&amp;pos=76&amp;uinfo=ww-1349-wh-673-fw-1124-fh-467-pd-1&amp;rpt=simage&amp;img_url=http://www.vseneprostotak.ru/wp-content/uploads/2011/03/gor_NY-720x540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ua/yandsearch?tld=ua&amp;p=1&amp;text=%D0%BD%D1%8C%D1%8E-%D0%B9%D0%BE%D1%80%D0%BA%20%D1%86%D0%B5%D0%BD%D1%82%D1%80%D0%B0%D0%BB%D1%8C%D0%BD%D1%8B%D0%B9%20%D0%BF%D0%B0%D1%80%D0%BA&amp;fp=1&amp;pos=41&amp;uinfo=ww-1349-wh-673-fw-1124-fh-467-pd-1&amp;rpt=simage&amp;img_url=http%3A%2F%2Fcs316123.userapi.com%2Fv316123064%2F59d4%2F9c_ApxRWOV4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ua/yandsearch?text=%D0%BF%D1%80%D0%B8%D1%80%D0%BE%D0%B4%D0%B0&amp;fp=0&amp;pos=17&amp;uinfo=ww-1349-wh-673-fw-1124-fh-467-pd-1&amp;rpt=simage&amp;img_url=http://images4.fanpop.com/image/photos/20000000/Green-Forest-Wallpaper-green-20036604-1280-102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images.yandex.ua/yandsearch?tld=ua&amp;p=1&amp;text=%D0%BA%D0%B0%D0%B2%D0%B0&amp;fp=1&amp;pos=40&amp;uinfo=ww-1349-wh-673-fw-1124-fh-467-pd-1&amp;rpt=simage&amp;img_url=http://www.photographyblogger.net/wp-content/uploads/2009/05/coffee-cup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ua/yandsearch?text=%D0%BD%D1%8C%D1%8E%20%D0%B9%D0%BE%D1%80%D0%BA&amp;fp=0&amp;pos=5&amp;uinfo=ww-1349-wh-673-fw-1124-fh-467-pd-1&amp;rpt=simage&amp;img_url=http://image.zn.ua/media/images/300x200/Jan2011/28374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ua/yandsearch?text=%D0%BD%D1%8C%D1%8E%20%D0%B9%D0%BE%D1%80%D0%BA&amp;fp=0&amp;pos=6&amp;uinfo=ww-1349-wh-673-fw-1124-fh-467-pd-1&amp;rpt=simage&amp;img_url=http://i035.radikal.ru/1003/38/2477ef76889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images.yandex.ua/yandsearch?text=%D0%92%D1%96%CC%81%D1%80%D0%B0%20%D0%92%D0%BE%D0%B2%D0%BA&amp;fp=0&amp;pos=0&amp;uinfo=ww-1349-wh-673-fw-1124-fh-467-pd-1&amp;rpt=simage&amp;img_url=http://litakcent.com/wp-content/uploads/2013/04/141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ua/yandsearch?text=%D0%BD%D1%8C%D1%8E%20%D0%B9%D0%BE%D1%80%D0%BA&amp;fp=0&amp;pos=28&amp;uinfo=ww-1349-wh-673-fw-1124-fh-467-pd-1&amp;rpt=simage&amp;img_url=http://www.rv.org.ua/country/us/kur/f/nyc-bs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uk.wikipedia.org/wiki/%D0%A4%D0%B0%D0%B9%D0%BB:Boychuk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ua/yandsearch?text=%D0%BD%D1%8C%D1%8E%20%D0%B9%D0%BE%D1%80%D0%BA&amp;fp=0&amp;pos=11&amp;uinfo=ww-1349-wh-673-fw-1124-fh-467-pd-1&amp;rpt=simage&amp;img_url=http://www.fresher.ru/images8/kultovye-neboskreby/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uk.wikipedia.org/wiki/%D0%A4%D0%B0%D0%B9%D0%BB:Portrait_of_Emma_Andijewska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ua/yandsearch?text=%D0%BD%D1%8C%D1%8E%20%D0%B9%D0%BE%D1%80%D0%BA&amp;fp=0&amp;pos=22&amp;uinfo=ww-1349-wh-673-fw-1124-fh-467-pd-1&amp;rpt=simage&amp;img_url=http://www.air-tours.ru/Articles/news10/new-york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images.yandex.ua/yandsearch?text=%D0%A2%D0%B0%D1%80%D0%BD%D0%B0%D0%B2%D1%81%D1%8C%D0%BA%D0%B8%D0%B9%20%D0%AE%D1%80%D1%96%D0%B9&amp;fp=0&amp;pos=4&amp;uinfo=ww-1349-wh-673-fw-1124-fh-467-pd-1&amp;rpt=simage&amp;img_url=http://onlyart.org.ua/wp-content/uploads/2012/12/%D0%A2%D0%B0%D1%80%D0%BD%D0%B0%D0%B2%D1%81%D1%8C%D0%BA%D0%B8%D0%B9-%D0%AE%D1%80%D1%96%D0%B91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ua/yandsearch?text=%D0%BD%D1%8C%D1%8E%20%D0%B9%D0%BE%D1%80%D0%BA&amp;fp=0&amp;pos=26&amp;uinfo=ww-1349-wh-673-fw-1124-fh-467-pd-1&amp;rpt=simage&amp;img_url=http://img-fotki.yandex.ru/get/4006/yes06.6a/0_18124_b57ba7b1_XL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images.yandex.ua/yandsearch?text=%D0%A0%D1%83%D0%B1%D1%87%D0%B0%D0%BA%20%D0%91%D0%BE%D0%B3%D0%B4%D0%B0%D0%BD&amp;fp=0&amp;pos=0&amp;uinfo=ww-1349-wh-673-fw-1124-fh-467-pd-1&amp;rpt=simage&amp;img_url=http://bukvoid.com.ua/img/rubchak_b_13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ua/yandsearch?tld=ua&amp;p=1&amp;text=%D0%BD%D1%8C%D1%8E%20%D0%B9%D0%BE%D1%80%D0%BA&amp;fp=1&amp;pos=39&amp;uinfo=ww-1349-wh-673-fw-1124-fh-467-pd-1&amp;rpt=simage&amp;img_url=http://inapcache.boston.com/universal/site_graphics/blogs/bigpicture/nyc_03_05/j02_00002569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ndmapplaces.com/bphoto/14/vashington-park_14812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772400" cy="1470025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latin typeface="Monotype Corsiva" pitchFamily="66" charset="0"/>
              </a:rPr>
              <a:t>Нью-Йоркська група</a:t>
            </a:r>
            <a:endParaRPr lang="ru-RU" sz="66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5445224"/>
            <a:ext cx="3128392" cy="1752600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Segoe Print" pitchFamily="2" charset="0"/>
              </a:rPr>
              <a:t>Підготовила </a:t>
            </a:r>
            <a:r>
              <a:rPr lang="uk-UA" dirty="0" err="1" smtClean="0">
                <a:solidFill>
                  <a:schemeClr val="tx1"/>
                </a:solidFill>
                <a:latin typeface="Segoe Print" pitchFamily="2" charset="0"/>
              </a:rPr>
              <a:t>Йойна</a:t>
            </a:r>
            <a:r>
              <a:rPr lang="uk-UA" dirty="0" smtClean="0">
                <a:solidFill>
                  <a:schemeClr val="tx1"/>
                </a:solidFill>
                <a:latin typeface="Segoe Print" pitchFamily="2" charset="0"/>
              </a:rPr>
              <a:t> Юлія</a:t>
            </a:r>
            <a:endParaRPr lang="ru-RU" dirty="0">
              <a:solidFill>
                <a:schemeClr val="tx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legend.az/uploads/posts/2011-03/1301081585_evan_joseph_nyc18_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2188840"/>
          </a:xfrm>
        </p:spPr>
        <p:txBody>
          <a:bodyPr>
            <a:normAutofit/>
          </a:bodyPr>
          <a:lstStyle/>
          <a:p>
            <a:r>
              <a:rPr lang="uk-UA" dirty="0" smtClean="0"/>
              <a:t>Річник Нові поезії</a:t>
            </a:r>
            <a:r>
              <a:rPr lang="uk-UA" dirty="0"/>
              <a:t> </a:t>
            </a:r>
            <a:r>
              <a:rPr lang="uk-UA" dirty="0" smtClean="0"/>
              <a:t>виходив до 1971 р Крім творів членів-друзів, журнал поміщав теж переклади, здебільшого творів поетів-класиків модернізму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almakan.net/Oimages/I6KS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Segoe UI Semibold" pitchFamily="34" charset="0"/>
              </a:rPr>
              <a:t>Склад групи змінювався. Женя Васильківська та Патриція Килина з часом відійшли від літературної творчості, натомість до групи "примкнули" поети молодшого покоління</a:t>
            </a:r>
          </a:p>
          <a:p>
            <a:pPr>
              <a:buNone/>
            </a:pPr>
            <a:endParaRPr lang="uk-UA" dirty="0" smtClean="0">
              <a:solidFill>
                <a:schemeClr val="bg1"/>
              </a:solidFill>
              <a:latin typeface="Segoe UI Semibold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vseneprostotak.ru/wp-content/uploads/2011/03/gor_NY-720x54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404664"/>
            <a:ext cx="7643192" cy="5721499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Segoe UI Semibold" pitchFamily="34" charset="0"/>
              </a:rPr>
              <a:t>Роман </a:t>
            </a:r>
            <a:r>
              <a:rPr lang="uk-UA" dirty="0" err="1" smtClean="0">
                <a:latin typeface="Segoe UI Semibold" pitchFamily="34" charset="0"/>
              </a:rPr>
              <a:t>Бабовал</a:t>
            </a:r>
            <a:r>
              <a:rPr lang="uk-UA" dirty="0" smtClean="0">
                <a:latin typeface="Segoe UI Semibold" pitchFamily="34" charset="0"/>
              </a:rPr>
              <a:t>, Юрій Коломієць  Олег </a:t>
            </a:r>
            <a:r>
              <a:rPr lang="uk-UA" dirty="0" err="1" smtClean="0">
                <a:latin typeface="Segoe UI Semibold" pitchFamily="34" charset="0"/>
              </a:rPr>
              <a:t>Коверко</a:t>
            </a:r>
            <a:r>
              <a:rPr lang="uk-UA" dirty="0" smtClean="0">
                <a:latin typeface="Segoe UI Semibold" pitchFamily="34" charset="0"/>
              </a:rPr>
              <a:t>  Марко </a:t>
            </a:r>
            <a:r>
              <a:rPr lang="uk-UA" dirty="0" err="1" smtClean="0">
                <a:latin typeface="Segoe UI Semibold" pitchFamily="34" charset="0"/>
              </a:rPr>
              <a:t>Царинник</a:t>
            </a:r>
            <a:r>
              <a:rPr lang="uk-UA" dirty="0" smtClean="0">
                <a:latin typeface="Segoe UI Semibold" pitchFamily="34" charset="0"/>
              </a:rPr>
              <a:t>, Юрій </a:t>
            </a:r>
            <a:r>
              <a:rPr lang="uk-UA" smtClean="0">
                <a:latin typeface="Segoe UI Semibold" pitchFamily="34" charset="0"/>
              </a:rPr>
              <a:t>Соловій , </a:t>
            </a:r>
            <a:r>
              <a:rPr lang="uk-UA" dirty="0" smtClean="0">
                <a:latin typeface="Segoe UI Semibold" pitchFamily="34" charset="0"/>
              </a:rPr>
              <a:t>та перекладач з іспанської та інших романських мов Вольфрам </a:t>
            </a:r>
            <a:r>
              <a:rPr lang="uk-UA" dirty="0" err="1" smtClean="0">
                <a:latin typeface="Segoe UI Semibold" pitchFamily="34" charset="0"/>
              </a:rPr>
              <a:t>Бургардт</a:t>
            </a:r>
            <a:r>
              <a:rPr lang="uk-UA" dirty="0" smtClean="0">
                <a:latin typeface="Segoe UI Semibold" pitchFamily="34" charset="0"/>
              </a:rPr>
              <a:t> . Останньою прийшла до Групи Марія </a:t>
            </a:r>
            <a:r>
              <a:rPr lang="uk-UA" dirty="0" err="1" smtClean="0">
                <a:latin typeface="Segoe UI Semibold" pitchFamily="34" charset="0"/>
              </a:rPr>
              <a:t>Ревакович</a:t>
            </a:r>
            <a:r>
              <a:rPr lang="uk-UA" dirty="0" smtClean="0">
                <a:latin typeface="Segoe UI Semibold" pitchFamily="34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litefon.ru/large/201211/952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0"/>
            <a:ext cx="8229600" cy="4525963"/>
          </a:xfrm>
        </p:spPr>
        <p:txBody>
          <a:bodyPr>
            <a:prstTxWarp prst="textDoubleWave1">
              <a:avLst/>
            </a:prstTxWarp>
            <a:normAutofit/>
          </a:bodyPr>
          <a:lstStyle/>
          <a:p>
            <a:r>
              <a:rPr lang="uk-UA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ДЯКУЮ ЗА УВАГУ</a:t>
            </a:r>
            <a:endParaRPr lang="ru-RU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0.liveinternet.ru/images/attach/c/8/101/843/101843662_4248238_3_1_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4978896" cy="5793507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Нью-Йоркська група</a:t>
            </a:r>
            <a:r>
              <a:rPr lang="uk-UA" dirty="0" smtClean="0">
                <a:solidFill>
                  <a:schemeClr val="bg1"/>
                </a:solidFill>
              </a:rPr>
              <a:t> — українська літературна організація, заснована 20 грудня 1958 року в італійській кав'ярні «Павич» на </a:t>
            </a:r>
            <a:r>
              <a:rPr lang="uk-UA" dirty="0" err="1" smtClean="0">
                <a:solidFill>
                  <a:schemeClr val="bg1"/>
                </a:solidFill>
              </a:rPr>
              <a:t>Вест-стріт</a:t>
            </a:r>
            <a:r>
              <a:rPr lang="uk-UA" dirty="0" smtClean="0">
                <a:solidFill>
                  <a:schemeClr val="bg1"/>
                </a:solidFill>
              </a:rPr>
              <a:t> 4, біля парку Вашингтона в Нью-Йорку. Юрій Тарнавський, Патриція   Килина, Богдан Бойчук, за кавою обговорювали своє майбутнє і вирішили видавати журнал-річник «Нові поезії» й називати себе та тих, хто до них пристав би, Нью-Йоркською Групою.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100" name="Picture 4" descr="http://www.pixic.ru/i/0070n1g33596s8D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492896"/>
            <a:ext cx="3891467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tatic.kinokopilka.tv/system/images/playlists/images/001/062/304/1062304_origina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5373216"/>
          </a:xfrm>
        </p:spPr>
        <p:txBody>
          <a:bodyPr>
            <a:normAutofit fontScale="92500" lnSpcReduction="20000"/>
          </a:bodyPr>
          <a:lstStyle/>
          <a:p>
            <a:r>
              <a:rPr lang="uk-UA" sz="3600" i="1" dirty="0" smtClean="0">
                <a:solidFill>
                  <a:schemeClr val="bg1"/>
                </a:solidFill>
              </a:rPr>
              <a:t>Журнал вийшов десь у першій половині 1959 р. Брали в нім участь сім поетів </a:t>
            </a:r>
          </a:p>
          <a:p>
            <a:r>
              <a:rPr lang="uk-UA" sz="3600" i="1" dirty="0" smtClean="0">
                <a:solidFill>
                  <a:schemeClr val="bg1"/>
                </a:solidFill>
              </a:rPr>
              <a:t>1.Женя Васильківська </a:t>
            </a:r>
            <a:r>
              <a:rPr lang="uk-UA" sz="3600" dirty="0" smtClean="0">
                <a:solidFill>
                  <a:schemeClr val="bg1"/>
                </a:solidFill>
              </a:rPr>
              <a:t>1929,  </a:t>
            </a:r>
            <a:r>
              <a:rPr lang="uk-UA" sz="3600" dirty="0" smtClean="0"/>
              <a:t>— </a:t>
            </a:r>
            <a:r>
              <a:rPr lang="uk-UA" sz="3600" dirty="0" smtClean="0">
                <a:solidFill>
                  <a:schemeClr val="bg1"/>
                </a:solidFill>
              </a:rPr>
              <a:t>українська поетеса та перекладачка, літературознавець, входила до Нью-Йоркської групи. Прізвище за чоловіком – </a:t>
            </a:r>
            <a:r>
              <a:rPr lang="uk-UA" sz="3600" dirty="0" err="1" smtClean="0">
                <a:solidFill>
                  <a:schemeClr val="bg1"/>
                </a:solidFill>
              </a:rPr>
              <a:t>Осґуд</a:t>
            </a:r>
            <a:r>
              <a:rPr lang="uk-UA" sz="3600" dirty="0" smtClean="0">
                <a:solidFill>
                  <a:schemeClr val="bg1"/>
                </a:solidFill>
              </a:rPr>
              <a:t>.</a:t>
            </a:r>
            <a:endParaRPr lang="uk-UA" sz="3600" i="1" dirty="0" smtClean="0">
              <a:solidFill>
                <a:schemeClr val="bg1"/>
              </a:solidFill>
            </a:endParaRPr>
          </a:p>
          <a:p>
            <a:endParaRPr lang="uk-UA" sz="3600" i="1" dirty="0" smtClean="0">
              <a:solidFill>
                <a:schemeClr val="bg1"/>
              </a:solidFill>
            </a:endParaRPr>
          </a:p>
          <a:p>
            <a:r>
              <a:rPr lang="uk-UA" sz="3600" i="1" dirty="0" smtClean="0">
                <a:solidFill>
                  <a:schemeClr val="bg1"/>
                </a:solidFill>
              </a:rPr>
              <a:t>2. </a:t>
            </a:r>
            <a:r>
              <a:rPr lang="uk-UA" sz="3600" b="1" i="1" dirty="0" err="1" smtClean="0">
                <a:solidFill>
                  <a:schemeClr val="bg1"/>
                </a:solidFill>
              </a:rPr>
              <a:t>Патри́ція</a:t>
            </a:r>
            <a:r>
              <a:rPr lang="uk-UA" sz="3600" b="1" i="1" dirty="0" smtClean="0">
                <a:solidFill>
                  <a:schemeClr val="bg1"/>
                </a:solidFill>
              </a:rPr>
              <a:t> </a:t>
            </a:r>
            <a:r>
              <a:rPr lang="uk-UA" sz="3600" b="1" i="1" dirty="0" err="1" smtClean="0">
                <a:solidFill>
                  <a:schemeClr val="bg1"/>
                </a:solidFill>
              </a:rPr>
              <a:t>Кили́на</a:t>
            </a:r>
            <a:r>
              <a:rPr lang="uk-UA" sz="3600" i="1" dirty="0" smtClean="0">
                <a:solidFill>
                  <a:schemeClr val="bg1"/>
                </a:solidFill>
              </a:rPr>
              <a:t> </a:t>
            </a:r>
            <a:r>
              <a:rPr lang="uk-UA" sz="3600" dirty="0" smtClean="0">
                <a:solidFill>
                  <a:schemeClr val="bg1"/>
                </a:solidFill>
              </a:rPr>
              <a:t>1936— українська поетеса й перекладач американського походження, член Нью-Йоркської групи. Автор англомовних романів та повістей</a:t>
            </a:r>
            <a:endParaRPr lang="ru-RU" sz="3600" i="1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moto-autokraft.ru/csha/newyor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8" name="Picture 4" descr="http://zik.ua/gallery/full/p/h/photo640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908720"/>
            <a:ext cx="3816424" cy="550733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052736"/>
            <a:ext cx="3816424" cy="5184576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3.Ві́ра Вовк (</a:t>
            </a:r>
            <a:r>
              <a:rPr lang="uk-UA" sz="2000" b="1" i="1" dirty="0" smtClean="0">
                <a:solidFill>
                  <a:schemeClr val="bg1"/>
                </a:solidFill>
              </a:rPr>
              <a:t>справжнє ім'я:</a:t>
            </a:r>
            <a:r>
              <a:rPr lang="uk-UA" sz="2000" b="1" dirty="0" smtClean="0">
                <a:solidFill>
                  <a:schemeClr val="bg1"/>
                </a:solidFill>
              </a:rPr>
              <a:t> — </a:t>
            </a:r>
            <a:r>
              <a:rPr lang="uk-UA" sz="2000" b="1" dirty="0" err="1" smtClean="0">
                <a:solidFill>
                  <a:schemeClr val="bg1"/>
                </a:solidFill>
              </a:rPr>
              <a:t>Ві́ра</a:t>
            </a:r>
            <a:r>
              <a:rPr lang="uk-UA" sz="2000" b="1" dirty="0" smtClean="0">
                <a:solidFill>
                  <a:schemeClr val="bg1"/>
                </a:solidFill>
              </a:rPr>
              <a:t> Остапівна </a:t>
            </a:r>
            <a:r>
              <a:rPr lang="uk-UA" sz="2000" b="1" dirty="0" err="1" smtClean="0">
                <a:solidFill>
                  <a:schemeClr val="bg1"/>
                </a:solidFill>
              </a:rPr>
              <a:t>Селя́нська</a:t>
            </a:r>
            <a:r>
              <a:rPr lang="uk-UA" sz="2000" b="1" dirty="0" smtClean="0">
                <a:solidFill>
                  <a:schemeClr val="bg1"/>
                </a:solidFill>
              </a:rPr>
              <a:t>; *2 січня</a:t>
            </a:r>
            <a:r>
              <a:rPr lang="uk-UA" sz="2000" b="1" dirty="0">
                <a:solidFill>
                  <a:schemeClr val="bg1"/>
                </a:solidFill>
              </a:rPr>
              <a:t> </a:t>
            </a:r>
            <a:r>
              <a:rPr lang="uk-UA" sz="2000" b="1" dirty="0" smtClean="0">
                <a:solidFill>
                  <a:schemeClr val="bg1"/>
                </a:solidFill>
              </a:rPr>
              <a:t>1926, Борислав) — українська письменниця, літературознавець, прозаїк, драматург і перекладач. Пише українською, німецькою і португальською мовами, мешкає в Бразилії. Учасниця Нью-Йоркської літературної </a:t>
            </a:r>
            <a:r>
              <a:rPr lang="uk-UA" sz="2400" b="1" dirty="0" smtClean="0">
                <a:solidFill>
                  <a:schemeClr val="bg1"/>
                </a:solidFill>
              </a:rPr>
              <a:t>групи.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http://upload.iranvij.ir/images_shahrivar/1316991082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2" name="Picture 4" descr="Boychu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692696"/>
            <a:ext cx="3528392" cy="5688632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9552" y="476672"/>
          <a:ext cx="3835471" cy="5932831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3835471"/>
              </a:tblGrid>
              <a:tr h="5932831">
                <a:tc>
                  <a:txBody>
                    <a:bodyPr/>
                    <a:lstStyle/>
                    <a:p>
                      <a:r>
                        <a:rPr lang="uk-UA" sz="2800" dirty="0" err="1" smtClean="0">
                          <a:solidFill>
                            <a:schemeClr val="tx1"/>
                          </a:solidFill>
                        </a:rPr>
                        <a:t>Богда́н</a:t>
                      </a:r>
                      <a:r>
                        <a:rPr lang="uk-UA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2800" dirty="0" err="1" smtClean="0">
                          <a:solidFill>
                            <a:schemeClr val="tx1"/>
                          </a:solidFill>
                        </a:rPr>
                        <a:t>Бойчу́к</a:t>
                      </a:r>
                      <a:r>
                        <a:rPr lang="uk-UA" sz="2800" dirty="0" smtClean="0">
                          <a:solidFill>
                            <a:schemeClr val="tx1"/>
                          </a:solidFill>
                        </a:rPr>
                        <a:t> (*11 жовтня</a:t>
                      </a:r>
                      <a:r>
                        <a:rPr lang="uk-UA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2800" dirty="0" smtClean="0">
                          <a:solidFill>
                            <a:schemeClr val="tx1"/>
                          </a:solidFill>
                        </a:rPr>
                        <a:t>1927) — поет</a:t>
                      </a:r>
                      <a:r>
                        <a:rPr lang="uk-UA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2800" dirty="0" smtClean="0">
                          <a:solidFill>
                            <a:schemeClr val="tx1"/>
                          </a:solidFill>
                        </a:rPr>
                        <a:t>модерніст, прозаїк, перекладач та літературний критик, член Нью-Йоркської групи один з її засновників. Член ОУП «Слово» та НСПУ, </a:t>
                      </a:r>
                      <a:r>
                        <a:rPr lang="uk-UA" sz="2800" dirty="0" err="1" smtClean="0">
                          <a:solidFill>
                            <a:schemeClr val="tx1"/>
                          </a:solidFill>
                        </a:rPr>
                        <a:t>лавреат</a:t>
                      </a:r>
                      <a:r>
                        <a:rPr lang="uk-UA" sz="2800" dirty="0" smtClean="0">
                          <a:solidFill>
                            <a:schemeClr val="tx1"/>
                          </a:solidFill>
                        </a:rPr>
                        <a:t> Міжнародної літературної премії ім. Гоголя(1998).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39.radikal.ru/i084/0906/36/87c24b9a98d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908721"/>
            <a:ext cx="4474840" cy="3528392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 err="1" smtClean="0"/>
              <a:t>Е́мма</a:t>
            </a:r>
            <a:r>
              <a:rPr lang="uk-UA" b="1" dirty="0" smtClean="0"/>
              <a:t> </a:t>
            </a:r>
            <a:r>
              <a:rPr lang="uk-UA" b="1" dirty="0" err="1" smtClean="0"/>
              <a:t>Іва́нівна</a:t>
            </a:r>
            <a:r>
              <a:rPr lang="uk-UA" b="1" dirty="0" smtClean="0"/>
              <a:t> </a:t>
            </a:r>
            <a:r>
              <a:rPr lang="uk-UA" b="1" dirty="0" err="1" smtClean="0"/>
              <a:t>Андіє́вська</a:t>
            </a:r>
            <a:r>
              <a:rPr lang="uk-UA" dirty="0" smtClean="0"/>
              <a:t> (*19 березня</a:t>
            </a:r>
            <a:r>
              <a:rPr lang="uk-UA" dirty="0"/>
              <a:t> </a:t>
            </a:r>
            <a:r>
              <a:rPr lang="uk-UA" dirty="0" smtClean="0"/>
              <a:t>1931, </a:t>
            </a:r>
            <a:r>
              <a:rPr lang="uk-UA" dirty="0" err="1" smtClean="0"/>
              <a:t>Сталіно</a:t>
            </a:r>
            <a:r>
              <a:rPr lang="uk-UA" dirty="0" smtClean="0"/>
              <a:t>, нині Донецьк) — українська</a:t>
            </a:r>
            <a:r>
              <a:rPr lang="uk-UA" dirty="0"/>
              <a:t> </a:t>
            </a:r>
            <a:r>
              <a:rPr lang="uk-UA" dirty="0" smtClean="0"/>
              <a:t>письменниця, поетеса та художниця, що працює у стилі сюрреалізму та </a:t>
            </a:r>
            <a:r>
              <a:rPr lang="uk-UA" dirty="0" err="1" smtClean="0"/>
              <a:t>герметизму</a:t>
            </a:r>
            <a:endParaRPr lang="ru-RU" dirty="0"/>
          </a:p>
        </p:txBody>
      </p:sp>
      <p:pic>
        <p:nvPicPr>
          <p:cNvPr id="5" name="Picture 4" descr="Portrait of Emma Andijewsk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48680"/>
            <a:ext cx="3888432" cy="57606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bonprix-1.ru/images/11-18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692696"/>
            <a:ext cx="3898776" cy="5433467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err="1" smtClean="0">
                <a:solidFill>
                  <a:schemeClr val="bg1"/>
                </a:solidFill>
              </a:rPr>
              <a:t>Ю́рій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b="1" dirty="0" err="1" smtClean="0">
                <a:solidFill>
                  <a:schemeClr val="bg1"/>
                </a:solidFill>
              </a:rPr>
              <a:t>Тарна́вський</a:t>
            </a:r>
            <a:r>
              <a:rPr lang="uk-UA" b="1" dirty="0" smtClean="0">
                <a:solidFill>
                  <a:schemeClr val="bg1"/>
                </a:solidFill>
              </a:rPr>
              <a:t> 1934, Турка, Львівська область) — український поет та прозаїк, один із засновників Нью-Йоркської Групи, та співзасновник і співредактор її літературно-мистецького річника «Нові Поезії».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6" descr="http://onlyart.org.ua/wp-content/uploads/2012/12/%D0%A2%D0%B0%D1%80%D0%BD%D0%B0%D0%B2%D1%81%D1%8C%D0%BA%D0%B8%D0%B9-%D0%AE%D1%80%D1%96%D0%B9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48680"/>
            <a:ext cx="3816424" cy="56166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ordteen.ru/uploads/posts/2012-10/thumbs/1350383026_2622415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528" y="0"/>
            <a:ext cx="9163528" cy="687667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764705"/>
            <a:ext cx="3826768" cy="4608512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 smtClean="0"/>
              <a:t>Рубчак Богдан</a:t>
            </a:r>
            <a:r>
              <a:rPr lang="uk-UA" dirty="0" smtClean="0"/>
              <a:t> (* 6 березня</a:t>
            </a:r>
            <a:r>
              <a:rPr lang="uk-UA" dirty="0"/>
              <a:t> </a:t>
            </a:r>
            <a:r>
              <a:rPr lang="uk-UA" dirty="0" smtClean="0"/>
              <a:t>1935, Калуш) — письменник (поет, літературознавець</a:t>
            </a:r>
            <a:r>
              <a:rPr lang="uk-UA" dirty="0"/>
              <a:t> </a:t>
            </a:r>
            <a:r>
              <a:rPr lang="uk-UA" dirty="0" smtClean="0"/>
              <a:t> есеїст). Автор збірок поезій, співредактор і співупорядник книжок, представник модернізму в українській поезії 1960-их років, член Нью-Йоркської групи</a:t>
            </a:r>
            <a:endParaRPr lang="ru-RU" dirty="0"/>
          </a:p>
        </p:txBody>
      </p:sp>
      <p:pic>
        <p:nvPicPr>
          <p:cNvPr id="6" name="Picture 6" descr="http://www.poetryclub.com.ua/upload/metrs/32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692696"/>
            <a:ext cx="3600400" cy="51611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49.radikal.ru/i123/1003/03/596185633f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4365104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«</a:t>
            </a:r>
            <a:r>
              <a:rPr lang="uk-UA" b="1" dirty="0" smtClean="0">
                <a:solidFill>
                  <a:schemeClr val="bg1"/>
                </a:solidFill>
              </a:rPr>
              <a:t>Нью-Йоркська група» - це вибух енергії блискучої плеяди талановитих, різнобічно обдарованих шістдесятників. Усі поети жили в еміграції, і не обов'язково в Нью-Йорку, а об'єднувала їх потреба повної свободи творчості, особливе світовідчування, загострене розуміння своєї історичної місії на землі і переконання, що поети мають не служити народові, а формувати літературу цього народу, тобто частково формувати сам народ.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Лірика цих поетів спирається на велику естетичну школу - від уснопоетичної народної творчості, давньої української поезії до найновіших пошуків літератури модернізму та постмодернізму.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216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Нью-Йоркська група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Нью-Йоркська група</dc:title>
  <dc:creator>user</dc:creator>
  <cp:lastModifiedBy>user</cp:lastModifiedBy>
  <cp:revision>12</cp:revision>
  <dcterms:created xsi:type="dcterms:W3CDTF">2014-02-11T14:49:29Z</dcterms:created>
  <dcterms:modified xsi:type="dcterms:W3CDTF">2014-02-13T16:42:16Z</dcterms:modified>
</cp:coreProperties>
</file>