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6" r:id="rId10"/>
    <p:sldId id="267" r:id="rId11"/>
    <p:sldId id="268" r:id="rId12"/>
    <p:sldId id="269" r:id="rId13"/>
    <p:sldId id="279" r:id="rId14"/>
    <p:sldId id="280" r:id="rId15"/>
    <p:sldId id="270" r:id="rId16"/>
    <p:sldId id="271" r:id="rId17"/>
    <p:sldId id="272" r:id="rId18"/>
    <p:sldId id="274" r:id="rId19"/>
    <p:sldId id="27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C9E2-0CBB-419F-BE8C-60C7F2C8A026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8371B-AA02-4863-BF1F-2EFE080628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C9E2-0CBB-419F-BE8C-60C7F2C8A026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8371B-AA02-4863-BF1F-2EFE080628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C9E2-0CBB-419F-BE8C-60C7F2C8A026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8371B-AA02-4863-BF1F-2EFE080628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C9E2-0CBB-419F-BE8C-60C7F2C8A026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8371B-AA02-4863-BF1F-2EFE080628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C9E2-0CBB-419F-BE8C-60C7F2C8A026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8371B-AA02-4863-BF1F-2EFE080628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C9E2-0CBB-419F-BE8C-60C7F2C8A026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8371B-AA02-4863-BF1F-2EFE080628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C9E2-0CBB-419F-BE8C-60C7F2C8A026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8371B-AA02-4863-BF1F-2EFE080628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C9E2-0CBB-419F-BE8C-60C7F2C8A026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8371B-AA02-4863-BF1F-2EFE080628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C9E2-0CBB-419F-BE8C-60C7F2C8A026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8371B-AA02-4863-BF1F-2EFE080628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C9E2-0CBB-419F-BE8C-60C7F2C8A026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8371B-AA02-4863-BF1F-2EFE080628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C9E2-0CBB-419F-BE8C-60C7F2C8A026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8371B-AA02-4863-BF1F-2EFE080628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DC9E2-0CBB-419F-BE8C-60C7F2C8A026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8371B-AA02-4863-BF1F-2EFE0806282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425px-Sign_first_aid.sv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1414"/>
            <a:ext cx="7772400" cy="1470025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Перша </a:t>
            </a:r>
            <a:r>
              <a:rPr lang="ru-RU" sz="2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медична</a:t>
            </a:r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допомога.Догляд</a:t>
            </a:r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</a:t>
            </a:r>
            <a:r>
              <a:rPr lang="ru-RU" sz="2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хворими.Медична</a:t>
            </a:r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деонтолог</a:t>
            </a:r>
            <a:r>
              <a:rPr lang="uk-UA" sz="2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ія</a:t>
            </a:r>
            <a:r>
              <a:rPr lang="uk-UA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29318" y="5000636"/>
            <a:ext cx="2843210" cy="1500198"/>
          </a:xfrm>
        </p:spPr>
        <p:txBody>
          <a:bodyPr>
            <a:noAutofit/>
          </a:bodyPr>
          <a:lstStyle/>
          <a:p>
            <a:r>
              <a:rPr lang="uk-UA" sz="1800" dirty="0" smtClean="0">
                <a:solidFill>
                  <a:schemeClr val="bg1"/>
                </a:solidFill>
              </a:rPr>
              <a:t>Підготувала учениця</a:t>
            </a:r>
          </a:p>
          <a:p>
            <a:r>
              <a:rPr lang="uk-UA" sz="1800" dirty="0" smtClean="0">
                <a:solidFill>
                  <a:schemeClr val="bg1"/>
                </a:solidFill>
              </a:rPr>
              <a:t> 2-ого курсу </a:t>
            </a:r>
          </a:p>
          <a:p>
            <a:r>
              <a:rPr lang="uk-UA" sz="1800" dirty="0" smtClean="0">
                <a:solidFill>
                  <a:schemeClr val="bg1"/>
                </a:solidFill>
              </a:rPr>
              <a:t>фізико-математичного класу</a:t>
            </a:r>
          </a:p>
          <a:p>
            <a:r>
              <a:rPr lang="uk-UA" sz="1800" dirty="0" err="1" smtClean="0">
                <a:solidFill>
                  <a:schemeClr val="bg1"/>
                </a:solidFill>
              </a:rPr>
              <a:t>Кацалап</a:t>
            </a:r>
            <a:r>
              <a:rPr lang="uk-UA" sz="1800" dirty="0" smtClean="0">
                <a:solidFill>
                  <a:schemeClr val="bg1"/>
                </a:solidFill>
              </a:rPr>
              <a:t> Анна</a:t>
            </a:r>
            <a:endParaRPr lang="ru-RU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Админ\Рабочий стол\захист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9144000" cy="68579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dirty="0" err="1" smtClean="0"/>
              <a:t>Доглядаючи</a:t>
            </a:r>
            <a:r>
              <a:rPr lang="ru-RU" sz="3600" dirty="0" smtClean="0"/>
              <a:t> за </a:t>
            </a:r>
            <a:r>
              <a:rPr lang="ru-RU" sz="3600" dirty="0" err="1" smtClean="0"/>
              <a:t>хворими</a:t>
            </a:r>
            <a:r>
              <a:rPr lang="ru-RU" sz="3600" dirty="0" smtClean="0"/>
              <a:t>, </a:t>
            </a:r>
            <a:r>
              <a:rPr lang="ru-RU" sz="3600" dirty="0" err="1" smtClean="0"/>
              <a:t>виконують</a:t>
            </a:r>
            <a:r>
              <a:rPr lang="ru-RU" sz="3600" dirty="0" smtClean="0"/>
              <a:t> </a:t>
            </a:r>
            <a:r>
              <a:rPr lang="ru-RU" sz="3600" dirty="0" err="1" smtClean="0"/>
              <a:t>такі</a:t>
            </a:r>
            <a:r>
              <a:rPr lang="ru-RU" sz="3600" dirty="0" smtClean="0"/>
              <a:t> </a:t>
            </a:r>
            <a:r>
              <a:rPr lang="ru-RU" sz="3600" dirty="0" err="1" smtClean="0"/>
              <a:t>дії</a:t>
            </a:r>
            <a:r>
              <a:rPr lang="ru-RU" sz="3600" dirty="0" smtClean="0"/>
              <a:t>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71470" y="1214422"/>
            <a:ext cx="8229600" cy="5257800"/>
          </a:xfrm>
        </p:spPr>
        <p:txBody>
          <a:bodyPr>
            <a:normAutofit/>
          </a:bodyPr>
          <a:lstStyle/>
          <a:p>
            <a:r>
              <a:rPr lang="ru-RU" sz="2400" dirty="0" err="1" smtClean="0">
                <a:solidFill>
                  <a:srgbClr val="FFC000"/>
                </a:solidFill>
              </a:rPr>
              <a:t>здійснюють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найпростіші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лікувальні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процедури</a:t>
            </a:r>
            <a:endParaRPr lang="ru-RU" sz="2400" dirty="0" smtClean="0">
              <a:solidFill>
                <a:srgbClr val="FFC000"/>
              </a:solidFill>
            </a:endParaRPr>
          </a:p>
          <a:p>
            <a:r>
              <a:rPr lang="ru-RU" sz="2400" dirty="0" err="1" smtClean="0">
                <a:solidFill>
                  <a:srgbClr val="FFC000"/>
                </a:solidFill>
              </a:rPr>
              <a:t>видають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ліки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і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забезпечують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правильний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їх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прийом</a:t>
            </a:r>
            <a:r>
              <a:rPr lang="ru-RU" sz="2400" dirty="0" smtClean="0">
                <a:solidFill>
                  <a:srgbClr val="FFC000"/>
                </a:solidFill>
              </a:rPr>
              <a:t>.</a:t>
            </a:r>
          </a:p>
          <a:p>
            <a:r>
              <a:rPr lang="ru-RU" sz="2400" dirty="0" err="1" smtClean="0">
                <a:solidFill>
                  <a:srgbClr val="FFC000"/>
                </a:solidFill>
              </a:rPr>
              <a:t>вимірюють</a:t>
            </a:r>
            <a:r>
              <a:rPr lang="ru-RU" sz="2400" dirty="0" smtClean="0">
                <a:solidFill>
                  <a:srgbClr val="FFC000"/>
                </a:solidFill>
              </a:rPr>
              <a:t> температуру </a:t>
            </a:r>
            <a:r>
              <a:rPr lang="ru-RU" sz="2400" dirty="0" err="1" smtClean="0">
                <a:solidFill>
                  <a:srgbClr val="FFC000"/>
                </a:solidFill>
              </a:rPr>
              <a:t>тіла</a:t>
            </a:r>
            <a:endParaRPr lang="ru-RU" sz="2400" dirty="0" smtClean="0">
              <a:solidFill>
                <a:srgbClr val="FFC000"/>
              </a:solidFill>
            </a:endParaRPr>
          </a:p>
          <a:p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міняють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постільну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й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натільну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білизну</a:t>
            </a:r>
            <a:endParaRPr lang="ru-RU" sz="2400" dirty="0" smtClean="0">
              <a:solidFill>
                <a:srgbClr val="FFC000"/>
              </a:solidFill>
            </a:endParaRPr>
          </a:p>
          <a:p>
            <a:r>
              <a:rPr lang="ru-RU" sz="2400" dirty="0" err="1" smtClean="0">
                <a:solidFill>
                  <a:srgbClr val="FFC000"/>
                </a:solidFill>
              </a:rPr>
              <a:t>годують</a:t>
            </a:r>
            <a:r>
              <a:rPr lang="ru-RU" sz="2400" dirty="0" smtClean="0">
                <a:solidFill>
                  <a:srgbClr val="FFC000"/>
                </a:solidFill>
              </a:rPr>
              <a:t>, </a:t>
            </a:r>
            <a:r>
              <a:rPr lang="ru-RU" sz="2400" dirty="0" err="1" smtClean="0">
                <a:solidFill>
                  <a:srgbClr val="FFC000"/>
                </a:solidFill>
              </a:rPr>
              <a:t>напувають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й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обмивають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важкохворих</a:t>
            </a:r>
            <a:endParaRPr lang="ru-RU" sz="2400" dirty="0" smtClean="0">
              <a:solidFill>
                <a:srgbClr val="FFC000"/>
              </a:solidFill>
            </a:endParaRPr>
          </a:p>
          <a:p>
            <a:r>
              <a:rPr lang="ru-RU" sz="2400" dirty="0" err="1" smtClean="0">
                <a:solidFill>
                  <a:srgbClr val="FFC000"/>
                </a:solidFill>
              </a:rPr>
              <a:t>годують</a:t>
            </a:r>
            <a:r>
              <a:rPr lang="ru-RU" sz="2400" dirty="0" smtClean="0">
                <a:solidFill>
                  <a:srgbClr val="FFC000"/>
                </a:solidFill>
              </a:rPr>
              <a:t>, </a:t>
            </a:r>
            <a:r>
              <a:rPr lang="ru-RU" sz="2400" dirty="0" err="1" smtClean="0">
                <a:solidFill>
                  <a:srgbClr val="FFC000"/>
                </a:solidFill>
              </a:rPr>
              <a:t>напувають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й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обмивають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важкохворих</a:t>
            </a:r>
            <a:r>
              <a:rPr lang="ru-RU" sz="2400" dirty="0" smtClean="0">
                <a:solidFill>
                  <a:srgbClr val="FFC000"/>
                </a:solidFill>
              </a:rPr>
              <a:t>, </a:t>
            </a:r>
            <a:r>
              <a:rPr lang="ru-RU" sz="2400" dirty="0" err="1" smtClean="0">
                <a:solidFill>
                  <a:srgbClr val="FFC000"/>
                </a:solidFill>
              </a:rPr>
              <a:t>ставлять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компреси</a:t>
            </a:r>
            <a:r>
              <a:rPr lang="ru-RU" sz="2400" dirty="0" smtClean="0">
                <a:solidFill>
                  <a:srgbClr val="FFC000"/>
                </a:solidFill>
              </a:rPr>
              <a:t>, банки </a:t>
            </a:r>
            <a:r>
              <a:rPr lang="ru-RU" sz="2400" dirty="0" err="1" smtClean="0">
                <a:solidFill>
                  <a:srgbClr val="FFC000"/>
                </a:solidFill>
              </a:rPr>
              <a:t>і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гірчичники</a:t>
            </a:r>
            <a:endParaRPr lang="ru-RU" sz="2400" dirty="0" smtClean="0">
              <a:solidFill>
                <a:srgbClr val="FFC000"/>
              </a:solidFill>
            </a:endParaRPr>
          </a:p>
          <a:p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прибирають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і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провітрюють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кімнати</a:t>
            </a:r>
            <a:endParaRPr lang="ru-RU" sz="2400" dirty="0" smtClean="0">
              <a:solidFill>
                <a:srgbClr val="FFC000"/>
              </a:solidFill>
            </a:endParaRPr>
          </a:p>
          <a:p>
            <a:r>
              <a:rPr lang="ru-RU" sz="2400" dirty="0" err="1" smtClean="0">
                <a:solidFill>
                  <a:srgbClr val="FFC000"/>
                </a:solidFill>
              </a:rPr>
              <a:t>стежать</a:t>
            </a:r>
            <a:r>
              <a:rPr lang="ru-RU" sz="2400" dirty="0" smtClean="0">
                <a:solidFill>
                  <a:srgbClr val="FFC000"/>
                </a:solidFill>
              </a:rPr>
              <a:t> за </a:t>
            </a:r>
            <a:r>
              <a:rPr lang="ru-RU" sz="2400" dirty="0" err="1" smtClean="0">
                <a:solidFill>
                  <a:srgbClr val="FFC000"/>
                </a:solidFill>
              </a:rPr>
              <a:t>своєчасністю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сечовиділення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і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solidFill>
                  <a:srgbClr val="FFC000"/>
                </a:solidFill>
              </a:rPr>
              <a:t>випорожнення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smtClean="0">
                <a:solidFill>
                  <a:srgbClr val="FFC000"/>
                </a:solidFill>
              </a:rPr>
              <a:t>кишечнику хворого</a:t>
            </a:r>
            <a:endParaRPr lang="ru-RU" sz="2400" dirty="0" smtClean="0">
              <a:solidFill>
                <a:srgbClr val="FFC000"/>
              </a:solidFill>
            </a:endParaRPr>
          </a:p>
          <a:p>
            <a:endParaRPr lang="ru-RU" dirty="0"/>
          </a:p>
        </p:txBody>
      </p:sp>
      <p:pic>
        <p:nvPicPr>
          <p:cNvPr id="3075" name="Picture 3" descr="C:\Documents and Settings\Админ\Рабочий стол\захист\images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219" y="747711"/>
            <a:ext cx="1857375" cy="2466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Админ\Рабочий стол\захист\img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-214338"/>
            <a:ext cx="8229600" cy="1143000"/>
          </a:xfrm>
        </p:spPr>
        <p:txBody>
          <a:bodyPr/>
          <a:lstStyle/>
          <a:p>
            <a:r>
              <a:rPr lang="uk-UA" dirty="0" smtClean="0"/>
              <a:t>Гігієна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4525963"/>
          </a:xfrm>
        </p:spPr>
        <p:txBody>
          <a:bodyPr/>
          <a:lstStyle/>
          <a:p>
            <a:r>
              <a:rPr lang="ru-RU" dirty="0" err="1" smtClean="0"/>
              <a:t>Велике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при </a:t>
            </a:r>
            <a:r>
              <a:rPr lang="ru-RU" dirty="0" err="1" smtClean="0"/>
              <a:t>догляді</a:t>
            </a:r>
            <a:r>
              <a:rPr lang="ru-RU" dirty="0" smtClean="0"/>
              <a:t> за </a:t>
            </a:r>
            <a:r>
              <a:rPr lang="ru-RU" dirty="0" err="1" smtClean="0"/>
              <a:t>хворими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дотримання</a:t>
            </a:r>
            <a:r>
              <a:rPr lang="ru-RU" dirty="0" smtClean="0"/>
              <a:t> правил </a:t>
            </a:r>
            <a:r>
              <a:rPr lang="ru-RU" dirty="0" err="1" smtClean="0"/>
              <a:t>особистої</a:t>
            </a:r>
            <a:r>
              <a:rPr lang="ru-RU" dirty="0" smtClean="0"/>
              <a:t> </a:t>
            </a:r>
            <a:r>
              <a:rPr lang="ru-RU" dirty="0" err="1" smtClean="0"/>
              <a:t>гігієни</a:t>
            </a:r>
            <a:r>
              <a:rPr lang="ru-RU" dirty="0" smtClean="0"/>
              <a:t>. </a:t>
            </a:r>
            <a:r>
              <a:rPr lang="ru-RU" dirty="0" err="1" smtClean="0"/>
              <a:t>Всі</a:t>
            </a:r>
            <a:r>
              <a:rPr lang="ru-RU" dirty="0" smtClean="0"/>
              <a:t>,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доглядає</a:t>
            </a:r>
            <a:r>
              <a:rPr lang="ru-RU" dirty="0" smtClean="0"/>
              <a:t> </a:t>
            </a:r>
            <a:r>
              <a:rPr lang="ru-RU" dirty="0" err="1" smtClean="0"/>
              <a:t>хворих</a:t>
            </a:r>
            <a:r>
              <a:rPr lang="ru-RU" dirty="0" smtClean="0"/>
              <a:t>, </a:t>
            </a:r>
            <a:r>
              <a:rPr lang="ru-RU" dirty="0" err="1" smtClean="0"/>
              <a:t>повинні</a:t>
            </a:r>
            <a:r>
              <a:rPr lang="ru-RU" dirty="0" smtClean="0"/>
              <a:t> </a:t>
            </a:r>
            <a:r>
              <a:rPr lang="ru-RU" dirty="0" err="1" smtClean="0"/>
              <a:t>стежити</a:t>
            </a:r>
            <a:r>
              <a:rPr lang="ru-RU" dirty="0" smtClean="0"/>
              <a:t> за чистотою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, коротко </a:t>
            </a:r>
            <a:r>
              <a:rPr lang="ru-RU" dirty="0" err="1" smtClean="0"/>
              <a:t>підстригати</a:t>
            </a:r>
            <a:r>
              <a:rPr lang="ru-RU" dirty="0" smtClean="0"/>
              <a:t> </a:t>
            </a:r>
            <a:r>
              <a:rPr lang="ru-RU" dirty="0" err="1" smtClean="0"/>
              <a:t>нігті</a:t>
            </a:r>
            <a:r>
              <a:rPr lang="ru-RU" dirty="0" smtClean="0"/>
              <a:t> на руках,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ними </a:t>
            </a:r>
            <a:r>
              <a:rPr lang="ru-RU" dirty="0" err="1" smtClean="0"/>
              <a:t>накопичується</a:t>
            </a:r>
            <a:r>
              <a:rPr lang="ru-RU" dirty="0" smtClean="0"/>
              <a:t> </a:t>
            </a:r>
            <a:r>
              <a:rPr lang="ru-RU" dirty="0" err="1" smtClean="0"/>
              <a:t>бруд</a:t>
            </a:r>
            <a:r>
              <a:rPr lang="ru-RU" dirty="0" smtClean="0"/>
              <a:t>, </a:t>
            </a:r>
            <a:r>
              <a:rPr lang="ru-RU" dirty="0" err="1" smtClean="0"/>
              <a:t>мити</a:t>
            </a:r>
            <a:r>
              <a:rPr lang="ru-RU" dirty="0" smtClean="0"/>
              <a:t> руки теплою водою </a:t>
            </a:r>
            <a:r>
              <a:rPr lang="ru-RU" dirty="0" err="1" smtClean="0"/>
              <a:t>з</a:t>
            </a:r>
            <a:r>
              <a:rPr lang="ru-RU" dirty="0" smtClean="0"/>
              <a:t> милом до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кожної</a:t>
            </a:r>
            <a:r>
              <a:rPr lang="ru-RU" dirty="0" smtClean="0"/>
              <a:t> </a:t>
            </a:r>
            <a:r>
              <a:rPr lang="ru-RU" dirty="0" err="1" smtClean="0"/>
              <a:t>процедури</a:t>
            </a:r>
            <a:r>
              <a:rPr lang="ru-RU" dirty="0" smtClean="0"/>
              <a:t>. </a:t>
            </a:r>
          </a:p>
          <a:p>
            <a:endParaRPr lang="ru-RU" dirty="0"/>
          </a:p>
        </p:txBody>
      </p:sp>
      <p:pic>
        <p:nvPicPr>
          <p:cNvPr id="4099" name="Picture 3" descr="C:\Documents and Settings\Админ\Рабочий стол\захист\Рисунок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3929066"/>
            <a:ext cx="3643338" cy="29289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Админ\Рабочий стол\захист\загружено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Медична сестра повинна: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14422"/>
            <a:ext cx="8229600" cy="4525963"/>
          </a:xfrm>
        </p:spPr>
        <p:txBody>
          <a:bodyPr/>
          <a:lstStyle/>
          <a:p>
            <a:r>
              <a:rPr lang="uk-UA" dirty="0" smtClean="0"/>
              <a:t>Сумлінно виконувати свої </a:t>
            </a:r>
            <a:r>
              <a:rPr lang="uk-UA" dirty="0" err="1" smtClean="0"/>
              <a:t>обов</a:t>
            </a:r>
            <a:r>
              <a:rPr lang="en-US" dirty="0" smtClean="0"/>
              <a:t>’</a:t>
            </a:r>
            <a:r>
              <a:rPr lang="uk-UA" dirty="0" err="1" smtClean="0"/>
              <a:t>язки</a:t>
            </a:r>
            <a:r>
              <a:rPr lang="uk-UA" dirty="0" smtClean="0"/>
              <a:t> щодо роздачі лікарських препаратів і здійсненні маніпуляції;</a:t>
            </a:r>
          </a:p>
          <a:p>
            <a:r>
              <a:rPr lang="uk-UA" dirty="0" smtClean="0"/>
              <a:t>Бути зібраною,спокійною і врівноваженою; Не допускати нервозності і метушні в роботі;</a:t>
            </a:r>
          </a:p>
          <a:p>
            <a:r>
              <a:rPr lang="uk-UA" dirty="0" smtClean="0"/>
              <a:t>Не допускати паніки і розгубленості;</a:t>
            </a:r>
          </a:p>
          <a:p>
            <a:r>
              <a:rPr lang="uk-UA" dirty="0" smtClean="0"/>
              <a:t>Діяти чітко і впевнено</a:t>
            </a:r>
          </a:p>
          <a:p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Documents and Settings\Админ\Рабочий стол\захист\img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2" y="0"/>
            <a:ext cx="9144032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71470" y="285729"/>
            <a:ext cx="8229600" cy="2928958"/>
          </a:xfrm>
        </p:spPr>
        <p:txBody>
          <a:bodyPr>
            <a:normAutofit/>
          </a:bodyPr>
          <a:lstStyle/>
          <a:p>
            <a:r>
              <a:rPr lang="ru-RU" dirty="0" err="1"/>
              <a:t>Медична</a:t>
            </a:r>
            <a:r>
              <a:rPr lang="ru-RU" dirty="0"/>
              <a:t> </a:t>
            </a:r>
            <a:r>
              <a:rPr lang="ru-RU" dirty="0" err="1"/>
              <a:t>деонтологія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етичних</a:t>
            </a:r>
            <a:r>
              <a:rPr lang="ru-RU" dirty="0"/>
              <a:t> норм </a:t>
            </a:r>
            <a:r>
              <a:rPr lang="ru-RU" dirty="0" err="1"/>
              <a:t>і</a:t>
            </a:r>
            <a:r>
              <a:rPr lang="ru-RU" dirty="0"/>
              <a:t> правил </a:t>
            </a:r>
            <a:r>
              <a:rPr lang="ru-RU" dirty="0" err="1"/>
              <a:t>поведінки</a:t>
            </a:r>
            <a:r>
              <a:rPr lang="ru-RU" dirty="0"/>
              <a:t> </a:t>
            </a:r>
            <a:r>
              <a:rPr lang="ru-RU" dirty="0" err="1"/>
              <a:t>медичного</a:t>
            </a:r>
            <a:r>
              <a:rPr lang="ru-RU" dirty="0"/>
              <a:t> персоналу, </a:t>
            </a:r>
            <a:r>
              <a:rPr lang="ru-RU" dirty="0" err="1"/>
              <a:t>спрямованих</a:t>
            </a:r>
            <a:r>
              <a:rPr lang="ru-RU" dirty="0"/>
              <a:t> на </a:t>
            </a:r>
            <a:r>
              <a:rPr lang="ru-RU" dirty="0" err="1"/>
              <a:t>максимальне</a:t>
            </a:r>
            <a:r>
              <a:rPr lang="ru-RU" dirty="0"/>
              <a:t>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пацієнтів</a:t>
            </a:r>
            <a:r>
              <a:rPr lang="ru-RU" dirty="0"/>
              <a:t>. </a:t>
            </a:r>
          </a:p>
        </p:txBody>
      </p:sp>
      <p:pic>
        <p:nvPicPr>
          <p:cNvPr id="11268" name="Picture 4" descr="C:\Documents and Settings\Админ\Рабочий стол\захист\загружено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2851150"/>
            <a:ext cx="4754573" cy="357824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Documents and Settings\Админ\Рабочий стол\захист\загружено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14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uk-UA" dirty="0" smtClean="0"/>
              <a:t>Спілкуючись з хворим чи відповідаючи на його питання,треба повернутись до нього обличчям і дивитись на нього.</a:t>
            </a:r>
          </a:p>
          <a:p>
            <a:r>
              <a:rPr lang="uk-UA" dirty="0" smtClean="0"/>
              <a:t>Розмовляти з хворим потрібно доброзичливо та спокійно.</a:t>
            </a:r>
          </a:p>
          <a:p>
            <a:r>
              <a:rPr lang="uk-UA" dirty="0" smtClean="0"/>
              <a:t>Відповідаючи на запитання хворих про ті чи інші прояви хвороби потрібно подумати чи не спричинять відповіді до марних переживань хворого,чи не призведуть вони до фобії.</a:t>
            </a:r>
            <a:endParaRPr lang="ru-RU" dirty="0"/>
          </a:p>
        </p:txBody>
      </p:sp>
      <p:pic>
        <p:nvPicPr>
          <p:cNvPr id="12291" name="Picture 3" descr="C:\Documents and Settings\Админ\Рабочий стол\захист\images (5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4629173"/>
            <a:ext cx="2190750" cy="2085975"/>
          </a:xfrm>
          <a:prstGeom prst="rect">
            <a:avLst/>
          </a:prstGeom>
          <a:noFill/>
        </p:spPr>
      </p:pic>
      <p:pic>
        <p:nvPicPr>
          <p:cNvPr id="12292" name="Picture 4" descr="C:\Documents and Settings\Админ\Рабочий стол\захист\загружено (3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4942" y="4643446"/>
            <a:ext cx="2085975" cy="20351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Админ\Рабочий стол\захист\Рисунок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6506"/>
            <a:ext cx="9144000" cy="696596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Гігієна хворого включає: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Особисту гігієну;</a:t>
            </a:r>
          </a:p>
          <a:p>
            <a:pPr>
              <a:buNone/>
            </a:pPr>
            <a:endParaRPr lang="uk-UA" dirty="0" smtClean="0"/>
          </a:p>
          <a:p>
            <a:r>
              <a:rPr lang="uk-UA" dirty="0" smtClean="0"/>
              <a:t>Гігієну ліжка,постільної та натільної білизни;</a:t>
            </a:r>
          </a:p>
          <a:p>
            <a:pPr>
              <a:buNone/>
            </a:pPr>
            <a:endParaRPr lang="uk-UA" dirty="0" smtClean="0"/>
          </a:p>
          <a:p>
            <a:r>
              <a:rPr lang="uk-UA" dirty="0" smtClean="0"/>
              <a:t>Засобів догляду та транспортування.</a:t>
            </a:r>
          </a:p>
          <a:p>
            <a:endParaRPr lang="uk-UA" dirty="0" smtClean="0"/>
          </a:p>
          <a:p>
            <a:endParaRPr lang="ru-RU" dirty="0"/>
          </a:p>
        </p:txBody>
      </p:sp>
      <p:pic>
        <p:nvPicPr>
          <p:cNvPr id="6147" name="Picture 3" descr="C:\Documents and Settings\Админ\Рабочий стол\захист\13029599978K9nuz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67038" y="4714884"/>
            <a:ext cx="2166937" cy="20923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Админ\Рабочий стол\захист\Рисунок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-47623"/>
            <a:ext cx="9144032" cy="6905623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Перед тим, як  поступити до лікарні, хворий має пройти санітарну обробку-прийняти душ,переодягтись в лікарняний одяг.</a:t>
            </a:r>
          </a:p>
          <a:p>
            <a:r>
              <a:rPr lang="uk-UA" dirty="0" smtClean="0"/>
              <a:t>Хворих </a:t>
            </a:r>
            <a:r>
              <a:rPr lang="uk-UA" dirty="0" err="1" smtClean="0"/>
              <a:t>обов</a:t>
            </a:r>
            <a:r>
              <a:rPr lang="en-US" dirty="0" smtClean="0"/>
              <a:t>’</a:t>
            </a:r>
            <a:r>
              <a:rPr lang="uk-UA" dirty="0" err="1" smtClean="0"/>
              <a:t>язково</a:t>
            </a:r>
            <a:r>
              <a:rPr lang="uk-UA" dirty="0" smtClean="0"/>
              <a:t> обстежують на </a:t>
            </a:r>
            <a:r>
              <a:rPr lang="uk-UA" dirty="0" err="1" smtClean="0"/>
              <a:t>педикульоз</a:t>
            </a:r>
            <a:r>
              <a:rPr lang="uk-UA" dirty="0" smtClean="0"/>
              <a:t> та інфекційні шкірні захворювання.</a:t>
            </a:r>
          </a:p>
          <a:p>
            <a:r>
              <a:rPr lang="uk-UA" dirty="0" smtClean="0"/>
              <a:t>Кімната, де перебуває хворий, повинна бути світлою,захищеною від шуму,ізольованою.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Documents and Settings\Админ\Рабочий стол\захист\Рисунок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3801"/>
            <a:ext cx="9144000" cy="6881801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-71462"/>
            <a:ext cx="8229600" cy="4525963"/>
          </a:xfrm>
        </p:spPr>
        <p:txBody>
          <a:bodyPr/>
          <a:lstStyle/>
          <a:p>
            <a:r>
              <a:rPr lang="uk-UA" dirty="0" smtClean="0"/>
              <a:t>Прибирання слід проводити не рідше 2 разів на день.</a:t>
            </a:r>
          </a:p>
          <a:p>
            <a:r>
              <a:rPr lang="uk-UA" dirty="0" smtClean="0"/>
              <a:t>Щотижня хворому змінюють натільну та постільну білизну.</a:t>
            </a:r>
          </a:p>
          <a:p>
            <a:r>
              <a:rPr lang="uk-UA" dirty="0" smtClean="0"/>
              <a:t>Необхідно щоденно проводити ранішній і вечірній туалет,щоб шкіра хворого була чистою.</a:t>
            </a:r>
            <a:endParaRPr lang="ru-RU" dirty="0"/>
          </a:p>
        </p:txBody>
      </p:sp>
      <p:pic>
        <p:nvPicPr>
          <p:cNvPr id="8195" name="Picture 3" descr="C:\Documents and Settings\Админ\Рабочий стол\захист\images (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3643314"/>
            <a:ext cx="2911500" cy="3000396"/>
          </a:xfrm>
          <a:prstGeom prst="rect">
            <a:avLst/>
          </a:prstGeom>
          <a:noFill/>
        </p:spPr>
      </p:pic>
      <p:pic>
        <p:nvPicPr>
          <p:cNvPr id="8196" name="Picture 4" descr="C:\Documents and Settings\Админ\Рабочий стол\захист\image006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2066" y="3522663"/>
            <a:ext cx="3857652" cy="31210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Админ\Рабочий стол\захист\Рисунок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6506"/>
            <a:ext cx="9144000" cy="696596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-24"/>
            <a:ext cx="8229600" cy="1143000"/>
          </a:xfrm>
        </p:spPr>
        <p:txBody>
          <a:bodyPr/>
          <a:lstStyle/>
          <a:p>
            <a:r>
              <a:rPr lang="uk-UA" dirty="0" smtClean="0"/>
              <a:t>Харчування хворого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Природне (надходження поживних речовин через рот у шлунок та кишечник)</a:t>
            </a:r>
          </a:p>
          <a:p>
            <a:pPr>
              <a:buNone/>
            </a:pPr>
            <a:r>
              <a:rPr lang="uk-UA" dirty="0" err="1" smtClean="0"/>
              <a:t>Позакишкове</a:t>
            </a:r>
            <a:r>
              <a:rPr lang="uk-UA" dirty="0" smtClean="0"/>
              <a:t>(поживні енергетичні речовини вводяться оминаючи кишечник,пряму у судинне </a:t>
            </a:r>
            <a:r>
              <a:rPr lang="uk-UA" dirty="0" err="1" smtClean="0"/>
              <a:t>русло-внутрішньовенно</a:t>
            </a:r>
            <a:r>
              <a:rPr lang="uk-UA" dirty="0" smtClean="0"/>
              <a:t>.</a:t>
            </a:r>
          </a:p>
          <a:p>
            <a:endParaRPr lang="uk-UA" dirty="0" smtClean="0"/>
          </a:p>
          <a:p>
            <a:endParaRPr lang="ru-RU" dirty="0"/>
          </a:p>
        </p:txBody>
      </p:sp>
      <p:pic>
        <p:nvPicPr>
          <p:cNvPr id="9218" name="Picture 2" descr="C:\Documents and Settings\Админ\Рабочий стол\захист\images (4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3643314"/>
            <a:ext cx="4473588" cy="2786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Админ\Рабочий стол\захист\Рисунок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6506"/>
            <a:ext cx="9144000" cy="696596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85776"/>
            <a:ext cx="8229600" cy="1143000"/>
          </a:xfrm>
        </p:spPr>
        <p:txBody>
          <a:bodyPr/>
          <a:lstStyle/>
          <a:p>
            <a:r>
              <a:rPr lang="uk-UA" dirty="0" smtClean="0"/>
              <a:t>Гігієна транспорту: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4525963"/>
          </a:xfrm>
        </p:spPr>
        <p:txBody>
          <a:bodyPr>
            <a:normAutofit/>
          </a:bodyPr>
          <a:lstStyle/>
          <a:p>
            <a:r>
              <a:rPr lang="uk-UA" dirty="0" err="1" smtClean="0"/>
              <a:t>Каталки</a:t>
            </a:r>
            <a:r>
              <a:rPr lang="uk-UA" dirty="0" smtClean="0"/>
              <a:t> та санітарні ноші мають бути чистими.</a:t>
            </a:r>
          </a:p>
          <a:p>
            <a:r>
              <a:rPr lang="uk-UA" dirty="0" smtClean="0"/>
              <a:t>Перед транспортуванням хворого матрац на </a:t>
            </a:r>
            <a:r>
              <a:rPr lang="uk-UA" dirty="0" err="1" smtClean="0"/>
              <a:t>калці</a:t>
            </a:r>
            <a:r>
              <a:rPr lang="uk-UA" dirty="0" smtClean="0"/>
              <a:t> накривають простирадлом,хворого накривають ще одним простирадлом чи ковдрою і перевозять до кімнати.</a:t>
            </a:r>
          </a:p>
          <a:p>
            <a:r>
              <a:rPr lang="uk-UA" dirty="0" smtClean="0"/>
              <a:t>Матрац після кожного використання протирають антисептичним розчином.</a:t>
            </a:r>
          </a:p>
          <a:p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endParaRPr lang="uk-UA" dirty="0" smtClean="0"/>
          </a:p>
          <a:p>
            <a:endParaRPr lang="ru-RU" dirty="0"/>
          </a:p>
        </p:txBody>
      </p:sp>
      <p:pic>
        <p:nvPicPr>
          <p:cNvPr id="10242" name="Picture 2" descr="C:\Documents and Settings\Админ\Рабочий стол\захист\загружено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3" y="4795860"/>
            <a:ext cx="3714776" cy="1847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52"/>
            <a:ext cx="8229600" cy="1643050"/>
          </a:xfrm>
        </p:spPr>
        <p:txBody>
          <a:bodyPr>
            <a:normAutofit fontScale="90000"/>
          </a:bodyPr>
          <a:lstStyle/>
          <a:p>
            <a:pPr algn="l"/>
            <a:r>
              <a:rPr lang="uk-UA" sz="3600" dirty="0"/>
              <a:t>Перша медична </a:t>
            </a:r>
            <a:r>
              <a:rPr lang="uk-UA" sz="3600" dirty="0" err="1" smtClean="0"/>
              <a:t>допомога-</a:t>
            </a:r>
            <a:r>
              <a:rPr lang="ru-RU" sz="2700" dirty="0"/>
              <a:t>комплекс </a:t>
            </a:r>
            <a:r>
              <a:rPr lang="ru-RU" sz="2700" dirty="0" err="1"/>
              <a:t>невідкладних</a:t>
            </a:r>
            <a:r>
              <a:rPr lang="ru-RU" sz="2700" dirty="0"/>
              <a:t> </a:t>
            </a:r>
            <a:r>
              <a:rPr lang="ru-RU" sz="2700" dirty="0" err="1"/>
              <a:t>медичних</a:t>
            </a:r>
            <a:r>
              <a:rPr lang="ru-RU" sz="2700" dirty="0"/>
              <a:t> </a:t>
            </a:r>
            <a:r>
              <a:rPr lang="ru-RU" sz="2700" dirty="0" err="1"/>
              <a:t>заходів</a:t>
            </a:r>
            <a:r>
              <a:rPr lang="ru-RU" sz="2700" dirty="0"/>
              <a:t>, </a:t>
            </a:r>
            <a:r>
              <a:rPr lang="ru-RU" sz="2700" dirty="0" err="1"/>
              <a:t>які</a:t>
            </a:r>
            <a:r>
              <a:rPr lang="ru-RU" sz="2700" dirty="0"/>
              <a:t> </a:t>
            </a:r>
            <a:r>
              <a:rPr lang="ru-RU" sz="2700" dirty="0" err="1"/>
              <a:t>проводяться</a:t>
            </a:r>
            <a:r>
              <a:rPr lang="ru-RU" sz="2700" dirty="0"/>
              <a:t> </a:t>
            </a:r>
            <a:r>
              <a:rPr lang="ru-RU" sz="2700" dirty="0" err="1"/>
              <a:t>людині</a:t>
            </a:r>
            <a:r>
              <a:rPr lang="ru-RU" sz="2700" dirty="0"/>
              <a:t>, </a:t>
            </a:r>
            <a:r>
              <a:rPr lang="ru-RU" sz="2700" dirty="0" err="1"/>
              <a:t>що</a:t>
            </a:r>
            <a:r>
              <a:rPr lang="ru-RU" sz="2700" dirty="0"/>
              <a:t> </a:t>
            </a:r>
            <a:r>
              <a:rPr lang="ru-RU" sz="2700" dirty="0" err="1"/>
              <a:t>раптово</a:t>
            </a:r>
            <a:r>
              <a:rPr lang="ru-RU" sz="2700" dirty="0"/>
              <a:t> </a:t>
            </a:r>
            <a:r>
              <a:rPr lang="ru-RU" sz="2700" dirty="0" err="1"/>
              <a:t>захворіла</a:t>
            </a:r>
            <a:r>
              <a:rPr lang="ru-RU" sz="2700" dirty="0"/>
              <a:t> </a:t>
            </a:r>
            <a:r>
              <a:rPr lang="ru-RU" sz="2700" dirty="0" err="1"/>
              <a:t>або</a:t>
            </a:r>
            <a:r>
              <a:rPr lang="ru-RU" sz="2700" dirty="0"/>
              <a:t> </a:t>
            </a:r>
            <a:r>
              <a:rPr lang="ru-RU" sz="2700" dirty="0" err="1"/>
              <a:t>постраждала</a:t>
            </a:r>
            <a:r>
              <a:rPr lang="ru-RU" sz="2700" dirty="0"/>
              <a:t>, на </a:t>
            </a:r>
            <a:r>
              <a:rPr lang="ru-RU" sz="2700" dirty="0" err="1"/>
              <a:t>місці</a:t>
            </a:r>
            <a:r>
              <a:rPr lang="ru-RU" sz="2700" dirty="0"/>
              <a:t> </a:t>
            </a:r>
            <a:r>
              <a:rPr lang="ru-RU" sz="2700" dirty="0" err="1"/>
              <a:t>пригоди</a:t>
            </a:r>
            <a:r>
              <a:rPr lang="ru-RU" sz="2700" dirty="0"/>
              <a:t> та </a:t>
            </a:r>
            <a:r>
              <a:rPr lang="ru-RU" sz="2700" dirty="0" err="1"/>
              <a:t>під</a:t>
            </a:r>
            <a:r>
              <a:rPr lang="ru-RU" sz="2700" dirty="0"/>
              <a:t> час </a:t>
            </a:r>
            <a:r>
              <a:rPr lang="ru-RU" sz="2700" dirty="0" err="1"/>
              <a:t>її</a:t>
            </a:r>
            <a:r>
              <a:rPr lang="ru-RU" sz="2700" dirty="0"/>
              <a:t> </a:t>
            </a:r>
            <a:r>
              <a:rPr lang="ru-RU" sz="2700" dirty="0" err="1"/>
              <a:t>транспортування</a:t>
            </a:r>
            <a:r>
              <a:rPr lang="ru-RU" sz="2700" dirty="0"/>
              <a:t> до </a:t>
            </a:r>
            <a:r>
              <a:rPr lang="ru-RU" sz="2700" dirty="0" err="1"/>
              <a:t>медичного</a:t>
            </a:r>
            <a:r>
              <a:rPr lang="ru-RU" sz="2700" dirty="0"/>
              <a:t> закладу.</a:t>
            </a:r>
            <a:r>
              <a:rPr lang="uk-UA" dirty="0"/>
              <a:t/>
            </a:r>
            <a:br>
              <a:rPr lang="uk-UA" dirty="0"/>
            </a:br>
            <a:endParaRPr lang="ru-RU" dirty="0"/>
          </a:p>
        </p:txBody>
      </p:sp>
      <p:pic>
        <p:nvPicPr>
          <p:cNvPr id="1026" name="Picture 2" descr="C:\Documents and Settings\Админ\Рабочий стол\захист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2071678"/>
            <a:ext cx="3571900" cy="3571900"/>
          </a:xfrm>
          <a:prstGeom prst="rect">
            <a:avLst/>
          </a:prstGeom>
          <a:noFill/>
        </p:spPr>
      </p:pic>
      <p:pic>
        <p:nvPicPr>
          <p:cNvPr id="1027" name="Picture 3" descr="C:\Documents and Settings\Админ\Рабочий стол\захист\pp1jpeg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4" y="2000240"/>
            <a:ext cx="4762500" cy="3643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Админ\Рабочий стол\захист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Невідкладна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медична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допомога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800" dirty="0" smtClean="0"/>
              <a:t>перша </a:t>
            </a:r>
            <a:r>
              <a:rPr lang="ru-RU" sz="2800" dirty="0" err="1" smtClean="0"/>
              <a:t>медична</a:t>
            </a:r>
            <a:r>
              <a:rPr lang="ru-RU" sz="2800" dirty="0" smtClean="0"/>
              <a:t> </a:t>
            </a:r>
            <a:r>
              <a:rPr lang="ru-RU" sz="2800" dirty="0" err="1" smtClean="0"/>
              <a:t>некваліфікована</a:t>
            </a:r>
            <a:r>
              <a:rPr lang="ru-RU" sz="2800" dirty="0" smtClean="0"/>
              <a:t> </a:t>
            </a:r>
            <a:r>
              <a:rPr lang="ru-RU" sz="2800" dirty="0" err="1" smtClean="0"/>
              <a:t>допомога</a:t>
            </a:r>
            <a:r>
              <a:rPr lang="ru-RU" sz="2800" dirty="0" smtClean="0"/>
              <a:t>, </a:t>
            </a:r>
            <a:r>
              <a:rPr lang="ru-RU" sz="2800" dirty="0"/>
              <a:t>яка </a:t>
            </a:r>
            <a:r>
              <a:rPr lang="ru-RU" sz="2800" dirty="0" err="1"/>
              <a:t>здійснюється</a:t>
            </a:r>
            <a:r>
              <a:rPr lang="ru-RU" sz="2800" dirty="0"/>
              <a:t> </a:t>
            </a:r>
            <a:r>
              <a:rPr lang="ru-RU" sz="2800" dirty="0" err="1"/>
              <a:t>немедичним</a:t>
            </a:r>
            <a:r>
              <a:rPr lang="ru-RU" sz="2800" dirty="0"/>
              <a:t> </a:t>
            </a:r>
            <a:r>
              <a:rPr lang="ru-RU" sz="2800" dirty="0" err="1"/>
              <a:t>працівником</a:t>
            </a:r>
            <a:r>
              <a:rPr lang="ru-RU" sz="2800" dirty="0"/>
              <a:t>, </a:t>
            </a:r>
            <a:r>
              <a:rPr lang="ru-RU" sz="2800" dirty="0" err="1"/>
              <a:t>який</a:t>
            </a:r>
            <a:r>
              <a:rPr lang="ru-RU" sz="2800" dirty="0"/>
              <a:t> часто не </a:t>
            </a:r>
            <a:r>
              <a:rPr lang="ru-RU" sz="2800" dirty="0" err="1"/>
              <a:t>має</a:t>
            </a:r>
            <a:r>
              <a:rPr lang="ru-RU" sz="2800" dirty="0"/>
              <a:t> </a:t>
            </a:r>
            <a:r>
              <a:rPr lang="ru-RU" sz="2800" dirty="0" err="1"/>
              <a:t>необхідних</a:t>
            </a:r>
            <a:r>
              <a:rPr lang="ru-RU" sz="2800" dirty="0"/>
              <a:t> </a:t>
            </a:r>
            <a:r>
              <a:rPr lang="ru-RU" sz="2800" dirty="0" err="1"/>
              <a:t>засобів</a:t>
            </a:r>
            <a:r>
              <a:rPr lang="ru-RU" sz="2800" dirty="0"/>
              <a:t> та </a:t>
            </a:r>
            <a:r>
              <a:rPr lang="ru-RU" sz="2800" dirty="0" err="1"/>
              <a:t>медикаментів</a:t>
            </a:r>
            <a:r>
              <a:rPr lang="ru-RU" sz="2800" dirty="0" smtClean="0"/>
              <a:t>;</a:t>
            </a:r>
          </a:p>
          <a:p>
            <a:r>
              <a:rPr lang="ru-RU" sz="2800" dirty="0" smtClean="0"/>
              <a:t>перша </a:t>
            </a:r>
            <a:r>
              <a:rPr lang="ru-RU" sz="2800" dirty="0" err="1" smtClean="0"/>
              <a:t>медична</a:t>
            </a:r>
            <a:r>
              <a:rPr lang="ru-RU" sz="2800" dirty="0" smtClean="0"/>
              <a:t> </a:t>
            </a:r>
            <a:r>
              <a:rPr lang="ru-RU" sz="2800" dirty="0" err="1" smtClean="0"/>
              <a:t>кваліфікована</a:t>
            </a:r>
            <a:r>
              <a:rPr lang="ru-RU" sz="2800" dirty="0" smtClean="0"/>
              <a:t> </a:t>
            </a:r>
            <a:r>
              <a:rPr lang="ru-RU" sz="2800" dirty="0"/>
              <a:t>(</a:t>
            </a:r>
            <a:r>
              <a:rPr lang="ru-RU" sz="2800" dirty="0" err="1" smtClean="0"/>
              <a:t>долікарська</a:t>
            </a:r>
            <a:r>
              <a:rPr lang="ru-RU" sz="2800" dirty="0" smtClean="0"/>
              <a:t>) </a:t>
            </a:r>
            <a:r>
              <a:rPr lang="ru-RU" sz="2800" dirty="0" err="1" smtClean="0"/>
              <a:t>допомога</a:t>
            </a:r>
            <a:r>
              <a:rPr lang="ru-RU" sz="2800" dirty="0" smtClean="0"/>
              <a:t>, </a:t>
            </a:r>
            <a:r>
              <a:rPr lang="ru-RU" sz="2800" dirty="0"/>
              <a:t>яка </a:t>
            </a:r>
            <a:r>
              <a:rPr lang="ru-RU" sz="2800" dirty="0" err="1"/>
              <a:t>здійснюється</a:t>
            </a:r>
            <a:r>
              <a:rPr lang="ru-RU" sz="2800" dirty="0"/>
              <a:t> </a:t>
            </a:r>
            <a:r>
              <a:rPr lang="ru-RU" sz="2800" dirty="0" err="1"/>
              <a:t>медичним</a:t>
            </a:r>
            <a:r>
              <a:rPr lang="ru-RU" sz="2800" dirty="0"/>
              <a:t> </a:t>
            </a:r>
            <a:r>
              <a:rPr lang="ru-RU" sz="2800" dirty="0" err="1"/>
              <a:t>працівником</a:t>
            </a:r>
            <a:r>
              <a:rPr lang="ru-RU" sz="2800" dirty="0"/>
              <a:t>, </a:t>
            </a:r>
            <a:r>
              <a:rPr lang="ru-RU" sz="2800" dirty="0" err="1"/>
              <a:t>який</a:t>
            </a:r>
            <a:r>
              <a:rPr lang="ru-RU" sz="2800" dirty="0"/>
              <a:t> </a:t>
            </a:r>
            <a:r>
              <a:rPr lang="ru-RU" sz="2800" dirty="0" err="1"/>
              <a:t>пройшов</a:t>
            </a:r>
            <a:r>
              <a:rPr lang="ru-RU" sz="2800" dirty="0"/>
              <a:t> </a:t>
            </a:r>
            <a:r>
              <a:rPr lang="ru-RU" sz="2800" dirty="0" err="1"/>
              <a:t>спеціальну</a:t>
            </a:r>
            <a:r>
              <a:rPr lang="ru-RU" sz="2800" dirty="0"/>
              <a:t> </a:t>
            </a:r>
            <a:r>
              <a:rPr lang="ru-RU" sz="2800" dirty="0" err="1"/>
              <a:t>підготовку</a:t>
            </a:r>
            <a:r>
              <a:rPr lang="ru-RU" sz="2800" dirty="0"/>
              <a:t> </a:t>
            </a:r>
            <a:r>
              <a:rPr lang="ru-RU" sz="2800" dirty="0" err="1"/>
              <a:t>з</a:t>
            </a:r>
            <a:r>
              <a:rPr lang="ru-RU" sz="2800" dirty="0"/>
              <a:t> </a:t>
            </a:r>
            <a:r>
              <a:rPr lang="ru-RU" sz="2800" dirty="0" err="1"/>
              <a:t>надання</a:t>
            </a:r>
            <a:r>
              <a:rPr lang="ru-RU" sz="2800" dirty="0"/>
              <a:t> </a:t>
            </a:r>
            <a:r>
              <a:rPr lang="ru-RU" sz="2800" dirty="0" err="1"/>
              <a:t>першої</a:t>
            </a:r>
            <a:r>
              <a:rPr lang="ru-RU" sz="2800" dirty="0"/>
              <a:t> </a:t>
            </a:r>
            <a:r>
              <a:rPr lang="ru-RU" sz="2800" dirty="0" err="1"/>
              <a:t>допомоги</a:t>
            </a:r>
            <a:r>
              <a:rPr lang="ru-RU" sz="2800" dirty="0"/>
              <a:t> (</a:t>
            </a:r>
            <a:r>
              <a:rPr lang="ru-RU" sz="2800" dirty="0" smtClean="0"/>
              <a:t>фельдшер,</a:t>
            </a:r>
            <a:r>
              <a:rPr lang="ru-RU" sz="2800" dirty="0"/>
              <a:t> </a:t>
            </a:r>
            <a:r>
              <a:rPr lang="ru-RU" sz="2800" dirty="0" err="1"/>
              <a:t>медична</a:t>
            </a:r>
            <a:r>
              <a:rPr lang="ru-RU" sz="2800" dirty="0"/>
              <a:t> сестра, лаборант, </a:t>
            </a:r>
            <a:r>
              <a:rPr lang="ru-RU" sz="2800" dirty="0" err="1"/>
              <a:t>зубний</a:t>
            </a:r>
            <a:r>
              <a:rPr lang="ru-RU" sz="2800" dirty="0"/>
              <a:t> </a:t>
            </a:r>
            <a:r>
              <a:rPr lang="ru-RU" sz="2800" dirty="0" err="1"/>
              <a:t>технік</a:t>
            </a:r>
            <a:r>
              <a:rPr lang="ru-RU" sz="2800" dirty="0"/>
              <a:t> </a:t>
            </a:r>
            <a:r>
              <a:rPr lang="ru-RU" sz="2800" dirty="0" err="1"/>
              <a:t>і</a:t>
            </a:r>
            <a:r>
              <a:rPr lang="ru-RU" sz="2800" dirty="0"/>
              <a:t> т. д</a:t>
            </a:r>
            <a:r>
              <a:rPr lang="ru-RU" sz="2800" dirty="0" smtClean="0"/>
              <a:t>.);</a:t>
            </a:r>
          </a:p>
          <a:p>
            <a:r>
              <a:rPr lang="ru-RU" sz="2800" dirty="0" smtClean="0"/>
              <a:t>перша </a:t>
            </a:r>
            <a:r>
              <a:rPr lang="ru-RU" sz="2800" dirty="0" err="1" smtClean="0"/>
              <a:t>лікарська</a:t>
            </a:r>
            <a:r>
              <a:rPr lang="ru-RU" sz="2800" dirty="0" smtClean="0"/>
              <a:t> </a:t>
            </a:r>
            <a:r>
              <a:rPr lang="ru-RU" sz="2800" dirty="0" err="1" smtClean="0"/>
              <a:t>медична</a:t>
            </a:r>
            <a:r>
              <a:rPr lang="ru-RU" sz="2800" dirty="0" smtClean="0"/>
              <a:t> </a:t>
            </a:r>
            <a:r>
              <a:rPr lang="ru-RU" sz="2800" dirty="0" err="1" smtClean="0"/>
              <a:t>допомога</a:t>
            </a:r>
            <a:r>
              <a:rPr lang="ru-RU" sz="2800" dirty="0" smtClean="0"/>
              <a:t>, </a:t>
            </a:r>
            <a:r>
              <a:rPr lang="ru-RU" sz="2800" dirty="0"/>
              <a:t>яка </a:t>
            </a:r>
            <a:r>
              <a:rPr lang="ru-RU" sz="2800" dirty="0" err="1"/>
              <a:t>здійснюється</a:t>
            </a:r>
            <a:r>
              <a:rPr lang="ru-RU" sz="2800" dirty="0"/>
              <a:t> </a:t>
            </a:r>
            <a:r>
              <a:rPr lang="ru-RU" sz="2800" dirty="0" err="1"/>
              <a:t>лікарем</a:t>
            </a:r>
            <a:r>
              <a:rPr lang="ru-RU" sz="2800" dirty="0"/>
              <a:t>, </a:t>
            </a:r>
            <a:r>
              <a:rPr lang="ru-RU" sz="2800" dirty="0" err="1"/>
              <a:t>який</a:t>
            </a:r>
            <a:r>
              <a:rPr lang="ru-RU" sz="2800" dirty="0"/>
              <a:t> </a:t>
            </a:r>
            <a:r>
              <a:rPr lang="ru-RU" sz="2800" dirty="0" err="1"/>
              <a:t>має</a:t>
            </a:r>
            <a:r>
              <a:rPr lang="ru-RU" sz="2800" dirty="0"/>
              <a:t> у </a:t>
            </a:r>
            <a:r>
              <a:rPr lang="ru-RU" sz="2800" dirty="0" err="1"/>
              <a:t>своєму</a:t>
            </a:r>
            <a:r>
              <a:rPr lang="ru-RU" sz="2800" dirty="0"/>
              <a:t> </a:t>
            </a:r>
            <a:r>
              <a:rPr lang="ru-RU" sz="2800" dirty="0" err="1"/>
              <a:t>розпорядженні</a:t>
            </a:r>
            <a:r>
              <a:rPr lang="ru-RU" sz="2800" dirty="0"/>
              <a:t> </a:t>
            </a:r>
            <a:r>
              <a:rPr lang="ru-RU" sz="2800" dirty="0" err="1"/>
              <a:t>необхідні</a:t>
            </a:r>
            <a:r>
              <a:rPr lang="ru-RU" sz="2800" dirty="0"/>
              <a:t> </a:t>
            </a:r>
            <a:r>
              <a:rPr lang="ru-RU" sz="2800" dirty="0" err="1"/>
              <a:t>інструменти</a:t>
            </a:r>
            <a:r>
              <a:rPr lang="ru-RU" sz="2800" dirty="0"/>
              <a:t>, </a:t>
            </a:r>
            <a:r>
              <a:rPr lang="ru-RU" sz="2800" dirty="0" err="1"/>
              <a:t>апарати</a:t>
            </a:r>
            <a:r>
              <a:rPr lang="ru-RU" sz="2800" dirty="0"/>
              <a:t>, </a:t>
            </a:r>
            <a:r>
              <a:rPr lang="ru-RU" sz="2800" dirty="0" err="1"/>
              <a:t>медикаменти</a:t>
            </a:r>
            <a:r>
              <a:rPr lang="ru-RU" sz="2800" dirty="0"/>
              <a:t>, кров </a:t>
            </a:r>
            <a:r>
              <a:rPr lang="ru-RU" sz="2800" dirty="0" smtClean="0"/>
              <a:t>та </a:t>
            </a:r>
            <a:r>
              <a:rPr lang="ru-RU" sz="2800" dirty="0" err="1" smtClean="0"/>
              <a:t>кровозамінники</a:t>
            </a:r>
            <a:r>
              <a:rPr lang="ru-RU" sz="2800" dirty="0"/>
              <a:t> та </a:t>
            </a:r>
            <a:r>
              <a:rPr lang="ru-RU" sz="2800" dirty="0" err="1"/>
              <a:t>інше</a:t>
            </a:r>
            <a:r>
              <a:rPr lang="ru-RU" sz="2800" dirty="0"/>
              <a:t>).</a:t>
            </a:r>
          </a:p>
          <a:p>
            <a:endParaRPr lang="ru-RU" sz="2800" dirty="0"/>
          </a:p>
          <a:p>
            <a:endParaRPr lang="ru-RU" sz="2800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Админ\Рабочий стол\захист\00126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4"/>
            <a:ext cx="9144032" cy="685802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Основні</a:t>
            </a:r>
            <a:r>
              <a:rPr lang="ru-RU" b="1" dirty="0"/>
              <a:t> </a:t>
            </a:r>
            <a:r>
              <a:rPr lang="ru-RU" b="1" dirty="0" err="1"/>
              <a:t>групи</a:t>
            </a:r>
            <a:r>
              <a:rPr lang="ru-RU" b="1" dirty="0"/>
              <a:t> </a:t>
            </a:r>
            <a:r>
              <a:rPr lang="ru-RU" b="1" dirty="0" err="1"/>
              <a:t>заходів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Заходи </a:t>
            </a:r>
            <a:r>
              <a:rPr lang="ru-RU" sz="2400" b="1" dirty="0" err="1"/>
              <a:t>першої</a:t>
            </a:r>
            <a:r>
              <a:rPr lang="ru-RU" sz="2400" b="1" dirty="0"/>
              <a:t> </a:t>
            </a:r>
            <a:r>
              <a:rPr lang="ru-RU" sz="2400" b="1" dirty="0" err="1"/>
              <a:t>групи</a:t>
            </a:r>
            <a:r>
              <a:rPr lang="ru-RU" sz="2400" dirty="0"/>
              <a:t> </a:t>
            </a:r>
            <a:r>
              <a:rPr lang="ru-RU" sz="2400" dirty="0" err="1"/>
              <a:t>скоріше</a:t>
            </a:r>
            <a:r>
              <a:rPr lang="ru-RU" sz="2400" dirty="0"/>
              <a:t> </a:t>
            </a:r>
            <a:r>
              <a:rPr lang="ru-RU" sz="2400" dirty="0" err="1"/>
              <a:t>є</a:t>
            </a:r>
            <a:r>
              <a:rPr lang="ru-RU" sz="2400" dirty="0"/>
              <a:t> </a:t>
            </a:r>
            <a:r>
              <a:rPr lang="ru-RU" sz="2400" dirty="0" err="1"/>
              <a:t>першою</a:t>
            </a:r>
            <a:r>
              <a:rPr lang="ru-RU" sz="2400" dirty="0"/>
              <a:t> </a:t>
            </a:r>
            <a:r>
              <a:rPr lang="ru-RU" sz="2400" dirty="0" err="1"/>
              <a:t>допомогою</a:t>
            </a:r>
            <a:r>
              <a:rPr lang="ru-RU" sz="2400" dirty="0"/>
              <a:t> </a:t>
            </a:r>
            <a:r>
              <a:rPr lang="ru-RU" sz="2400" dirty="0" err="1"/>
              <a:t>взагалі</a:t>
            </a:r>
            <a:r>
              <a:rPr lang="ru-RU" sz="2400" dirty="0"/>
              <a:t>, а не </a:t>
            </a:r>
            <a:r>
              <a:rPr lang="ru-RU" sz="2400" dirty="0" err="1"/>
              <a:t>медичною</a:t>
            </a:r>
            <a:r>
              <a:rPr lang="ru-RU" sz="2400" dirty="0"/>
              <a:t> </a:t>
            </a:r>
            <a:r>
              <a:rPr lang="ru-RU" sz="2400" dirty="0" err="1"/>
              <a:t>допомогою</a:t>
            </a:r>
            <a:r>
              <a:rPr lang="ru-RU" sz="2400" dirty="0"/>
              <a:t>. </a:t>
            </a:r>
            <a:r>
              <a:rPr lang="ru-RU" sz="2400" dirty="0" err="1"/>
              <a:t>Її</a:t>
            </a:r>
            <a:r>
              <a:rPr lang="ru-RU" sz="2400" dirty="0"/>
              <a:t> часто </a:t>
            </a:r>
            <a:r>
              <a:rPr lang="ru-RU" sz="2400" dirty="0" err="1"/>
              <a:t>надають</a:t>
            </a:r>
            <a:r>
              <a:rPr lang="ru-RU" sz="2400" dirty="0"/>
              <a:t> як </a:t>
            </a:r>
            <a:r>
              <a:rPr lang="ru-RU" sz="2400" dirty="0" err="1"/>
              <a:t>взаємо</a:t>
            </a:r>
            <a:r>
              <a:rPr lang="ru-RU" sz="2400" dirty="0"/>
              <a:t>- та </a:t>
            </a:r>
            <a:r>
              <a:rPr lang="ru-RU" sz="2400" dirty="0" err="1" smtClean="0"/>
              <a:t>самодопомогу</a:t>
            </a:r>
            <a:r>
              <a:rPr lang="ru-RU" sz="2400" dirty="0" smtClean="0"/>
              <a:t>.</a:t>
            </a:r>
          </a:p>
          <a:p>
            <a:r>
              <a:rPr lang="ru-RU" sz="2400" b="1" dirty="0"/>
              <a:t>Друга </a:t>
            </a:r>
            <a:r>
              <a:rPr lang="ru-RU" sz="2400" b="1" dirty="0" err="1"/>
              <a:t>група</a:t>
            </a:r>
            <a:r>
              <a:rPr lang="ru-RU" sz="2400" dirty="0"/>
              <a:t> </a:t>
            </a:r>
            <a:r>
              <a:rPr lang="ru-RU" sz="2400" dirty="0" err="1"/>
              <a:t>заходів</a:t>
            </a:r>
            <a:r>
              <a:rPr lang="ru-RU" sz="2400" dirty="0"/>
              <a:t> </a:t>
            </a:r>
            <a:r>
              <a:rPr lang="ru-RU" sz="2400" dirty="0" err="1"/>
              <a:t>складає</a:t>
            </a:r>
            <a:r>
              <a:rPr lang="ru-RU" sz="2400" dirty="0"/>
              <a:t> </a:t>
            </a:r>
            <a:r>
              <a:rPr lang="ru-RU" sz="2400" dirty="0" err="1"/>
              <a:t>вже</a:t>
            </a:r>
            <a:r>
              <a:rPr lang="ru-RU" sz="2400" dirty="0"/>
              <a:t> </a:t>
            </a:r>
            <a:r>
              <a:rPr lang="ru-RU" sz="2400" dirty="0" err="1"/>
              <a:t>медичну</a:t>
            </a:r>
            <a:r>
              <a:rPr lang="ru-RU" sz="2400" dirty="0"/>
              <a:t> </a:t>
            </a:r>
            <a:r>
              <a:rPr lang="ru-RU" sz="2400" dirty="0" err="1"/>
              <a:t>допомогу</a:t>
            </a:r>
            <a:r>
              <a:rPr lang="ru-RU" sz="2400" dirty="0"/>
              <a:t>. </a:t>
            </a:r>
            <a:r>
              <a:rPr lang="ru-RU" sz="2400" dirty="0" err="1"/>
              <a:t>Надати</a:t>
            </a:r>
            <a:r>
              <a:rPr lang="ru-RU" sz="2400" dirty="0"/>
              <a:t> </a:t>
            </a: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можуть</a:t>
            </a:r>
            <a:r>
              <a:rPr lang="ru-RU" sz="2400" dirty="0"/>
              <a:t> </a:t>
            </a:r>
            <a:r>
              <a:rPr lang="ru-RU" sz="2400" dirty="0" err="1"/>
              <a:t>медичні</a:t>
            </a:r>
            <a:r>
              <a:rPr lang="ru-RU" sz="2400" dirty="0"/>
              <a:t> </a:t>
            </a:r>
            <a:r>
              <a:rPr lang="ru-RU" sz="2400" dirty="0" err="1"/>
              <a:t>працівники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особи,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вивчили</a:t>
            </a:r>
            <a:r>
              <a:rPr lang="ru-RU" sz="2400" dirty="0"/>
              <a:t> </a:t>
            </a:r>
            <a:r>
              <a:rPr lang="ru-RU" sz="2400" dirty="0" err="1"/>
              <a:t>основні</a:t>
            </a:r>
            <a:r>
              <a:rPr lang="ru-RU" sz="2400" dirty="0"/>
              <a:t> </a:t>
            </a:r>
            <a:r>
              <a:rPr lang="ru-RU" sz="2400" dirty="0" err="1"/>
              <a:t>ознаки</a:t>
            </a:r>
            <a:r>
              <a:rPr lang="ru-RU" sz="2400" dirty="0"/>
              <a:t> </a:t>
            </a:r>
            <a:r>
              <a:rPr lang="ru-RU" sz="2400" dirty="0" err="1"/>
              <a:t>ушкоджень</a:t>
            </a:r>
            <a:r>
              <a:rPr lang="ru-RU" sz="2400" dirty="0"/>
              <a:t> та </a:t>
            </a:r>
            <a:r>
              <a:rPr lang="ru-RU" sz="2400" dirty="0" err="1"/>
              <a:t>спеціальні</a:t>
            </a:r>
            <a:r>
              <a:rPr lang="ru-RU" sz="2400" dirty="0"/>
              <a:t> заходи </a:t>
            </a:r>
            <a:r>
              <a:rPr lang="ru-RU" sz="2400" dirty="0" err="1"/>
              <a:t>першої</a:t>
            </a:r>
            <a:r>
              <a:rPr lang="ru-RU" sz="2400" dirty="0"/>
              <a:t> </a:t>
            </a:r>
            <a:r>
              <a:rPr lang="ru-RU" sz="2400" dirty="0" err="1"/>
              <a:t>допомоги</a:t>
            </a:r>
            <a:r>
              <a:rPr lang="ru-RU" sz="2400" dirty="0" smtClean="0"/>
              <a:t>.</a:t>
            </a:r>
          </a:p>
          <a:p>
            <a:r>
              <a:rPr lang="ru-RU" sz="2400" b="1" dirty="0" err="1"/>
              <a:t>Третя</a:t>
            </a:r>
            <a:r>
              <a:rPr lang="ru-RU" sz="2400" b="1" dirty="0"/>
              <a:t> </a:t>
            </a:r>
            <a:r>
              <a:rPr lang="ru-RU" sz="2400" b="1" dirty="0" err="1"/>
              <a:t>група</a:t>
            </a:r>
            <a:r>
              <a:rPr lang="ru-RU" sz="2400" dirty="0"/>
              <a:t> </a:t>
            </a:r>
            <a:r>
              <a:rPr lang="ru-RU" sz="2400" dirty="0" err="1"/>
              <a:t>Велике</a:t>
            </a:r>
            <a:r>
              <a:rPr lang="ru-RU" sz="2400" dirty="0"/>
              <a:t> </a:t>
            </a:r>
            <a:r>
              <a:rPr lang="ru-RU" sz="2400" dirty="0" err="1"/>
              <a:t>значення</a:t>
            </a:r>
            <a:r>
              <a:rPr lang="ru-RU" sz="2400" dirty="0"/>
              <a:t> у </a:t>
            </a:r>
            <a:r>
              <a:rPr lang="ru-RU" sz="2400" dirty="0" err="1"/>
              <a:t>комплексі</a:t>
            </a:r>
            <a:r>
              <a:rPr lang="ru-RU" sz="2400" dirty="0"/>
              <a:t> </a:t>
            </a:r>
            <a:r>
              <a:rPr lang="ru-RU" sz="2400" dirty="0" err="1"/>
              <a:t>заходів</a:t>
            </a:r>
            <a:r>
              <a:rPr lang="ru-RU" sz="2400" dirty="0"/>
              <a:t> </a:t>
            </a:r>
            <a:r>
              <a:rPr lang="ru-RU" sz="2400" dirty="0" err="1"/>
              <a:t>першої</a:t>
            </a:r>
            <a:r>
              <a:rPr lang="ru-RU" sz="2400" dirty="0"/>
              <a:t> </a:t>
            </a:r>
            <a:r>
              <a:rPr lang="ru-RU" sz="2400" dirty="0" err="1"/>
              <a:t>невідкладної</a:t>
            </a:r>
            <a:r>
              <a:rPr lang="ru-RU" sz="2400" dirty="0"/>
              <a:t> </a:t>
            </a:r>
            <a:r>
              <a:rPr lang="ru-RU" sz="2400" dirty="0" err="1"/>
              <a:t>медичної</a:t>
            </a:r>
            <a:r>
              <a:rPr lang="ru-RU" sz="2400" dirty="0"/>
              <a:t> </a:t>
            </a:r>
            <a:r>
              <a:rPr lang="ru-RU" sz="2400" dirty="0" err="1"/>
              <a:t>допомоги</a:t>
            </a:r>
            <a:r>
              <a:rPr lang="ru-RU" sz="2400" dirty="0"/>
              <a:t> </a:t>
            </a:r>
            <a:r>
              <a:rPr lang="ru-RU" sz="2400" dirty="0" err="1"/>
              <a:t>має</a:t>
            </a:r>
            <a:r>
              <a:rPr lang="ru-RU" sz="2400" dirty="0"/>
              <a:t> </a:t>
            </a:r>
            <a:r>
              <a:rPr lang="ru-RU" sz="2400" dirty="0" err="1"/>
              <a:t>найшвидша</a:t>
            </a:r>
            <a:r>
              <a:rPr lang="ru-RU" sz="2400" dirty="0"/>
              <a:t> доставка </a:t>
            </a:r>
            <a:r>
              <a:rPr lang="ru-RU" sz="2400" dirty="0" err="1"/>
              <a:t>постраждалого</a:t>
            </a:r>
            <a:r>
              <a:rPr lang="ru-RU" sz="2400" dirty="0"/>
              <a:t> у </a:t>
            </a:r>
            <a:r>
              <a:rPr lang="ru-RU" sz="2400" dirty="0" err="1"/>
              <a:t>лікувальний</a:t>
            </a:r>
            <a:r>
              <a:rPr lang="ru-RU" sz="2400" dirty="0"/>
              <a:t> заклад.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Админ\Рабочий стол\захист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-24"/>
            <a:ext cx="9144032" cy="685802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“Золота</a:t>
            </a:r>
            <a:r>
              <a:rPr lang="uk-UA" dirty="0" smtClean="0"/>
              <a:t> </a:t>
            </a:r>
            <a:r>
              <a:rPr lang="uk-UA" dirty="0" err="1" smtClean="0"/>
              <a:t>півгодина”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Час, коли здоров</a:t>
            </a:r>
            <a:r>
              <a:rPr lang="en-US" dirty="0" smtClean="0"/>
              <a:t>’</a:t>
            </a:r>
            <a:r>
              <a:rPr lang="uk-UA" dirty="0" smtClean="0"/>
              <a:t>я людини,що потрапила в критичний стан,балансує на межі життя і смерті,і коли постраждалому ще можна надати </a:t>
            </a:r>
            <a:r>
              <a:rPr lang="uk-UA" dirty="0" err="1" smtClean="0"/>
              <a:t>найдієвішу</a:t>
            </a:r>
            <a:r>
              <a:rPr lang="uk-UA" dirty="0" smtClean="0"/>
              <a:t> допомогу.</a:t>
            </a:r>
            <a:endParaRPr lang="ru-RU" dirty="0"/>
          </a:p>
        </p:txBody>
      </p:sp>
      <p:pic>
        <p:nvPicPr>
          <p:cNvPr id="4099" name="Picture 3" descr="C:\Documents and Settings\Админ\Рабочий стол\захист\загружено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7" y="3786190"/>
            <a:ext cx="3286147" cy="2786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Админ\Рабочий стол\захист\zelenoeyablokoevkalip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42900"/>
            <a:ext cx="9144000" cy="70009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-2143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Принципи надання першої медичної допомоги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403367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ru-RU" sz="2000" dirty="0" err="1"/>
              <a:t>Усі</a:t>
            </a:r>
            <a:r>
              <a:rPr lang="ru-RU" sz="2000" dirty="0"/>
              <a:t> </a:t>
            </a:r>
            <a:r>
              <a:rPr lang="ru-RU" sz="2000" dirty="0" err="1"/>
              <a:t>дії</a:t>
            </a:r>
            <a:r>
              <a:rPr lang="ru-RU" sz="2000" dirty="0"/>
              <a:t> </a:t>
            </a:r>
            <a:r>
              <a:rPr lang="ru-RU" sz="2000" dirty="0" err="1"/>
              <a:t>людини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надає</a:t>
            </a:r>
            <a:r>
              <a:rPr lang="ru-RU" sz="2000" dirty="0"/>
              <a:t> </a:t>
            </a:r>
            <a:r>
              <a:rPr lang="ru-RU" sz="2000" dirty="0" err="1"/>
              <a:t>допомогу</a:t>
            </a:r>
            <a:r>
              <a:rPr lang="ru-RU" sz="2000" dirty="0"/>
              <a:t> </a:t>
            </a:r>
            <a:r>
              <a:rPr lang="ru-RU" sz="2000" dirty="0" err="1"/>
              <a:t>повинні</a:t>
            </a:r>
            <a:r>
              <a:rPr lang="ru-RU" sz="2000" dirty="0"/>
              <a:t> </a:t>
            </a:r>
            <a:r>
              <a:rPr lang="ru-RU" sz="2000" dirty="0" smtClean="0"/>
              <a:t>бути </a:t>
            </a:r>
            <a:r>
              <a:rPr lang="ru-RU" sz="2000" dirty="0" err="1" smtClean="0"/>
              <a:t>доцільними,обміркованими</a:t>
            </a:r>
            <a:r>
              <a:rPr lang="ru-RU" sz="2000" dirty="0"/>
              <a:t>, </a:t>
            </a:r>
            <a:r>
              <a:rPr lang="ru-RU" sz="2000" dirty="0" err="1"/>
              <a:t>рішучими</a:t>
            </a:r>
            <a:r>
              <a:rPr lang="ru-RU" sz="2000" dirty="0"/>
              <a:t>, </a:t>
            </a:r>
            <a:r>
              <a:rPr lang="ru-RU" sz="2000" dirty="0" err="1"/>
              <a:t>швидкими</a:t>
            </a:r>
            <a:r>
              <a:rPr lang="ru-RU" sz="2000" dirty="0"/>
              <a:t> </a:t>
            </a:r>
            <a:r>
              <a:rPr lang="ru-RU" sz="2000" dirty="0" smtClean="0"/>
              <a:t>та </a:t>
            </a:r>
            <a:r>
              <a:rPr lang="ru-RU" sz="2000" dirty="0" err="1" smtClean="0"/>
              <a:t>зосередженими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sz="1800" dirty="0"/>
              <a:t>Перш за все </a:t>
            </a:r>
            <a:r>
              <a:rPr lang="ru-RU" sz="1800" dirty="0" err="1"/>
              <a:t>потрібно</a:t>
            </a:r>
            <a:r>
              <a:rPr lang="ru-RU" sz="1800" dirty="0"/>
              <a:t> </a:t>
            </a:r>
            <a:r>
              <a:rPr lang="ru-RU" sz="1800" dirty="0" err="1"/>
              <a:t>оцінити</a:t>
            </a:r>
            <a:r>
              <a:rPr lang="ru-RU" sz="1800" dirty="0"/>
              <a:t> </a:t>
            </a:r>
            <a:r>
              <a:rPr lang="ru-RU" sz="1800" dirty="0" err="1"/>
              <a:t>обставини</a:t>
            </a:r>
            <a:r>
              <a:rPr lang="ru-RU" sz="1800" dirty="0"/>
              <a:t> та </a:t>
            </a:r>
            <a:r>
              <a:rPr lang="ru-RU" sz="1800" dirty="0" err="1"/>
              <a:t>здійснити</a:t>
            </a:r>
            <a:r>
              <a:rPr lang="ru-RU" sz="1800" dirty="0"/>
              <a:t> заходи </a:t>
            </a:r>
            <a:r>
              <a:rPr lang="ru-RU" sz="1800" dirty="0" err="1"/>
              <a:t>з</a:t>
            </a:r>
            <a:r>
              <a:rPr lang="ru-RU" sz="1800" dirty="0"/>
              <a:t> </a:t>
            </a:r>
            <a:r>
              <a:rPr lang="ru-RU" sz="1800" dirty="0" err="1"/>
              <a:t>усунення</a:t>
            </a:r>
            <a:r>
              <a:rPr lang="ru-RU" sz="1800" dirty="0"/>
              <a:t> </a:t>
            </a:r>
            <a:r>
              <a:rPr lang="ru-RU" sz="1800" dirty="0" err="1"/>
              <a:t>дії</a:t>
            </a:r>
            <a:r>
              <a:rPr lang="ru-RU" sz="1800" dirty="0"/>
              <a:t> </a:t>
            </a:r>
            <a:r>
              <a:rPr lang="ru-RU" sz="1800" dirty="0" err="1"/>
              <a:t>ушкоджуючих</a:t>
            </a:r>
            <a:r>
              <a:rPr lang="ru-RU" sz="1800" dirty="0"/>
              <a:t> </a:t>
            </a:r>
            <a:r>
              <a:rPr lang="ru-RU" sz="1800" dirty="0" err="1"/>
              <a:t>факторів</a:t>
            </a:r>
            <a:r>
              <a:rPr lang="ru-RU" sz="1800" dirty="0"/>
              <a:t> </a:t>
            </a:r>
            <a:endParaRPr lang="ru-RU" sz="1800" dirty="0" smtClean="0"/>
          </a:p>
          <a:p>
            <a:endParaRPr lang="ru-RU" sz="1800" dirty="0" smtClean="0"/>
          </a:p>
          <a:p>
            <a:r>
              <a:rPr lang="ru-RU" sz="1800" dirty="0" err="1"/>
              <a:t>Швидко</a:t>
            </a:r>
            <a:r>
              <a:rPr lang="ru-RU" sz="1800" dirty="0"/>
              <a:t> та правильно </a:t>
            </a:r>
            <a:r>
              <a:rPr lang="ru-RU" sz="1800" dirty="0" err="1"/>
              <a:t>оцінити</a:t>
            </a:r>
            <a:r>
              <a:rPr lang="ru-RU" sz="1800" dirty="0"/>
              <a:t> стан </a:t>
            </a:r>
            <a:r>
              <a:rPr lang="ru-RU" sz="1800" dirty="0" err="1" smtClean="0"/>
              <a:t>постраждалого</a:t>
            </a:r>
            <a:r>
              <a:rPr lang="ru-RU" sz="1800" dirty="0" smtClean="0"/>
              <a:t>.</a:t>
            </a:r>
          </a:p>
          <a:p>
            <a:endParaRPr lang="ru-RU" sz="1800" dirty="0" smtClean="0"/>
          </a:p>
          <a:p>
            <a:r>
              <a:rPr lang="uk-UA" sz="1800" dirty="0" smtClean="0"/>
              <a:t>Провести потрібні лікувально-профілактичні заходи.</a:t>
            </a:r>
          </a:p>
          <a:p>
            <a:pPr>
              <a:buNone/>
            </a:pPr>
            <a:endParaRPr lang="uk-UA" sz="1800" dirty="0" smtClean="0"/>
          </a:p>
          <a:p>
            <a:r>
              <a:rPr lang="ru-RU" sz="1800" dirty="0" err="1"/>
              <a:t>Доглядають</a:t>
            </a:r>
            <a:r>
              <a:rPr lang="ru-RU" sz="1800" dirty="0"/>
              <a:t> за </a:t>
            </a:r>
            <a:r>
              <a:rPr lang="ru-RU" sz="1800" dirty="0" err="1"/>
              <a:t>постраждалим</a:t>
            </a:r>
            <a:r>
              <a:rPr lang="ru-RU" sz="1800" dirty="0"/>
              <a:t> </a:t>
            </a:r>
            <a:r>
              <a:rPr lang="ru-RU" sz="1800" dirty="0" err="1"/>
              <a:t>або</a:t>
            </a:r>
            <a:r>
              <a:rPr lang="ru-RU" sz="1800" dirty="0"/>
              <a:t> </a:t>
            </a:r>
            <a:r>
              <a:rPr lang="ru-RU" sz="1800" dirty="0" err="1"/>
              <a:t>хворим</a:t>
            </a:r>
            <a:r>
              <a:rPr lang="ru-RU" sz="1800" dirty="0"/>
              <a:t> до </a:t>
            </a:r>
            <a:r>
              <a:rPr lang="ru-RU" sz="1800" dirty="0" err="1"/>
              <a:t>відправлення</a:t>
            </a:r>
            <a:r>
              <a:rPr lang="ru-RU" sz="1800" dirty="0"/>
              <a:t> у </a:t>
            </a:r>
            <a:r>
              <a:rPr lang="ru-RU" sz="1800" dirty="0" err="1"/>
              <a:t>лікувальний</a:t>
            </a:r>
            <a:r>
              <a:rPr lang="ru-RU" sz="1800" dirty="0"/>
              <a:t> заклад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Админ\Рабочий стол\захист\00126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214290"/>
            <a:ext cx="4040188" cy="1357322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Людина,яка надає допомогу,має знати:</a:t>
            </a: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85720" y="1857364"/>
            <a:ext cx="4040188" cy="3951288"/>
          </a:xfrm>
        </p:spPr>
        <p:txBody>
          <a:bodyPr/>
          <a:lstStyle/>
          <a:p>
            <a:r>
              <a:rPr lang="uk-UA" dirty="0" smtClean="0"/>
              <a:t>Симптоми порушень систем організму.</a:t>
            </a:r>
          </a:p>
          <a:p>
            <a:r>
              <a:rPr lang="uk-UA" dirty="0" smtClean="0"/>
              <a:t>Правила та методи надання першої медичної допомоги.</a:t>
            </a:r>
          </a:p>
          <a:p>
            <a:r>
              <a:rPr lang="uk-UA" dirty="0" smtClean="0"/>
              <a:t>Способи і правила транспортування хворого.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714356"/>
            <a:ext cx="4041775" cy="857256"/>
          </a:xfrm>
        </p:spPr>
        <p:txBody>
          <a:bodyPr>
            <a:noAutofit/>
          </a:bodyPr>
          <a:lstStyle/>
          <a:p>
            <a:r>
              <a:rPr lang="uk-UA" sz="3200" dirty="0" smtClean="0"/>
              <a:t>Людина,яка надає допомогу,має вміти:</a:t>
            </a:r>
            <a:endParaRPr lang="ru-RU" sz="32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857364"/>
            <a:ext cx="4041775" cy="3951288"/>
          </a:xfrm>
        </p:spPr>
        <p:txBody>
          <a:bodyPr/>
          <a:lstStyle/>
          <a:p>
            <a:r>
              <a:rPr lang="uk-UA" dirty="0" smtClean="0"/>
              <a:t>Оцінювати стан хворого,діагностувати вид,особливості травми та визначати послідовність проведення лікувально-профілактичних засобів.</a:t>
            </a:r>
          </a:p>
          <a:p>
            <a:r>
              <a:rPr lang="uk-UA" dirty="0" smtClean="0"/>
              <a:t>Визначати необхідність виклику швидкої медичної допомоги.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Documents and Settings\Админ\Рабочий стол\захист\img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2" y="0"/>
            <a:ext cx="9144032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Догляд за </a:t>
            </a:r>
            <a:r>
              <a:rPr lang="uk-UA" dirty="0" smtClean="0"/>
              <a:t>хворими</a:t>
            </a:r>
            <a:r>
              <a:rPr lang="ru-RU" dirty="0" smtClean="0"/>
              <a:t> — </a:t>
            </a:r>
            <a:r>
              <a:rPr lang="ru-RU" sz="2700" dirty="0" err="1" smtClean="0"/>
              <a:t>процес</a:t>
            </a:r>
            <a:r>
              <a:rPr lang="ru-RU" sz="2700" dirty="0" smtClean="0"/>
              <a:t>, </a:t>
            </a:r>
            <a:r>
              <a:rPr lang="ru-RU" sz="2700" dirty="0" err="1" smtClean="0"/>
              <a:t>що</a:t>
            </a:r>
            <a:r>
              <a:rPr lang="ru-RU" sz="2700" dirty="0" smtClean="0"/>
              <a:t> </a:t>
            </a:r>
            <a:r>
              <a:rPr lang="ru-RU" sz="2700" dirty="0" err="1" smtClean="0"/>
              <a:t>складається</a:t>
            </a:r>
            <a:r>
              <a:rPr lang="ru-RU" sz="2700" dirty="0" smtClean="0"/>
              <a:t> </a:t>
            </a:r>
            <a:r>
              <a:rPr lang="ru-RU" sz="2700" dirty="0" err="1" smtClean="0"/>
              <a:t>з</a:t>
            </a:r>
            <a:r>
              <a:rPr lang="ru-RU" sz="2700" dirty="0" smtClean="0"/>
              <a:t> комплексу </a:t>
            </a:r>
            <a:r>
              <a:rPr lang="ru-RU" sz="2700" dirty="0" err="1" smtClean="0"/>
              <a:t>заходів</a:t>
            </a:r>
            <a:r>
              <a:rPr lang="ru-RU" sz="2700" dirty="0" smtClean="0"/>
              <a:t>, </a:t>
            </a:r>
            <a:r>
              <a:rPr lang="ru-RU" sz="2700" dirty="0" err="1" smtClean="0"/>
              <a:t>які</a:t>
            </a:r>
            <a:r>
              <a:rPr lang="ru-RU" sz="2700" dirty="0" smtClean="0"/>
              <a:t> </a:t>
            </a:r>
            <a:r>
              <a:rPr lang="ru-RU" sz="2700" dirty="0" err="1" smtClean="0"/>
              <a:t>забезпечують</a:t>
            </a:r>
            <a:r>
              <a:rPr lang="ru-RU" sz="2700" dirty="0" smtClean="0"/>
              <a:t> </a:t>
            </a:r>
            <a:r>
              <a:rPr lang="ru-RU" sz="2700" dirty="0" err="1" smtClean="0"/>
              <a:t>всебічне</a:t>
            </a:r>
            <a:r>
              <a:rPr lang="ru-RU" sz="2700" dirty="0" smtClean="0"/>
              <a:t> </a:t>
            </a:r>
            <a:r>
              <a:rPr lang="ru-RU" sz="2700" dirty="0" err="1" smtClean="0"/>
              <a:t>обслуговування</a:t>
            </a:r>
            <a:r>
              <a:rPr lang="ru-RU" sz="2700" dirty="0" smtClean="0"/>
              <a:t> хворого, </a:t>
            </a:r>
            <a:r>
              <a:rPr lang="ru-RU" sz="2700" dirty="0" err="1" smtClean="0"/>
              <a:t>створення</a:t>
            </a:r>
            <a:r>
              <a:rPr lang="ru-RU" sz="2700" dirty="0" smtClean="0"/>
              <a:t> </a:t>
            </a:r>
            <a:r>
              <a:rPr lang="ru-RU" sz="2700" dirty="0" err="1" smtClean="0"/>
              <a:t>належних</a:t>
            </a:r>
            <a:r>
              <a:rPr lang="ru-RU" sz="2700" dirty="0" smtClean="0"/>
              <a:t> </a:t>
            </a:r>
            <a:r>
              <a:rPr lang="ru-RU" sz="2700" dirty="0" err="1" smtClean="0"/>
              <a:t>гігієнічних</a:t>
            </a:r>
            <a:r>
              <a:rPr lang="ru-RU" sz="2700" dirty="0" smtClean="0"/>
              <a:t> умов, </a:t>
            </a:r>
            <a:r>
              <a:rPr lang="ru-RU" sz="2700" dirty="0" err="1" smtClean="0"/>
              <a:t>що</a:t>
            </a:r>
            <a:r>
              <a:rPr lang="ru-RU" sz="2700" dirty="0" smtClean="0"/>
              <a:t> </a:t>
            </a:r>
            <a:r>
              <a:rPr lang="ru-RU" sz="2700" dirty="0" err="1" smtClean="0"/>
              <a:t>сприяють</a:t>
            </a:r>
            <a:r>
              <a:rPr lang="ru-RU" sz="2700" dirty="0" smtClean="0"/>
              <a:t> </a:t>
            </a:r>
            <a:r>
              <a:rPr lang="ru-RU" sz="2700" dirty="0" err="1" smtClean="0"/>
              <a:t>неускладненому</a:t>
            </a:r>
            <a:r>
              <a:rPr lang="ru-RU" sz="2700" dirty="0" smtClean="0"/>
              <a:t> </a:t>
            </a:r>
            <a:r>
              <a:rPr lang="ru-RU" sz="2700" dirty="0" err="1" smtClean="0"/>
              <a:t>перебігу</a:t>
            </a:r>
            <a:r>
              <a:rPr lang="ru-RU" sz="2700" dirty="0" smtClean="0"/>
              <a:t> </a:t>
            </a:r>
            <a:r>
              <a:rPr lang="ru-RU" sz="2700" dirty="0" err="1" smtClean="0"/>
              <a:t>хвороби</a:t>
            </a:r>
            <a:r>
              <a:rPr lang="ru-RU" sz="2700" dirty="0" smtClean="0"/>
              <a:t>, </a:t>
            </a:r>
            <a:r>
              <a:rPr lang="ru-RU" sz="2700" dirty="0" err="1" smtClean="0"/>
              <a:t>прискоренню</a:t>
            </a:r>
            <a:r>
              <a:rPr lang="ru-RU" sz="2700" dirty="0" smtClean="0"/>
              <a:t> </a:t>
            </a:r>
            <a:r>
              <a:rPr lang="ru-RU" sz="2700" dirty="0" err="1" smtClean="0"/>
              <a:t>одужання</a:t>
            </a:r>
            <a:r>
              <a:rPr lang="ru-RU" sz="2700" dirty="0" smtClean="0"/>
              <a:t>, </a:t>
            </a:r>
            <a:r>
              <a:rPr lang="ru-RU" sz="2700" dirty="0" err="1" smtClean="0"/>
              <a:t>полегшенню</a:t>
            </a:r>
            <a:r>
              <a:rPr lang="ru-RU" sz="2700" dirty="0" smtClean="0"/>
              <a:t> </a:t>
            </a:r>
            <a:r>
              <a:rPr lang="ru-RU" sz="2700" dirty="0" err="1" smtClean="0"/>
              <a:t>страждань</a:t>
            </a:r>
            <a:r>
              <a:rPr lang="ru-RU" sz="2700" dirty="0" smtClean="0"/>
              <a:t> та </a:t>
            </a:r>
            <a:r>
              <a:rPr lang="ru-RU" sz="2700" dirty="0" err="1" smtClean="0"/>
              <a:t>запобіганню</a:t>
            </a:r>
            <a:r>
              <a:rPr lang="ru-RU" sz="2700" dirty="0" smtClean="0"/>
              <a:t> </a:t>
            </a:r>
            <a:r>
              <a:rPr lang="ru-RU" sz="2700" dirty="0" err="1" smtClean="0"/>
              <a:t>ускладненням</a:t>
            </a:r>
            <a:r>
              <a:rPr lang="ru-RU" sz="2700" dirty="0" smtClean="0"/>
              <a:t> </a:t>
            </a:r>
            <a:r>
              <a:rPr lang="ru-RU" sz="2700" dirty="0" err="1" smtClean="0"/>
              <a:t>і</a:t>
            </a:r>
            <a:r>
              <a:rPr lang="ru-RU" sz="2700" dirty="0" smtClean="0"/>
              <a:t> </a:t>
            </a:r>
            <a:r>
              <a:rPr lang="ru-RU" sz="2700" dirty="0" err="1" smtClean="0"/>
              <a:t>своєчасному</a:t>
            </a:r>
            <a:r>
              <a:rPr lang="ru-RU" sz="2700" dirty="0" smtClean="0"/>
              <a:t> </a:t>
            </a:r>
            <a:r>
              <a:rPr lang="ru-RU" sz="2700" dirty="0" err="1" smtClean="0"/>
              <a:t>виявленню</a:t>
            </a:r>
            <a:r>
              <a:rPr lang="ru-RU" sz="2700" dirty="0" smtClean="0"/>
              <a:t> </a:t>
            </a:r>
            <a:r>
              <a:rPr lang="ru-RU" sz="2700" dirty="0" err="1" smtClean="0"/>
              <a:t>їх</a:t>
            </a:r>
            <a:r>
              <a:rPr lang="ru-RU" sz="2700" dirty="0" smtClean="0"/>
              <a:t>, а </a:t>
            </a:r>
            <a:r>
              <a:rPr lang="ru-RU" sz="2700" dirty="0" err="1" smtClean="0"/>
              <a:t>також</a:t>
            </a:r>
            <a:r>
              <a:rPr lang="ru-RU" sz="2700" dirty="0" smtClean="0"/>
              <a:t> </a:t>
            </a:r>
            <a:r>
              <a:rPr lang="ru-RU" sz="2700" dirty="0" err="1" smtClean="0"/>
              <a:t>виконання</a:t>
            </a:r>
            <a:r>
              <a:rPr lang="ru-RU" sz="2700" dirty="0" smtClean="0"/>
              <a:t> </a:t>
            </a:r>
            <a:r>
              <a:rPr lang="ru-RU" sz="2700" dirty="0" err="1" smtClean="0"/>
              <a:t>лікарських</a:t>
            </a:r>
            <a:r>
              <a:rPr lang="ru-RU" sz="2700" dirty="0" smtClean="0"/>
              <a:t> </a:t>
            </a:r>
            <a:r>
              <a:rPr lang="ru-RU" sz="2700" dirty="0" err="1" smtClean="0"/>
              <a:t>призначень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6" name="Picture 2" descr="C:\Documents and Settings\Админ\Рабочий стол\захист\Рисунок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3357562"/>
            <a:ext cx="5559425" cy="31114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Админ\Рабочий стол\захист\загружено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1414"/>
            <a:ext cx="5000660" cy="6286544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Під</a:t>
            </a:r>
            <a:r>
              <a:rPr lang="ru-RU" dirty="0" smtClean="0"/>
              <a:t> час догляду за </a:t>
            </a:r>
            <a:r>
              <a:rPr lang="ru-RU" dirty="0" err="1" smtClean="0"/>
              <a:t>хворими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виявляти</a:t>
            </a:r>
            <a:r>
              <a:rPr lang="ru-RU" dirty="0" smtClean="0"/>
              <a:t> </a:t>
            </a:r>
            <a:r>
              <a:rPr lang="ru-RU" dirty="0" err="1" smtClean="0"/>
              <a:t>велику</a:t>
            </a:r>
            <a:r>
              <a:rPr lang="ru-RU" dirty="0" smtClean="0"/>
              <a:t> </a:t>
            </a:r>
            <a:r>
              <a:rPr lang="ru-RU" dirty="0" err="1" smtClean="0"/>
              <a:t>витримку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терпіння</a:t>
            </a:r>
            <a:r>
              <a:rPr lang="ru-RU" dirty="0" smtClean="0"/>
              <a:t>. </a:t>
            </a:r>
            <a:r>
              <a:rPr lang="ru-RU" dirty="0" err="1" smtClean="0"/>
              <a:t>Стримане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спокійне</a:t>
            </a:r>
            <a:r>
              <a:rPr lang="ru-RU" dirty="0" smtClean="0"/>
              <a:t> </a:t>
            </a:r>
            <a:r>
              <a:rPr lang="ru-RU" dirty="0" err="1" smtClean="0"/>
              <a:t>звертання</a:t>
            </a:r>
            <a:r>
              <a:rPr lang="ru-RU" dirty="0" smtClean="0"/>
              <a:t> </a:t>
            </a:r>
            <a:r>
              <a:rPr lang="ru-RU" dirty="0" err="1" smtClean="0"/>
              <a:t>діє</a:t>
            </a:r>
            <a:r>
              <a:rPr lang="ru-RU" dirty="0" smtClean="0"/>
              <a:t> на </a:t>
            </a:r>
            <a:r>
              <a:rPr lang="ru-RU" dirty="0" err="1" smtClean="0"/>
              <a:t>хворих</a:t>
            </a:r>
            <a:r>
              <a:rPr lang="ru-RU" dirty="0" smtClean="0"/>
              <a:t> </a:t>
            </a:r>
            <a:r>
              <a:rPr lang="ru-RU" dirty="0" err="1" smtClean="0"/>
              <a:t>заспокійливо</a:t>
            </a:r>
            <a:r>
              <a:rPr lang="ru-RU" dirty="0" smtClean="0"/>
              <a:t>. </a:t>
            </a:r>
            <a:r>
              <a:rPr lang="ru-RU" dirty="0" err="1" smtClean="0"/>
              <a:t>Сумлінне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турботливе</a:t>
            </a:r>
            <a:r>
              <a:rPr lang="ru-RU" dirty="0" smtClean="0"/>
              <a:t> </a:t>
            </a:r>
            <a:r>
              <a:rPr lang="ru-RU" dirty="0" err="1" smtClean="0"/>
              <a:t>ставлення</a:t>
            </a:r>
            <a:r>
              <a:rPr lang="ru-RU" dirty="0" smtClean="0"/>
              <a:t> до </a:t>
            </a:r>
            <a:r>
              <a:rPr lang="ru-RU" dirty="0" err="1" smtClean="0"/>
              <a:t>хворих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їхню</a:t>
            </a:r>
            <a:r>
              <a:rPr lang="ru-RU" dirty="0" smtClean="0"/>
              <a:t> </a:t>
            </a:r>
            <a:r>
              <a:rPr lang="ru-RU" dirty="0" err="1" smtClean="0"/>
              <a:t>довіру</a:t>
            </a:r>
            <a:r>
              <a:rPr lang="ru-RU" dirty="0" smtClean="0"/>
              <a:t> </a:t>
            </a:r>
            <a:r>
              <a:rPr lang="ru-RU" dirty="0" err="1" smtClean="0"/>
              <a:t>до</a:t>
            </a:r>
            <a:r>
              <a:rPr lang="ru-RU" dirty="0" smtClean="0"/>
              <a:t> догляду за ними та </a:t>
            </a:r>
            <a:r>
              <a:rPr lang="ru-RU" dirty="0" err="1" smtClean="0"/>
              <a:t>лікування</a:t>
            </a:r>
            <a:r>
              <a:rPr lang="ru-RU" dirty="0" smtClean="0"/>
              <a:t>.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розпорядження</a:t>
            </a:r>
            <a:r>
              <a:rPr lang="ru-RU" dirty="0" smtClean="0"/>
              <a:t> </a:t>
            </a:r>
            <a:r>
              <a:rPr lang="ru-RU" dirty="0" err="1" smtClean="0"/>
              <a:t>лікаря</a:t>
            </a:r>
            <a:r>
              <a:rPr lang="ru-RU" dirty="0" smtClean="0"/>
              <a:t> треба </a:t>
            </a:r>
            <a:r>
              <a:rPr lang="ru-RU" dirty="0" err="1" smtClean="0"/>
              <a:t>виконувати</a:t>
            </a:r>
            <a:r>
              <a:rPr lang="ru-RU" dirty="0" smtClean="0"/>
              <a:t> </a:t>
            </a:r>
            <a:r>
              <a:rPr lang="ru-RU" dirty="0" err="1" smtClean="0"/>
              <a:t>свідомо</a:t>
            </a:r>
            <a:r>
              <a:rPr lang="ru-RU" dirty="0" smtClean="0"/>
              <a:t>, </a:t>
            </a:r>
            <a:r>
              <a:rPr lang="ru-RU" dirty="0" err="1" smtClean="0"/>
              <a:t>розуміючи</a:t>
            </a:r>
            <a:r>
              <a:rPr lang="ru-RU" dirty="0" smtClean="0"/>
              <a:t>, на </a:t>
            </a:r>
            <a:r>
              <a:rPr lang="ru-RU" dirty="0" err="1" smtClean="0"/>
              <a:t>що</a:t>
            </a:r>
            <a:r>
              <a:rPr lang="ru-RU" dirty="0" smtClean="0"/>
              <a:t> вони </a:t>
            </a:r>
            <a:r>
              <a:rPr lang="ru-RU" dirty="0" err="1" smtClean="0"/>
              <a:t>спрямовані</a:t>
            </a:r>
            <a:r>
              <a:rPr lang="ru-RU" dirty="0" smtClean="0"/>
              <a:t>. </a:t>
            </a:r>
          </a:p>
          <a:p>
            <a:endParaRPr lang="ru-RU" dirty="0"/>
          </a:p>
        </p:txBody>
      </p:sp>
      <p:pic>
        <p:nvPicPr>
          <p:cNvPr id="2052" name="Picture 4" descr="C:\Documents and Settings\Админ\Рабочий стол\захист\sidelka-professiona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1571612"/>
            <a:ext cx="3638550" cy="3476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640</Words>
  <Application>Microsoft Office PowerPoint</Application>
  <PresentationFormat>Экран (4:3)</PresentationFormat>
  <Paragraphs>78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Перша медична допомога.Догляд за хворими.Медична деонтологія.</vt:lpstr>
      <vt:lpstr>Перша медична допомога-комплекс невідкладних медичних заходів, які проводяться людині, що раптово захворіла або постраждала, на місці пригоди та під час її транспортування до медичного закладу. </vt:lpstr>
      <vt:lpstr>Невідкладна медична допомога:</vt:lpstr>
      <vt:lpstr>Основні групи заходів </vt:lpstr>
      <vt:lpstr>“Золота півгодина”</vt:lpstr>
      <vt:lpstr>Принципи надання першої медичної допомоги</vt:lpstr>
      <vt:lpstr>Слайд 7</vt:lpstr>
      <vt:lpstr>Догляд за хворими — процес, що складається з комплексу заходів, які забезпечують всебічне обслуговування хворого, створення належних гігієнічних умов, що сприяють неускладненому перебігу хвороби, прискоренню одужання, полегшенню страждань та запобіганню ускладненням і своєчасному виявленню їх, а також виконання лікарських призначень.</vt:lpstr>
      <vt:lpstr>Слайд 9</vt:lpstr>
      <vt:lpstr>Доглядаючи за хворими, виконують такі дії:</vt:lpstr>
      <vt:lpstr>Гігієна</vt:lpstr>
      <vt:lpstr>Медична сестра повинна:</vt:lpstr>
      <vt:lpstr>Слайд 13</vt:lpstr>
      <vt:lpstr>Слайд 14</vt:lpstr>
      <vt:lpstr>Гігієна хворого включає:</vt:lpstr>
      <vt:lpstr>Слайд 16</vt:lpstr>
      <vt:lpstr>Слайд 17</vt:lpstr>
      <vt:lpstr>Харчування хворого</vt:lpstr>
      <vt:lpstr>Гігієна транспорту: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Перша медична допомога.Догляд за хворими.Медична деонтологія.</dc:title>
  <dc:creator>User</dc:creator>
  <cp:lastModifiedBy>User</cp:lastModifiedBy>
  <cp:revision>15</cp:revision>
  <dcterms:created xsi:type="dcterms:W3CDTF">2014-03-13T18:42:03Z</dcterms:created>
  <dcterms:modified xsi:type="dcterms:W3CDTF">2014-03-13T21:05:03Z</dcterms:modified>
</cp:coreProperties>
</file>