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1861F-C0CE-4F66-B375-CA7E3D7D37F5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740D5-E3D7-4BEA-B0FB-516B053722C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53_%D0%9C%D0%B0%D1%82%D1%96%D0%BB%D1%8C%D0%B4%D0%B0" TargetMode="External"/><Relationship Id="rId13" Type="http://schemas.openxmlformats.org/officeDocument/2006/relationships/hyperlink" Target="http://uk.wikipedia.org/wiki/2005" TargetMode="External"/><Relationship Id="rId18" Type="http://schemas.openxmlformats.org/officeDocument/2006/relationships/hyperlink" Target="http://uk.wikipedia.org/wiki/%D0%93%D0%B5%D0%BB%D1%8C_(%D1%80%D0%B5%D1%87%D0%BE%D0%B2%D0%B8%D0%BD%D0%B0)" TargetMode="External"/><Relationship Id="rId26" Type="http://schemas.openxmlformats.org/officeDocument/2006/relationships/hyperlink" Target="http://uk.wikipedia.org/wiki/2015" TargetMode="External"/><Relationship Id="rId3" Type="http://schemas.openxmlformats.org/officeDocument/2006/relationships/hyperlink" Target="http://uk.wikipedia.org/wiki/951_%D0%93%D0%B0%D1%81%D0%BF%D1%80%D0%B0" TargetMode="External"/><Relationship Id="rId21" Type="http://schemas.openxmlformats.org/officeDocument/2006/relationships/hyperlink" Target="http://uk.wikipedia.org/wiki/%D0%9D%D0%90%D0%A1%D0%90" TargetMode="External"/><Relationship Id="rId7" Type="http://schemas.openxmlformats.org/officeDocument/2006/relationships/hyperlink" Target="http://uk.wikipedia.org/w/index.php?title=NEAR_Shoemaker&amp;action=edit&amp;redlink=1" TargetMode="External"/><Relationship Id="rId12" Type="http://schemas.openxmlformats.org/officeDocument/2006/relationships/hyperlink" Target="http://uk.wikipedia.org/wiki/%D0%90%D1%81%D1%82%D0%B5%D1%80%D0%BE%D1%97%D0%B4#cite_note-aes-1" TargetMode="External"/><Relationship Id="rId17" Type="http://schemas.openxmlformats.org/officeDocument/2006/relationships/hyperlink" Target="http://uk.wikipedia.org/wiki/2010" TargetMode="External"/><Relationship Id="rId25" Type="http://schemas.openxmlformats.org/officeDocument/2006/relationships/hyperlink" Target="http://uk.wikipedia.org/wiki/2011" TargetMode="External"/><Relationship Id="rId2" Type="http://schemas.openxmlformats.org/officeDocument/2006/relationships/hyperlink" Target="http://uk.wikipedia.org/wiki/1991" TargetMode="External"/><Relationship Id="rId16" Type="http://schemas.openxmlformats.org/officeDocument/2006/relationships/hyperlink" Target="http://uk.wikipedia.org/wiki/13_%D1%87%D0%B5%D1%80%D0%B2%D0%BD%D1%8F" TargetMode="External"/><Relationship Id="rId20" Type="http://schemas.openxmlformats.org/officeDocument/2006/relationships/hyperlink" Target="http://uk.wikipedia.org/wiki/2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243_%D0%86%D0%B4%D0%B0" TargetMode="External"/><Relationship Id="rId11" Type="http://schemas.openxmlformats.org/officeDocument/2006/relationships/hyperlink" Target="http://uk.wikipedia.org/wiki/2001" TargetMode="External"/><Relationship Id="rId24" Type="http://schemas.openxmlformats.org/officeDocument/2006/relationships/hyperlink" Target="http://uk.wikipedia.org/wiki/4_%D0%92%D0%B5%D1%81%D1%82%D0%B0" TargetMode="External"/><Relationship Id="rId5" Type="http://schemas.openxmlformats.org/officeDocument/2006/relationships/hyperlink" Target="http://uk.wikipedia.org/wiki/%D0%AE%D0%BF%D1%96%D1%82%D0%B5%D1%80_(%D0%BF%D0%BB%D0%B0%D0%BD%D0%B5%D1%82%D0%B0)" TargetMode="External"/><Relationship Id="rId15" Type="http://schemas.openxmlformats.org/officeDocument/2006/relationships/hyperlink" Target="http://uk.wikipedia.org/wiki/25143_%D0%86%D1%82%D0%BE%D0%BA%D0%B0%D0%B2%D0%B0" TargetMode="External"/><Relationship Id="rId23" Type="http://schemas.openxmlformats.org/officeDocument/2006/relationships/hyperlink" Target="http://uk.wikipedia.org/wiki/%D0%A6%D0%B5%D1%80%D0%B5%D1%80%D0%B0_(%D0%BA%D0%B0%D1%80%D0%BB%D0%B8%D0%BA%D0%BE%D0%B2%D0%B0_%D0%BF%D0%BB%D0%B0%D0%BD%D0%B5%D1%82%D0%B0)" TargetMode="External"/><Relationship Id="rId10" Type="http://schemas.openxmlformats.org/officeDocument/2006/relationships/hyperlink" Target="http://uk.wikipedia.org/wiki/433_%D0%95%D1%80%D0%BE%D1%81" TargetMode="External"/><Relationship Id="rId19" Type="http://schemas.openxmlformats.org/officeDocument/2006/relationships/hyperlink" Target="http://uk.wikipedia.org/wiki/%D0%92%D1%96%D0%BA%D1%96%D0%BF%D0%B5%D0%B4%D1%96%D1%8F:%D0%9F%D0%BE%D1%81%D0%B8%D0%BB%D0%B0%D0%BD%D0%BD%D1%8F_%D0%BD%D0%B0_%D0%B4%D0%B6%D0%B5%D1%80%D0%B5%D0%BB%D0%B0" TargetMode="External"/><Relationship Id="rId4" Type="http://schemas.openxmlformats.org/officeDocument/2006/relationships/hyperlink" Target="http://uk.wikipedia.org/wiki/%D0%93%D0%B0%D0%BB%D1%96%D0%BB%D0%B5%D0%BE" TargetMode="External"/><Relationship Id="rId9" Type="http://schemas.openxmlformats.org/officeDocument/2006/relationships/hyperlink" Target="http://uk.wikipedia.org/wiki/1997" TargetMode="External"/><Relationship Id="rId14" Type="http://schemas.openxmlformats.org/officeDocument/2006/relationships/hyperlink" Target="http://uk.wikipedia.org/wiki/%D0%A5%D0%B0%D1%8F%D0%B1%D1%83%D1%81%D0%B0" TargetMode="External"/><Relationship Id="rId22" Type="http://schemas.openxmlformats.org/officeDocument/2006/relationships/hyperlink" Target="http://uk.wikipedia.org/w/index.php?title=Dawn&amp;action=edit&amp;redlink=1" TargetMode="External"/><Relationship Id="rId27" Type="http://schemas.openxmlformats.org/officeDocument/2006/relationships/hyperlink" Target="http://uk.wikipedia.org/wiki/2_%D0%9F%D0%B0%D0%BB%D0%BB%D0%B0%D0%B4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83%D0%B3%D0%BB%D0%B5%D1%86%D1%8C" TargetMode="External"/><Relationship Id="rId13" Type="http://schemas.openxmlformats.org/officeDocument/2006/relationships/hyperlink" Target="http://uk.wikipedia.org/w/index.php?title=%D0%A1%D0%B8%D1%81%D1%82%D0%B5%D0%BC%D0%B0_SMASS&amp;action=edit&amp;redlink=1" TargetMode="External"/><Relationship Id="rId3" Type="http://schemas.openxmlformats.org/officeDocument/2006/relationships/hyperlink" Target="http://uk.wikipedia.org/wiki/%D0%A2%D0%B0%D0%BA%D1%81%D0%BE%D0%BD%D0%BE%D0%BC%D1%96%D1%8F" TargetMode="External"/><Relationship Id="rId7" Type="http://schemas.openxmlformats.org/officeDocument/2006/relationships/hyperlink" Target="http://uk.wikipedia.org/wiki/%D0%90%D1%81%D1%82%D0%B5%D1%80%D0%BE%D1%97%D0%B4%D0%B8_%D1%82%D0%B8%D0%BF%D1%83_C" TargetMode="External"/><Relationship Id="rId12" Type="http://schemas.openxmlformats.org/officeDocument/2006/relationships/hyperlink" Target="http://uk.wikipedia.org/w/index.php?title=%D0%A1%D0%B8%D1%81%D1%82%D0%B5%D0%BC%D0%B0_%D0%A2%D0%BE%D0%BB%D0%B5%D0%BD%D0%B0&amp;action=edit&amp;redlink=1" TargetMode="External"/><Relationship Id="rId2" Type="http://schemas.openxmlformats.org/officeDocument/2006/relationships/hyperlink" Target="http://uk.wikipedia.org/wiki/19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F%D0%B5%D0%BA%D1%82%D1%80" TargetMode="External"/><Relationship Id="rId11" Type="http://schemas.openxmlformats.org/officeDocument/2006/relationships/hyperlink" Target="http://uk.wikipedia.org/wiki/%D0%90%D0%BD%D0%B3%D0%BB%D1%96%D0%B9%D1%81%D1%8C%D0%BA%D0%B0_%D0%BC%D0%BE%D0%B2%D0%B0" TargetMode="External"/><Relationship Id="rId5" Type="http://schemas.openxmlformats.org/officeDocument/2006/relationships/hyperlink" Target="http://uk.wikipedia.org/wiki/%D0%90%D0%BB%D1%8C%D0%B1%D0%B5%D0%B4%D0%BE" TargetMode="External"/><Relationship Id="rId10" Type="http://schemas.openxmlformats.org/officeDocument/2006/relationships/hyperlink" Target="http://uk.wikipedia.org/wiki/%D0%9A%D1%80%D0%B5%D0%BC%D0%BD%D1%96%D0%B9" TargetMode="External"/><Relationship Id="rId4" Type="http://schemas.openxmlformats.org/officeDocument/2006/relationships/hyperlink" Target="http://uk.wikipedia.org/wiki/%D0%9A%D0%BE%D0%BB%D1%96%D1%80" TargetMode="External"/><Relationship Id="rId9" Type="http://schemas.openxmlformats.org/officeDocument/2006/relationships/hyperlink" Target="http://uk.wikipedia.org/wiki/%D0%90%D1%81%D1%82%D0%B5%D1%80%D0%BE%D1%97%D0%B4%D0%B8_%D1%82%D0%B8%D0%BF%D1%83_S" TargetMode="External"/><Relationship Id="rId1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349_%D0%94%D0%B5%D0%BC%D0%B1%D0%BE%D0%B2%D1%81%D1%8C%D0%BA%D0%B0" TargetMode="External"/><Relationship Id="rId2" Type="http://schemas.openxmlformats.org/officeDocument/2006/relationships/hyperlink" Target="http://uk.wikipedia.org/wiki/%D0%90%D0%BB%D1%8C%D0%B1%D0%B5%D0%B4%D0%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1%80%D1%83%D0%BF%D0%B0_%D0%90%D0%BF%D0%BE%D0%BB%D0%BB%D0%BE%D0%BD%D0%B0" TargetMode="External"/><Relationship Id="rId13" Type="http://schemas.openxmlformats.org/officeDocument/2006/relationships/hyperlink" Target="http://uk.wikipedia.org/wiki/%D0%9A%D0%B5%D0%BD%D1%82%D0%B0%D0%B2%D1%80%D0%B8_(%D0%BF%D0%BB%D0%B0%D0%BD%D0%B5%D1%82%D0%BE%D1%97%D0%B4%D0%B8)" TargetMode="External"/><Relationship Id="rId3" Type="http://schemas.openxmlformats.org/officeDocument/2006/relationships/hyperlink" Target="http://uk.wikipedia.org/wiki/%D0%91%D0%B0%D0%B7%D0%B0%D0%BB%D1%8C%D1%82" TargetMode="External"/><Relationship Id="rId7" Type="http://schemas.openxmlformats.org/officeDocument/2006/relationships/hyperlink" Target="http://uk.wikipedia.org/wiki/%D0%9D%D0%B0%D0%B2%D0%BA%D0%BE%D0%BB%D0%BE%D0%B7%D0%B5%D0%BC%D0%BD%D1%96_%D0%B0%D1%81%D1%82%D0%B5%D1%80%D0%BE%D1%97%D0%B4%D0%B8" TargetMode="External"/><Relationship Id="rId12" Type="http://schemas.openxmlformats.org/officeDocument/2006/relationships/hyperlink" Target="http://uk.wikipedia.org/wiki/%D0%9C%D0%B0%D1%80%D1%81_(%D0%BF%D0%BB%D0%B0%D0%BD%D0%B5%D1%82%D0%B0)" TargetMode="External"/><Relationship Id="rId2" Type="http://schemas.openxmlformats.org/officeDocument/2006/relationships/hyperlink" Target="http://uk.wikipedia.org/wiki/%D0%9E%D0%BB%D1%96%D0%B2%D1%96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4%D0%B2%D1%96%D0%B9%D0%BD%D0%B8%D0%B9_%D0%B0%D1%81%D1%82%D0%B5%D1%80%D0%BE%D1%97%D0%B4" TargetMode="External"/><Relationship Id="rId11" Type="http://schemas.openxmlformats.org/officeDocument/2006/relationships/hyperlink" Target="http://uk.wikipedia.org/wiki/%D0%9D%D0%B5%D0%BF%D1%82%D1%83%D0%BD_(%D0%BF%D0%BB%D0%B0%D0%BD%D0%B5%D1%82%D0%B0)" TargetMode="External"/><Relationship Id="rId5" Type="http://schemas.openxmlformats.org/officeDocument/2006/relationships/hyperlink" Target="http://uk.wikipedia.org/wiki/%D0%A5%D0%BE%D0%BD%D0%B4%D1%80%D0%B8%D1%82" TargetMode="External"/><Relationship Id="rId10" Type="http://schemas.openxmlformats.org/officeDocument/2006/relationships/hyperlink" Target="http://uk.wikipedia.org/wiki/%D0%A2%D1%80%D0%BE%D1%8F%D0%BD%D1%86%D1%96_(%D0%B0%D1%81%D1%82%D0%B5%D1%80%D0%BE%D1%97%D0%B4%D0%B8)" TargetMode="External"/><Relationship Id="rId4" Type="http://schemas.openxmlformats.org/officeDocument/2006/relationships/hyperlink" Target="http://uk.wikipedia.org/wiki/10_%D0%93%D1%96%D0%B3%D0%B5%D1%8F" TargetMode="External"/><Relationship Id="rId9" Type="http://schemas.openxmlformats.org/officeDocument/2006/relationships/hyperlink" Target="http://uk.wikipedia.org/wiki/%D0%93%D1%80%D1%83%D0%BF%D0%B0_%D0%90%D1%82%D0%BE%D0%BD%D0%B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948_%D0%90%D0%BC%D0%BE%D1%81%D0%BE%D0%B2" TargetMode="External"/><Relationship Id="rId13" Type="http://schemas.openxmlformats.org/officeDocument/2006/relationships/image" Target="../media/image12.jpg"/><Relationship Id="rId3" Type="http://schemas.openxmlformats.org/officeDocument/2006/relationships/hyperlink" Target="http://uk.wikipedia.org/wiki/%D0%94%D0%B0%D0%B2%D0%BD%D1%8C%D0%BE%D0%B3%D1%80%D0%B5%D1%86%D1%8C%D0%BA%D0%B0_%D0%BC%D1%96%D1%84%D0%BE%D0%BB%D0%BE%D0%B3%D1%96%D1%8F" TargetMode="External"/><Relationship Id="rId7" Type="http://schemas.openxmlformats.org/officeDocument/2006/relationships/hyperlink" Target="http://uk.wikipedia.org/wiki/%D0%9C%D0%B5%D1%80%D0%BA%D1%83%D1%80%D1%96%D0%B9_(%D0%BF%D0%BB%D0%B0%D0%BD%D0%B5%D1%82%D0%B0)" TargetMode="External"/><Relationship Id="rId12" Type="http://schemas.openxmlformats.org/officeDocument/2006/relationships/image" Target="../media/image11.jpg"/><Relationship Id="rId2" Type="http://schemas.openxmlformats.org/officeDocument/2006/relationships/hyperlink" Target="http://uk.wikipedia.org/wiki/%D0%94%D0%B0%D0%B2%D0%BD%D1%8C%D0%BE%D1%80%D0%B8%D0%BC%D1%81%D1%8C%D0%BA%D0%B0_%D0%BC%D1%96%D1%84%D0%BE%D0%BB%D0%BE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E%D0%BD%D1%86%D0%B5" TargetMode="External"/><Relationship Id="rId11" Type="http://schemas.openxmlformats.org/officeDocument/2006/relationships/hyperlink" Target="http://uk.wikipedia.org/wiki/1709_%D0%A3%D0%BA%D1%80%D0%B0%D1%97%D0%BD%D0%B0" TargetMode="External"/><Relationship Id="rId5" Type="http://schemas.openxmlformats.org/officeDocument/2006/relationships/hyperlink" Target="http://uk.wikipedia.org/w/index.php?title=%D0%86%D0%BA%D0%B0%D1%80_(%D0%B0%D1%81%D1%82%D0%B5%D1%80%D0%BE%D1%97%D0%B4)&amp;action=edit&amp;redlink=1" TargetMode="External"/><Relationship Id="rId10" Type="http://schemas.openxmlformats.org/officeDocument/2006/relationships/hyperlink" Target="http://uk.wikipedia.org/wiki/%D0%92%D0%BB%D0%B0%D1%81%D0%BD%D0%B0_%D0%BD%D0%B0%D0%B7%D0%B2%D0%B0" TargetMode="External"/><Relationship Id="rId4" Type="http://schemas.openxmlformats.org/officeDocument/2006/relationships/hyperlink" Target="http://uk.wikipedia.org/wiki/%D0%9E%D1%80%D0%B1%D1%96%D1%82%D0%B0" TargetMode="External"/><Relationship Id="rId9" Type="http://schemas.openxmlformats.org/officeDocument/2006/relationships/hyperlink" Target="http://uk.wikipedia.org/wiki/(8245)_1977_RC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1%82%D0%B5%D1%80%D0%BE%D1%97%D0%B4#.D0.A0.D0.BE.D0.B7.D0.BF.D0.BE.D0.B4.D1.96.D0.BB_.D1.83_.D0.A1.D0.BE.D0.BD.D1.8F.D1.87.D0.BD.D1.96.D0.B9_.D1.81.D0.B8.D1.81.D1.82.D0.B5.D0.BC.D1.96" TargetMode="External"/><Relationship Id="rId2" Type="http://schemas.openxmlformats.org/officeDocument/2006/relationships/hyperlink" Target="http://uk.wikipedia.org/wiki/%D0%90%D1%81%D1%82%D0%B5%D1%80%D0%BE%D1%97%D0%B4#.D0.A1.D0.BF.D0.B5.D0.BA.D1.82.D1.80.D0.B0.D0.BB.D1.8C.D0.BD.D0.B0_.D0.BA.D0.BB.D0.B0.D1.81.D0.B8.D1.84.D1.96.D0.BA.D0.B0.D1.86.D1.96.D1.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E%D0%BB%D0%BE%D0%B2%D0%BD%D0%B8%D0%B9_%D0%BF%D0%BE%D1%8F%D1%81_%D0%B0%D1%81%D1%82%D0%B5%D1%80%D0%BE%D1%97%D0%B4%D1%96%D0%B2" TargetMode="External"/><Relationship Id="rId3" Type="http://schemas.openxmlformats.org/officeDocument/2006/relationships/hyperlink" Target="http://uk.wikipedia.org/wiki/%D0%A1%D0%BE%D0%BD%D1%8F%D1%87%D0%BD%D0%B0_%D1%81%D0%B8%D1%81%D1%82%D0%B5%D0%BC%D0%B0" TargetMode="External"/><Relationship Id="rId7" Type="http://schemas.openxmlformats.org/officeDocument/2006/relationships/hyperlink" Target="http://uk.wikipedia.org/wiki/%D0%AE%D0%BF%D1%96%D1%82%D0%B5%D1%80_(%D0%BF%D0%BB%D0%B0%D0%BD%D0%B5%D1%82%D0%B0)" TargetMode="External"/><Relationship Id="rId2" Type="http://schemas.openxmlformats.org/officeDocument/2006/relationships/hyperlink" Target="http://uk.wikipedia.org/wiki/%D0%9F%D1%80%D0%BE%D1%82%D0%BE%D0%BF%D0%BB%D0%B0%D0%BD%D0%B5%D1%82%D0%BD%D0%B8%D0%B9_%D0%B4%D0%B8%D1%81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1%80%D1%81_(%D0%BF%D0%BB%D0%B0%D0%BD%D0%B5%D1%82%D0%B0)" TargetMode="External"/><Relationship Id="rId5" Type="http://schemas.openxmlformats.org/officeDocument/2006/relationships/hyperlink" Target="http://uk.wikipedia.org/wiki/%D0%9E%D1%80%D0%B1%D1%96%D1%82%D0%B0" TargetMode="External"/><Relationship Id="rId4" Type="http://schemas.openxmlformats.org/officeDocument/2006/relationships/hyperlink" Target="http://uk.wikipedia.org/wiki/%D0%97%D0%B5%D0%BC%D0%BB%D1%8F_(%D0%BF%D0%BB%D0%B0%D0%BD%D0%B5%D1%82%D0%B0)" TargetMode="External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944_%D0%93%D1%96%D0%B4%D0%B0%D0%BB%D1%8C%D0%B3%D0%BE" TargetMode="External"/><Relationship Id="rId3" Type="http://schemas.openxmlformats.org/officeDocument/2006/relationships/hyperlink" Target="http://uk.wikipedia.org/wiki/2_%D0%9F%D0%B0%D0%BB%D0%BB%D0%B0%D0%B4%D0%B0" TargetMode="External"/><Relationship Id="rId7" Type="http://schemas.openxmlformats.org/officeDocument/2006/relationships/hyperlink" Target="http://uk.wikipedia.org/wiki/1221_%D0%90%D0%BC%D1%83%D1%8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433_%D0%95%D1%80%D0%BE%D1%81" TargetMode="External"/><Relationship Id="rId11" Type="http://schemas.openxmlformats.org/officeDocument/2006/relationships/hyperlink" Target="http://uk.wikipedia.org/wiki/%D0%9A%D0%B0%D1%80%D0%BB%D0%B8%D0%BA%D0%BE%D0%B2%D1%96_%D0%BF%D0%BB%D0%B0%D0%BD%D0%B5%D1%82%D0%B8" TargetMode="External"/><Relationship Id="rId5" Type="http://schemas.openxmlformats.org/officeDocument/2006/relationships/hyperlink" Target="http://uk.wikipedia.org/wiki/4_%D0%92%D0%B5%D1%81%D1%82%D0%B0" TargetMode="External"/><Relationship Id="rId10" Type="http://schemas.openxmlformats.org/officeDocument/2006/relationships/hyperlink" Target="http://uk.wikipedia.org/wiki/%D0%9F%D0%BB%D0%B0%D0%BD%D0%B5%D1%82%D0%B0" TargetMode="External"/><Relationship Id="rId4" Type="http://schemas.openxmlformats.org/officeDocument/2006/relationships/hyperlink" Target="http://uk.wikipedia.org/wiki/3_%D0%AE%D0%BD%D0%BE%D0%BD%D0%B0" TargetMode="External"/><Relationship Id="rId9" Type="http://schemas.openxmlformats.org/officeDocument/2006/relationships/hyperlink" Target="http://uk.wikipedia.org/w/index.php?title=1562_%D0%86%D0%BA%D0%B0%D1%80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4%D1%80%D0%B0%D0%BD%D1%86_%D0%9A%D1%81%D0%B0%D0%B2%D0%B5%D1%80_%D1%84%D0%BE%D0%BD_%D0%A6%D0%B0%D1%85&amp;action=edit&amp;redlink=1" TargetMode="External"/><Relationship Id="rId3" Type="http://schemas.openxmlformats.org/officeDocument/2006/relationships/hyperlink" Target="http://uk.wikipedia.org/wiki/%D0%A3%D1%80%D0%B0%D0%BD_(%D0%BF%D0%BB%D0%B0%D0%BD%D0%B5%D1%82%D0%B0)" TargetMode="External"/><Relationship Id="rId7" Type="http://schemas.openxmlformats.org/officeDocument/2006/relationships/hyperlink" Target="http://uk.wikipedia.org/wiki/%D0%AE%D0%BF%D1%96%D1%82%D0%B5%D1%80_(%D0%BF%D0%BB%D0%B0%D0%BD%D0%B5%D1%82%D0%B0)" TargetMode="External"/><Relationship Id="rId12" Type="http://schemas.openxmlformats.org/officeDocument/2006/relationships/image" Target="../media/image4.jpg"/><Relationship Id="rId2" Type="http://schemas.openxmlformats.org/officeDocument/2006/relationships/hyperlink" Target="http://uk.wikipedia.org/wiki/%D0%A4%D1%80%D1%96%D0%B4%D1%80%D1%96%D1%85_%D0%92%D1%96%D0%BB%D1%8C%D0%B3%D0%B5%D0%BB%D1%8C%D0%BC_%D0%93%D0%B5%D1%80%D1%88%D0%B5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1%80%D1%81_(%D0%BF%D0%BB%D0%B0%D0%BD%D0%B5%D1%82%D0%B0)" TargetMode="External"/><Relationship Id="rId11" Type="http://schemas.openxmlformats.org/officeDocument/2006/relationships/hyperlink" Target="http://uk.wikipedia.org/wiki/%D0%9A%D1%83%D1%82%D0%BE%D0%B2%D0%B0_%D0%BC%D1%96%D0%BD%D1%83%D1%82%D0%B0" TargetMode="External"/><Relationship Id="rId5" Type="http://schemas.openxmlformats.org/officeDocument/2006/relationships/hyperlink" Target="http://uk.wikipedia.org/wiki/%D0%90%D1%81%D1%82%D1%80%D0%BE%D0%BD%D0%BE%D0%BC%D1%96%D1%87%D0%BD%D0%B0_%D0%BE%D0%B4%D0%B8%D0%BD%D0%B8%D1%86%D1%8F" TargetMode="External"/><Relationship Id="rId10" Type="http://schemas.openxmlformats.org/officeDocument/2006/relationships/hyperlink" Target="http://uk.wikipedia.org/wiki/%D0%9A%D1%83%D1%82%D0%BE%D0%B2%D0%B0_%D1%81%D0%B5%D0%BA%D1%83%D0%BD%D0%B4%D0%B0" TargetMode="External"/><Relationship Id="rId4" Type="http://schemas.openxmlformats.org/officeDocument/2006/relationships/hyperlink" Target="http://uk.wikipedia.org/w/index.php?title=%D0%9F%D1%80%D0%B0%D0%B2%D0%B8%D0%BB%D0%BE_%D0%A2%D1%96%D1%86%D1%96%D1%83%D1%81%D0%B0_%E2%80%94_%D0%91%D0%BE%D0%B4%D0%B5&amp;action=edit&amp;redlink=1" TargetMode="External"/><Relationship Id="rId9" Type="http://schemas.openxmlformats.org/officeDocument/2006/relationships/hyperlink" Target="http://uk.wikipedia.org/wiki/%D0%97%D0%BE%D0%B4%D1%96%D0%B0%D0%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5%D0%B8%D0%BB%D0%B5%D0%BD%D0%BD%D1%8F" TargetMode="External"/><Relationship Id="rId13" Type="http://schemas.openxmlformats.org/officeDocument/2006/relationships/hyperlink" Target="http://uk.wikipedia.org/wiki/4_%D0%92%D0%B5%D1%81%D1%82%D0%B0" TargetMode="External"/><Relationship Id="rId3" Type="http://schemas.openxmlformats.org/officeDocument/2006/relationships/hyperlink" Target="http://uk.wikipedia.org/wiki/%D0%9A%D0%B0%D1%80%D0%BB%D0%B8%D0%BA%D0%BE%D0%B2%D0%B0_%D0%BF%D0%BB%D0%B0%D0%BD%D0%B5%D1%82%D0%B0" TargetMode="External"/><Relationship Id="rId7" Type="http://schemas.openxmlformats.org/officeDocument/2006/relationships/hyperlink" Target="http://uk.wikipedia.org/wiki/%D0%9F%D1%80%D1%8F%D0%BC%D0%B5_%D0%BF%D1%96%D0%B4%D0%BD%D0%B5%D1%81%D0%B5%D0%BD%D0%BD%D1%8F" TargetMode="External"/><Relationship Id="rId12" Type="http://schemas.openxmlformats.org/officeDocument/2006/relationships/hyperlink" Target="http://uk.wikipedia.org/wiki/%D0%9A%D0%B0%D1%80%D0%BB_%D0%9B%D1%8E%D0%B4%D0%B2%D1%96%D0%B3_%D0%93%D0%B0%D1%80%D0%B4%D1%96%D0%BD%D0%B3" TargetMode="External"/><Relationship Id="rId2" Type="http://schemas.openxmlformats.org/officeDocument/2006/relationships/hyperlink" Target="http://uk.wikipedia.org/wiki/%D0%A6%D0%B5%D1%80%D0%B5%D1%80%D0%B0_(%D0%BA%D0%B0%D1%80%D0%BB%D0%B8%D0%BA%D0%BE%D0%B2%D0%B0_%D0%BF%D0%BB%D0%B0%D0%BD%D0%B5%D1%82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B%D0%B8%D0%B7%D0%BD%D1%8F%D1%82%D0%B0_(%D1%81%D1%83%D0%B7%D1%96%D1%80'%D1%8F)" TargetMode="External"/><Relationship Id="rId11" Type="http://schemas.openxmlformats.org/officeDocument/2006/relationships/hyperlink" Target="http://uk.wikipedia.org/wiki/3_%D0%AE%D0%BD%D0%BE%D0%BD%D0%B0" TargetMode="External"/><Relationship Id="rId5" Type="http://schemas.openxmlformats.org/officeDocument/2006/relationships/hyperlink" Target="http://uk.wikipedia.org/wiki/1801" TargetMode="External"/><Relationship Id="rId15" Type="http://schemas.openxmlformats.org/officeDocument/2006/relationships/image" Target="../media/image6.jpg"/><Relationship Id="rId10" Type="http://schemas.openxmlformats.org/officeDocument/2006/relationships/hyperlink" Target="http://uk.wikipedia.org/wiki/%D0%93%D0%B5%D0%BD%D1%80%D1%96%D1%85_%D0%92%D1%96%D0%BB%D1%8C%D0%B3%D0%B5%D0%BB%D1%8C%D0%BC_%D0%9C%D0%B0%D1%82%D1%82%D0%B5%D1%83%D1%81_%D0%9E%D0%BB%D1%8C%D0%B1%D0%B5%D1%80%D1%81" TargetMode="External"/><Relationship Id="rId4" Type="http://schemas.openxmlformats.org/officeDocument/2006/relationships/hyperlink" Target="http://uk.wikipedia.org/wiki/%D0%94%D0%B6%D1%83%D0%B7%D0%B5%D0%BF%D0%BF%D0%B5_%D0%9F%D1%96%D0%B0%D1%86%D1%86%D1%96" TargetMode="External"/><Relationship Id="rId9" Type="http://schemas.openxmlformats.org/officeDocument/2006/relationships/hyperlink" Target="http://uk.wikipedia.org/wiki/2_%D0%9F%D0%B0%D0%BB%D0%BB%D0%B0%D0%B4%D0%B0" TargetMode="External"/><Relationship Id="rId1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1%80%D0%BB_%D0%A2%D0%B5%D0%BE%D0%B4%D0%BE%D1%80_%D0%A0%D0%BE%D0%B1%D0%B5%D1%80%D1%82_%D0%9B%D1%8E%D1%82%D0%B5%D1%80" TargetMode="External"/><Relationship Id="rId13" Type="http://schemas.openxmlformats.org/officeDocument/2006/relationships/hyperlink" Target="http://uk.wikipedia.org/wiki/%D0%92%D1%96%D0%BB%D1%8C%D0%B3%D0%B5%D0%BB%D1%8C%D0%BC_%D0%A2%D0%B5%D0%BC%D0%BF%D0%B5%D0%BB%D1%8C" TargetMode="External"/><Relationship Id="rId3" Type="http://schemas.openxmlformats.org/officeDocument/2006/relationships/hyperlink" Target="http://uk.wikipedia.org/wiki/%D0%9A%D0%B0%D1%80%D0%BB_%D0%9B%D1%8E%D0%B4%D0%B2%D0%B8%D0%B3_%D0%93%D0%B5%D0%BD%D0%BA%D0%B5" TargetMode="External"/><Relationship Id="rId7" Type="http://schemas.openxmlformats.org/officeDocument/2006/relationships/hyperlink" Target="http://uk.wikipedia.org/wiki/%D0%90%D0%BD%D0%BD%D1%96%D0%B1%D0%B0%D0%BB%D0%B5_%D0%B4%D0%B5_%D0%93%D0%B0%D1%81%D0%BF%D0%B0%D1%80%D1%96%D1%81" TargetMode="External"/><Relationship Id="rId12" Type="http://schemas.openxmlformats.org/officeDocument/2006/relationships/hyperlink" Target="http://uk.wikipedia.org/wiki/%D0%9D%D0%BE%D1%80%D0%BC%D0%B0%D0%BD_%D0%A0%D0%BE%D0%B1%D0%B5%D1%80%D1%82_%D0%9F%D0%BE%D2%91%D1%81%D0%BE%D0%BD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4%D0%B6%D0%BE%D0%BD_%D0%A0%D0%B0%D1%81%D1%81%D0%B5%D0%BB_%D0%93%D1%96%D0%BD%D0%B4" TargetMode="External"/><Relationship Id="rId11" Type="http://schemas.openxmlformats.org/officeDocument/2006/relationships/hyperlink" Target="http://uk.wikipedia.org/wiki/%D0%94%D0%B6%D0%B5%D0%B9%D0%BC%D1%81_%D0%A4%D0%B5%D1%80%D0%B3%D1%8E%D1%81%D0%BE%D0%BD" TargetMode="External"/><Relationship Id="rId5" Type="http://schemas.openxmlformats.org/officeDocument/2006/relationships/hyperlink" Target="http://uk.wikipedia.org/wiki/6_%D0%93%D0%B5%D0%B1%D0%B0" TargetMode="External"/><Relationship Id="rId15" Type="http://schemas.openxmlformats.org/officeDocument/2006/relationships/hyperlink" Target="http://uk.wikipedia.org/wiki/%D0%A5%D1%80%D0%B8%D1%81%D1%82%D1%96%D0%B0%D0%BD_%D0%93%D0%B5%D0%BD%D1%80%D1%96%D1%85_%D0%A4%D1%80%D1%96%D0%B4%D1%80%D0%B8%D1%85_%D0%9F%D0%B5%D1%82%D0%B5%D1%80%D1%81" TargetMode="External"/><Relationship Id="rId10" Type="http://schemas.openxmlformats.org/officeDocument/2006/relationships/hyperlink" Target="http://uk.wikipedia.org/wiki/%D0%96%D0%B0%D0%BD_%D0%A8%D0%B0%D0%BA%D0%BE%D1%80%D0%BD%D0%B0%D0%BA" TargetMode="External"/><Relationship Id="rId4" Type="http://schemas.openxmlformats.org/officeDocument/2006/relationships/hyperlink" Target="http://uk.wikipedia.org/wiki/5_%D0%90%D1%81%D1%82%D1%80%D0%B5%D1%8F" TargetMode="External"/><Relationship Id="rId9" Type="http://schemas.openxmlformats.org/officeDocument/2006/relationships/hyperlink" Target="http://uk.wikipedia.org/wiki/%D0%93%D0%B5%D1%80%D0%BC%D0%B0%D0%BD_%D0%9C%D0%B0%D0%B9%D0%B5%D1%80_%D0%A1%D0%BE%D0%BB%D0%BE%D0%BC%D0%BE%D0%BD_%D0%93%D0%BE%D0%BB%D1%8C%D0%B4%D1%88%D0%BC%D1%96%D0%B4%D1%82" TargetMode="External"/><Relationship Id="rId14" Type="http://schemas.openxmlformats.org/officeDocument/2006/relationships/hyperlink" Target="http://uk.wikipedia.org/wiki/%D0%94%D0%B6%D0%B5%D0%B9%D0%BC%D1%81_%D0%9A%D1%80%D0%B5%D0%B9%D0%B3_%D0%92%D0%BE%D1%82%D1%81%D0%BE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5%D0%BC%D0%BB%D1%8F" TargetMode="External"/><Relationship Id="rId13" Type="http://schemas.openxmlformats.org/officeDocument/2006/relationships/hyperlink" Target="http://uk.wikipedia.org/wiki/%D0%A2%D0%BE%D1%87%D0%BA%D0%B8_%D0%9B%D0%B0%D0%B3%D1%80%D0%B0%D0%BD%D0%B6%D0%B0" TargetMode="External"/><Relationship Id="rId18" Type="http://schemas.openxmlformats.org/officeDocument/2006/relationships/hyperlink" Target="http://uk.wikipedia.org/wiki/%D0%9D%D1%96%D0%BC%D0%B5%D1%86%D1%8C%D0%BA%D0%B0_%D0%BC%D0%BE%D0%B2%D0%B0" TargetMode="External"/><Relationship Id="rId26" Type="http://schemas.openxmlformats.org/officeDocument/2006/relationships/hyperlink" Target="http://uk.wikipedia.org/wiki/%D0%90%D0%BD%D0%B3%D0%BB%D1%96%D0%B9%D1%81%D1%8C%D0%BA%D0%B0_%D0%BC%D0%BE%D0%B2%D0%B0" TargetMode="External"/><Relationship Id="rId39" Type="http://schemas.openxmlformats.org/officeDocument/2006/relationships/hyperlink" Target="http://uk.wikipedia.org/wiki/1992" TargetMode="External"/><Relationship Id="rId3" Type="http://schemas.openxmlformats.org/officeDocument/2006/relationships/hyperlink" Target="http://uk.wikipedia.org/wiki/%D0%9C%D0%B0%D0%BA%D1%81_%D0%92%D0%BE%D0%BB%D1%8C%D1%84" TargetMode="External"/><Relationship Id="rId21" Type="http://schemas.openxmlformats.org/officeDocument/2006/relationships/hyperlink" Target="http://uk.wikipedia.org/wiki/%D0%92%D0%B5%D0%BD%D0%B5%D1%80%D0%B0_(%D0%BF%D0%BB%D0%B0%D0%BD%D0%B5%D1%82%D0%B0)" TargetMode="External"/><Relationship Id="rId34" Type="http://schemas.openxmlformats.org/officeDocument/2006/relationships/hyperlink" Target="http://uk.wikipedia.org/wiki/%D0%93%D0%B0%D0%B7%D0%BE%D0%B2%D1%96_%D0%BF%D0%BB%D0%B0%D0%BD%D0%B5%D1%82%D0%B8" TargetMode="External"/><Relationship Id="rId7" Type="http://schemas.openxmlformats.org/officeDocument/2006/relationships/hyperlink" Target="http://uk.wikipedia.org/wiki/433_%D0%95%D1%80%D0%BE%D1%81" TargetMode="External"/><Relationship Id="rId12" Type="http://schemas.openxmlformats.org/officeDocument/2006/relationships/hyperlink" Target="http://uk.wikipedia.org/wiki/588_%D0%90%D1%85%D1%96%D0%BB%D0%BB%D0%B5%D1%81" TargetMode="External"/><Relationship Id="rId17" Type="http://schemas.openxmlformats.org/officeDocument/2006/relationships/hyperlink" Target="http://uk.wikipedia.org/w/index.php?title=%D0%9A%D0%B0%D1%80%D0%BB_%D0%A0%D0%B5%D0%B9%D0%BD%D0%BC%D1%83%D1%82&amp;action=edit&amp;redlink=1" TargetMode="External"/><Relationship Id="rId25" Type="http://schemas.openxmlformats.org/officeDocument/2006/relationships/hyperlink" Target="http://uk.wikipedia.org/w/index.php?title=%D0%95%D0%BB%D0%B5%D0%B0%D0%BD%D0%BE%D1%80%D0%B0_%D0%93%D0%B5%D0%BB%D1%96%D0%BD&amp;action=edit&amp;redlink=1" TargetMode="External"/><Relationship Id="rId33" Type="http://schemas.openxmlformats.org/officeDocument/2006/relationships/hyperlink" Target="http://uk.wikipedia.org/wiki/2060_%D0%A5%D1%96%D1%80%D0%BE%D0%BD" TargetMode="External"/><Relationship Id="rId38" Type="http://schemas.openxmlformats.org/officeDocument/2006/relationships/hyperlink" Target="http://uk.wikipedia.org/wiki/%D0%9A%D0%BE%D0%BC%D0%B5%D1%82%D0%B0" TargetMode="External"/><Relationship Id="rId2" Type="http://schemas.openxmlformats.org/officeDocument/2006/relationships/hyperlink" Target="http://uk.wikipedia.org/wiki/1891" TargetMode="External"/><Relationship Id="rId16" Type="http://schemas.openxmlformats.org/officeDocument/2006/relationships/hyperlink" Target="http://uk.wikipedia.org/wiki/1932" TargetMode="External"/><Relationship Id="rId20" Type="http://schemas.openxmlformats.org/officeDocument/2006/relationships/hyperlink" Target="http://uk.wikipedia.org/wiki/1862_%D0%90%D0%BF%D0%BE%D0%BB%D0%BB%D0%BE%D0%BD" TargetMode="External"/><Relationship Id="rId29" Type="http://schemas.openxmlformats.org/officeDocument/2006/relationships/hyperlink" Target="http://uk.wikipedia.org/wiki/%D0%92%D0%B5%D0%BB%D0%B8%D0%BA%D0%B0_%D0%BF%D1%96%D0%B2%D0%B2%D1%96%D1%81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1%96%D1%82%D1%82_%D0%9A%D0%B0%D1%80%D0%BB_%D0%93%D1%83%D1%81%D1%82%D0%B0%D0%B2" TargetMode="External"/><Relationship Id="rId11" Type="http://schemas.openxmlformats.org/officeDocument/2006/relationships/hyperlink" Target="http://uk.wikipedia.org/wiki/1906" TargetMode="External"/><Relationship Id="rId24" Type="http://schemas.openxmlformats.org/officeDocument/2006/relationships/hyperlink" Target="http://uk.wikipedia.org/wiki/1976" TargetMode="External"/><Relationship Id="rId32" Type="http://schemas.openxmlformats.org/officeDocument/2006/relationships/hyperlink" Target="http://uk.wikipedia.org/wiki/1977" TargetMode="External"/><Relationship Id="rId37" Type="http://schemas.openxmlformats.org/officeDocument/2006/relationships/hyperlink" Target="http://uk.wikipedia.org/wiki/%D0%94%D0%B0%D0%B2%D0%BD%D1%8C%D0%BE%D0%B3%D1%80%D0%B5%D1%86%D1%8C%D0%BA%D0%B0_%D0%BC%D1%96%D1%84%D0%BE%D0%BB%D0%BE%D0%B3%D1%96%D1%8F" TargetMode="External"/><Relationship Id="rId40" Type="http://schemas.openxmlformats.org/officeDocument/2006/relationships/hyperlink" Target="http://uk.wikipedia.org/wiki/%D0%9F%D0%BE%D1%8F%D1%81_%D0%9A%D0%BE%D0%B9%D0%BF%D0%B5%D1%80%D0%B0" TargetMode="External"/><Relationship Id="rId5" Type="http://schemas.openxmlformats.org/officeDocument/2006/relationships/hyperlink" Target="http://uk.wikipedia.org/wiki/1898" TargetMode="External"/><Relationship Id="rId15" Type="http://schemas.openxmlformats.org/officeDocument/2006/relationships/hyperlink" Target="http://uk.wikipedia.org/wiki/%D0%A2%D1%80%D0%BE%D1%8F%D0%BD%D1%86%D1%96_(%D0%B0%D1%81%D1%82%D0%B5%D1%80%D0%BE%D1%97%D0%B4%D0%B8)" TargetMode="External"/><Relationship Id="rId23" Type="http://schemas.openxmlformats.org/officeDocument/2006/relationships/hyperlink" Target="http://uk.wikipedia.org/wiki/%D0%93%D1%80%D1%83%D0%BF%D0%B0_%D0%90%D0%BF%D0%BE%D0%BB%D0%BB%D0%BE%D0%BD%D0%B0" TargetMode="External"/><Relationship Id="rId28" Type="http://schemas.openxmlformats.org/officeDocument/2006/relationships/hyperlink" Target="http://uk.wikipedia.org/wiki/%D0%93%D1%80%D1%83%D0%BF%D0%B0_%D0%90%D1%82%D0%BE%D0%BD%D0%B0" TargetMode="External"/><Relationship Id="rId36" Type="http://schemas.openxmlformats.org/officeDocument/2006/relationships/hyperlink" Target="http://uk.wikipedia.org/wiki/%D0%9A%D0%B5%D0%BD%D1%82%D0%B0%D0%B2%D1%80%D0%B8" TargetMode="External"/><Relationship Id="rId10" Type="http://schemas.openxmlformats.org/officeDocument/2006/relationships/hyperlink" Target="http://uk.wikipedia.org/wiki/%D0%93%D1%80%D1%83%D0%BF%D0%B0_%D0%90%D0%BC%D1%83%D1%80%D0%B0" TargetMode="External"/><Relationship Id="rId19" Type="http://schemas.openxmlformats.org/officeDocument/2006/relationships/hyperlink" Target="http://uk.wikipedia.org/wiki/1973" TargetMode="External"/><Relationship Id="rId31" Type="http://schemas.openxmlformats.org/officeDocument/2006/relationships/hyperlink" Target="http://uk.wikipedia.org/wiki/%D0%90%D1%81%D1%82%D0%B5%D1%80%D0%BE%D1%97%D0%B4#cite_note-10" TargetMode="External"/><Relationship Id="rId4" Type="http://schemas.openxmlformats.org/officeDocument/2006/relationships/hyperlink" Target="http://uk.wikipedia.org/wiki/323_%D0%91%D1%80%D1%8E%D1%81%D1%96%D1%8F" TargetMode="External"/><Relationship Id="rId9" Type="http://schemas.openxmlformats.org/officeDocument/2006/relationships/hyperlink" Target="http://uk.wikipedia.org/wiki/%D0%9E%D1%80%D0%B1%D1%96%D1%82%D0%B0" TargetMode="External"/><Relationship Id="rId14" Type="http://schemas.openxmlformats.org/officeDocument/2006/relationships/hyperlink" Target="http://uk.wikipedia.org/wiki/%D0%A2%D1%80%D0%BE%D1%8F%D0%BD%D1%81%D1%8C%D0%BA%D0%B0_%D0%B2%D1%96%D0%B9%D0%BD%D0%B0" TargetMode="External"/><Relationship Id="rId22" Type="http://schemas.openxmlformats.org/officeDocument/2006/relationships/hyperlink" Target="http://uk.wikipedia.org/wiki/%D0%9C%D0%B0%D1%80%D1%81_(%D0%BF%D0%BB%D0%B0%D0%BD%D0%B5%D1%82%D0%B0)" TargetMode="External"/><Relationship Id="rId27" Type="http://schemas.openxmlformats.org/officeDocument/2006/relationships/hyperlink" Target="http://uk.wikipedia.org/w/index.php?title=2062_%D0%90%D1%82%D0%BE%D0%BD&amp;action=edit&amp;redlink=1" TargetMode="External"/><Relationship Id="rId30" Type="http://schemas.openxmlformats.org/officeDocument/2006/relationships/hyperlink" Target="http://uk.wikipedia.org/wiki/%D0%90%D1%84%D0%B5%D0%BB%D1%96%D0%B9" TargetMode="External"/><Relationship Id="rId35" Type="http://schemas.openxmlformats.org/officeDocument/2006/relationships/hyperlink" Target="http://uk.wikipedia.org/wiki/%D0%90%D1%81%D1%82%D0%B5%D1%80%D0%BE%D1%97%D0%B4#cite_note-1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0%D0%B4%D0%B0%D1%80" TargetMode="External"/><Relationship Id="rId3" Type="http://schemas.openxmlformats.org/officeDocument/2006/relationships/hyperlink" Target="http://uk.wikipedia.org/wiki/%D0%A2%D0%B5%D0%BB%D0%B5%D1%81%D0%BA%D0%BE%D0%BF" TargetMode="External"/><Relationship Id="rId7" Type="http://schemas.openxmlformats.org/officeDocument/2006/relationships/hyperlink" Target="http://uk.wikipedia.org/wiki/%D0%90%D1%81%D1%82%D0%B5%D1%80%D0%BE%D1%97%D0%B4#cite_note-aes-1" TargetMode="External"/><Relationship Id="rId2" Type="http://schemas.openxmlformats.org/officeDocument/2006/relationships/hyperlink" Target="http://uk.wikipedia.org/wiki/4_%D0%92%D0%B5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A%D1%80%D0%B8%D1%82%D1%82%D1%8F_(%D0%B0%D1%81%D1%82%D1%80%D0%BE%D0%BD%D0%BE%D0%BC%D1%96%D1%8F)" TargetMode="External"/><Relationship Id="rId5" Type="http://schemas.openxmlformats.org/officeDocument/2006/relationships/hyperlink" Target="http://uk.wikipedia.org/wiki/%D0%AF%D1%81%D0%BA%D1%80%D0%B0%D0%B2%D1%96%D1%81%D1%82%D1%8C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uk.wikipedia.org/wiki/%D0%A5%D0%B0%D0%B1%D0%B1%D0%BB_(%D1%82%D0%B5%D0%BB%D0%B5%D1%81%D0%BA%D0%BE%D0%BF)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8134672" cy="2088231"/>
          </a:xfrm>
        </p:spPr>
        <p:txBody>
          <a:bodyPr>
            <a:normAutofit/>
          </a:bodyPr>
          <a:lstStyle/>
          <a:p>
            <a:r>
              <a:rPr lang="ru-RU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Астероїди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81128"/>
            <a:ext cx="6624736" cy="2088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</a:t>
            </a:r>
            <a:r>
              <a:rPr lang="ru-RU" sz="2400" dirty="0" err="1" smtClean="0"/>
              <a:t>Виконала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учениця</a:t>
            </a:r>
            <a:r>
              <a:rPr lang="ru-RU" sz="2400" dirty="0" smtClean="0"/>
              <a:t> 11-Б</a:t>
            </a:r>
          </a:p>
          <a:p>
            <a:r>
              <a:rPr lang="ru-RU" sz="2400" dirty="0" smtClean="0"/>
              <a:t>                                           Лазаренко </a:t>
            </a:r>
            <a:r>
              <a:rPr lang="ru-RU" sz="2400" dirty="0" err="1" smtClean="0"/>
              <a:t>Анастасія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790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92088"/>
          </a:xfrm>
        </p:spPr>
        <p:txBody>
          <a:bodyPr/>
          <a:lstStyle/>
          <a:p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Першим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астероїдом</a:t>
            </a:r>
            <a:r>
              <a:rPr lang="ru-RU" dirty="0"/>
              <a:t>, </a:t>
            </a:r>
            <a:r>
              <a:rPr lang="ru-RU" dirty="0" err="1"/>
              <a:t>сфотографованим</a:t>
            </a:r>
            <a:r>
              <a:rPr lang="ru-RU" dirty="0"/>
              <a:t> </a:t>
            </a:r>
            <a:r>
              <a:rPr lang="ru-RU" dirty="0" err="1"/>
              <a:t>зблизька</a:t>
            </a:r>
            <a:r>
              <a:rPr lang="ru-RU" dirty="0"/>
              <a:t>, стала </a:t>
            </a:r>
            <a:r>
              <a:rPr lang="ru-RU" dirty="0">
                <a:hlinkClick r:id="rId2" tooltip="1991"/>
              </a:rPr>
              <a:t>1991</a:t>
            </a:r>
            <a:r>
              <a:rPr lang="ru-RU" dirty="0"/>
              <a:t> року </a:t>
            </a:r>
            <a:r>
              <a:rPr lang="ru-RU" dirty="0">
                <a:hlinkClick r:id="rId3" tooltip="951 Гаспра"/>
              </a:rPr>
              <a:t>951 </a:t>
            </a:r>
            <a:r>
              <a:rPr lang="ru-RU" dirty="0" err="1">
                <a:hlinkClick r:id="rId3" tooltip="951 Гаспра"/>
              </a:rPr>
              <a:t>Гаспра</a:t>
            </a:r>
            <a:r>
              <a:rPr lang="ru-RU" dirty="0"/>
              <a:t>.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космічним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 </a:t>
            </a:r>
            <a:r>
              <a:rPr lang="ru-RU" dirty="0" err="1">
                <a:hlinkClick r:id="rId4" tooltip="Галілео"/>
              </a:rPr>
              <a:t>Галілео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на той час </a:t>
            </a:r>
            <a:r>
              <a:rPr lang="ru-RU" dirty="0" err="1"/>
              <a:t>пролітав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астероїдом</a:t>
            </a:r>
            <a:r>
              <a:rPr lang="ru-RU" dirty="0"/>
              <a:t> на шляху до </a:t>
            </a:r>
            <a:r>
              <a:rPr lang="ru-RU" dirty="0" err="1">
                <a:hlinkClick r:id="rId5" tooltip="Юпітер (планета)"/>
              </a:rPr>
              <a:t>Юпітера</a:t>
            </a:r>
            <a:r>
              <a:rPr lang="ru-RU" dirty="0"/>
              <a:t>. </a:t>
            </a:r>
            <a:r>
              <a:rPr lang="ru-RU" dirty="0" err="1"/>
              <a:t>Галілео</a:t>
            </a:r>
            <a:r>
              <a:rPr lang="ru-RU" dirty="0"/>
              <a:t> </a:t>
            </a:r>
            <a:r>
              <a:rPr lang="ru-RU" dirty="0" err="1"/>
              <a:t>сфотографував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>
                <a:hlinkClick r:id="rId6" tooltip="243 Іда"/>
              </a:rPr>
              <a:t>243 </a:t>
            </a:r>
            <a:r>
              <a:rPr lang="ru-RU" dirty="0" err="1">
                <a:hlinkClick r:id="rId6" tooltip="243 Іда"/>
              </a:rPr>
              <a:t>Іду</a:t>
            </a:r>
            <a:r>
              <a:rPr lang="ru-RU" dirty="0"/>
              <a:t> 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супутником</a:t>
            </a:r>
            <a:r>
              <a:rPr lang="ru-RU" dirty="0"/>
              <a:t> Дактилем.</a:t>
            </a:r>
          </a:p>
          <a:p>
            <a:r>
              <a:rPr lang="ru-RU" dirty="0"/>
              <a:t>Першим </a:t>
            </a:r>
            <a:r>
              <a:rPr lang="ru-RU" dirty="0" err="1"/>
              <a:t>космічним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полетів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астероїдом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en-US" dirty="0">
                <a:hlinkClick r:id="rId7" tooltip="NEAR Shoemaker (ще не написана)"/>
              </a:rPr>
              <a:t>NEAR Shoemaker</a:t>
            </a:r>
            <a:r>
              <a:rPr lang="en-US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сфотографував</a:t>
            </a:r>
            <a:r>
              <a:rPr lang="ru-RU" dirty="0"/>
              <a:t> </a:t>
            </a:r>
            <a:r>
              <a:rPr lang="ru-RU" dirty="0">
                <a:hlinkClick r:id="rId8" tooltip="253 Матільда"/>
              </a:rPr>
              <a:t>253 </a:t>
            </a:r>
            <a:r>
              <a:rPr lang="ru-RU" dirty="0" err="1">
                <a:hlinkClick r:id="rId8" tooltip="253 Матільда"/>
              </a:rPr>
              <a:t>Матільду</a:t>
            </a:r>
            <a:r>
              <a:rPr lang="ru-RU" dirty="0"/>
              <a:t> </a:t>
            </a:r>
            <a:r>
              <a:rPr lang="ru-RU" dirty="0">
                <a:hlinkClick r:id="rId9" tooltip="1997"/>
              </a:rPr>
              <a:t>1997</a:t>
            </a:r>
            <a:r>
              <a:rPr lang="ru-RU" dirty="0"/>
              <a:t>року,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на </a:t>
            </a:r>
            <a:r>
              <a:rPr lang="ru-RU" dirty="0" err="1"/>
              <a:t>орбіту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астероїда</a:t>
            </a:r>
            <a:r>
              <a:rPr lang="ru-RU" dirty="0"/>
              <a:t> </a:t>
            </a:r>
            <a:r>
              <a:rPr lang="ru-RU" dirty="0">
                <a:hlinkClick r:id="rId10" tooltip="433 Ерос"/>
              </a:rPr>
              <a:t>433 </a:t>
            </a:r>
            <a:r>
              <a:rPr lang="ru-RU" dirty="0" err="1">
                <a:hlinkClick r:id="rId10" tooltip="433 Ерос"/>
              </a:rPr>
              <a:t>Ерос</a:t>
            </a:r>
            <a:r>
              <a:rPr lang="ru-RU" dirty="0"/>
              <a:t> і </a:t>
            </a:r>
            <a:r>
              <a:rPr lang="ru-RU" dirty="0">
                <a:hlinkClick r:id="rId11" tooltip="2001"/>
              </a:rPr>
              <a:t>2001</a:t>
            </a:r>
            <a:r>
              <a:rPr lang="ru-RU" dirty="0"/>
              <a:t> року </a:t>
            </a:r>
            <a:r>
              <a:rPr lang="ru-RU" dirty="0" err="1"/>
              <a:t>опустився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астероїдів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baseline="30000" dirty="0">
                <a:hlinkClick r:id="rId12"/>
              </a:rPr>
              <a:t>[1]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 </a:t>
            </a:r>
            <a:r>
              <a:rPr lang="ru-RU" dirty="0">
                <a:hlinkClick r:id="rId13" tooltip="2005"/>
              </a:rPr>
              <a:t>2005</a:t>
            </a:r>
            <a:r>
              <a:rPr lang="ru-RU" dirty="0"/>
              <a:t> року 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 </a:t>
            </a:r>
            <a:r>
              <a:rPr lang="ru-RU" dirty="0" err="1">
                <a:hlinkClick r:id="rId14" tooltip="Хаябуса"/>
              </a:rPr>
              <a:t>Хаябуса</a:t>
            </a:r>
            <a:r>
              <a:rPr lang="ru-RU" dirty="0"/>
              <a:t> 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астероїда</a:t>
            </a:r>
            <a:r>
              <a:rPr lang="ru-RU" dirty="0"/>
              <a:t> </a:t>
            </a:r>
            <a:r>
              <a:rPr lang="ru-RU" dirty="0">
                <a:hlinkClick r:id="rId15" tooltip="25143 Ітокава"/>
              </a:rPr>
              <a:t>25143 </a:t>
            </a:r>
            <a:r>
              <a:rPr lang="ru-RU" dirty="0" err="1">
                <a:hlinkClick r:id="rId15" tooltip="25143 Ітокава"/>
              </a:rPr>
              <a:t>Ітокава</a:t>
            </a:r>
            <a:r>
              <a:rPr lang="ru-RU" dirty="0"/>
              <a:t>. </a:t>
            </a:r>
            <a:r>
              <a:rPr lang="ru-RU" dirty="0">
                <a:hlinkClick r:id="rId16" tooltip="13 червня"/>
              </a:rPr>
              <a:t>13 </a:t>
            </a:r>
            <a:r>
              <a:rPr lang="ru-RU" dirty="0" err="1">
                <a:hlinkClick r:id="rId16" tooltip="13 червня"/>
              </a:rPr>
              <a:t>червня</a:t>
            </a:r>
            <a:r>
              <a:rPr lang="ru-RU" dirty="0"/>
              <a:t> </a:t>
            </a:r>
            <a:r>
              <a:rPr lang="ru-RU" dirty="0">
                <a:hlinkClick r:id="rId17" tooltip="2010"/>
              </a:rPr>
              <a:t>2010</a:t>
            </a:r>
            <a:r>
              <a:rPr lang="ru-RU" dirty="0"/>
              <a:t> 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на Землю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астероїда</a:t>
            </a:r>
            <a:r>
              <a:rPr lang="ru-RU" dirty="0"/>
              <a:t>, </a:t>
            </a:r>
            <a:r>
              <a:rPr lang="ru-RU" dirty="0" err="1"/>
              <a:t>спіймані</a:t>
            </a:r>
            <a:r>
              <a:rPr lang="ru-RU" dirty="0"/>
              <a:t> на </a:t>
            </a:r>
            <a:r>
              <a:rPr lang="ru-RU" dirty="0" err="1"/>
              <a:t>особливий</a:t>
            </a:r>
            <a:r>
              <a:rPr lang="ru-RU" dirty="0"/>
              <a:t> </a:t>
            </a:r>
            <a:r>
              <a:rPr lang="ru-RU" dirty="0">
                <a:hlinkClick r:id="rId18" tooltip="Гель (речовина)"/>
              </a:rPr>
              <a:t>гель</a:t>
            </a:r>
            <a:r>
              <a:rPr lang="ru-RU" baseline="30000" dirty="0"/>
              <a:t>[</a:t>
            </a:r>
            <a:r>
              <a:rPr lang="ru-RU" i="1" baseline="30000" dirty="0" err="1">
                <a:hlinkClick r:id="rId19" tooltip="Вікіпедія:Посилання на джерела"/>
              </a:rPr>
              <a:t>Джерело</a:t>
            </a:r>
            <a:r>
              <a:rPr lang="ru-RU" i="1" baseline="30000" dirty="0">
                <a:hlinkClick r:id="rId19" tooltip="Вікіпедія:Посилання на джерела"/>
              </a:rPr>
              <a:t>?</a:t>
            </a:r>
            <a:r>
              <a:rPr lang="ru-RU" baseline="30000" dirty="0"/>
              <a:t>]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 </a:t>
            </a:r>
            <a:r>
              <a:rPr lang="ru-RU" dirty="0">
                <a:hlinkClick r:id="rId20" tooltip="2007"/>
              </a:rPr>
              <a:t>2007</a:t>
            </a:r>
            <a:r>
              <a:rPr lang="ru-RU" dirty="0"/>
              <a:t> року </a:t>
            </a:r>
            <a:r>
              <a:rPr lang="ru-RU" dirty="0">
                <a:hlinkClick r:id="rId21" tooltip="НАСА"/>
              </a:rPr>
              <a:t>НАСА</a:t>
            </a:r>
            <a:r>
              <a:rPr lang="ru-RU" dirty="0"/>
              <a:t> запустило </a:t>
            </a:r>
            <a:r>
              <a:rPr lang="ru-RU" dirty="0" err="1"/>
              <a:t>апарат</a:t>
            </a:r>
            <a:r>
              <a:rPr lang="ru-RU" dirty="0"/>
              <a:t> </a:t>
            </a:r>
            <a:r>
              <a:rPr lang="en-US" dirty="0">
                <a:hlinkClick r:id="rId22" tooltip="Dawn (ще не написана)"/>
              </a:rPr>
              <a:t>Dawn</a:t>
            </a:r>
            <a:r>
              <a:rPr lang="en-US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обігне</a:t>
            </a:r>
            <a:r>
              <a:rPr lang="ru-RU" dirty="0"/>
              <a:t> </a:t>
            </a:r>
            <a:r>
              <a:rPr lang="ru-RU" dirty="0" err="1"/>
              <a:t>карликову</a:t>
            </a:r>
            <a:r>
              <a:rPr lang="ru-RU" dirty="0"/>
              <a:t> планету </a:t>
            </a:r>
            <a:r>
              <a:rPr lang="ru-RU" dirty="0">
                <a:hlinkClick r:id="rId23" tooltip="Церера (карликова планета)"/>
              </a:rPr>
              <a:t>Цереру</a:t>
            </a:r>
            <a:r>
              <a:rPr lang="ru-RU" dirty="0"/>
              <a:t> та </a:t>
            </a:r>
            <a:r>
              <a:rPr lang="ru-RU" dirty="0" err="1"/>
              <a:t>астероїд</a:t>
            </a:r>
            <a:r>
              <a:rPr lang="ru-RU" dirty="0"/>
              <a:t> </a:t>
            </a:r>
            <a:r>
              <a:rPr lang="ru-RU" dirty="0">
                <a:hlinkClick r:id="rId24" tooltip="4 Веста"/>
              </a:rPr>
              <a:t>Весту</a:t>
            </a:r>
            <a:r>
              <a:rPr lang="ru-RU" dirty="0"/>
              <a:t> в </a:t>
            </a:r>
            <a:r>
              <a:rPr lang="ru-RU" dirty="0">
                <a:hlinkClick r:id="rId25" tooltip="2011"/>
              </a:rPr>
              <a:t>2011</a:t>
            </a:r>
            <a:r>
              <a:rPr lang="ru-RU" dirty="0"/>
              <a:t>–</a:t>
            </a:r>
            <a:r>
              <a:rPr lang="ru-RU" dirty="0">
                <a:hlinkClick r:id="rId26" tooltip="2015"/>
              </a:rPr>
              <a:t>2015</a:t>
            </a:r>
            <a:r>
              <a:rPr lang="ru-RU" dirty="0"/>
              <a:t> роках.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подорож</a:t>
            </a:r>
            <a:r>
              <a:rPr lang="ru-RU" dirty="0"/>
              <a:t> </a:t>
            </a:r>
            <a:r>
              <a:rPr lang="ru-RU" dirty="0" err="1"/>
              <a:t>продовжиться</a:t>
            </a:r>
            <a:r>
              <a:rPr lang="ru-RU" dirty="0"/>
              <a:t> до </a:t>
            </a:r>
            <a:r>
              <a:rPr lang="ru-RU" dirty="0" err="1"/>
              <a:t>астероїда</a:t>
            </a:r>
            <a:r>
              <a:rPr lang="ru-RU" dirty="0"/>
              <a:t> </a:t>
            </a:r>
            <a:r>
              <a:rPr lang="ru-RU" dirty="0">
                <a:hlinkClick r:id="rId27" tooltip="2 Паллада"/>
              </a:rPr>
              <a:t>Паллада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66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6206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Спектральна</a:t>
            </a:r>
            <a:r>
              <a:rPr lang="ru-RU" dirty="0" smtClean="0"/>
              <a:t> </a:t>
            </a:r>
            <a:r>
              <a:rPr lang="ru-RU" dirty="0" err="1" smtClean="0"/>
              <a:t>Класифікація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2952328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sz="2900" dirty="0">
                <a:hlinkClick r:id="rId2" tooltip="1975"/>
              </a:rPr>
              <a:t>1975</a:t>
            </a:r>
            <a:r>
              <a:rPr lang="ru-RU" sz="2900" dirty="0"/>
              <a:t> року </a:t>
            </a:r>
            <a:r>
              <a:rPr lang="ru-RU" sz="2900" dirty="0" err="1"/>
              <a:t>було</a:t>
            </a:r>
            <a:r>
              <a:rPr lang="ru-RU" sz="2900" dirty="0"/>
              <a:t> </a:t>
            </a:r>
            <a:r>
              <a:rPr lang="ru-RU" sz="2900" dirty="0" err="1"/>
              <a:t>розроблено</a:t>
            </a:r>
            <a:r>
              <a:rPr lang="ru-RU" sz="2900" dirty="0"/>
              <a:t> </a:t>
            </a:r>
            <a:r>
              <a:rPr lang="ru-RU" sz="2900" dirty="0" err="1">
                <a:hlinkClick r:id="rId3" tooltip="Таксономія"/>
              </a:rPr>
              <a:t>таксономічну</a:t>
            </a:r>
            <a:r>
              <a:rPr lang="ru-RU" sz="2900" dirty="0"/>
              <a:t> систему для </a:t>
            </a:r>
            <a:r>
              <a:rPr lang="ru-RU" sz="2900" dirty="0" err="1"/>
              <a:t>астероїдів</a:t>
            </a:r>
            <a:r>
              <a:rPr lang="ru-RU" sz="2900" dirty="0"/>
              <a:t>. Вона </a:t>
            </a:r>
            <a:r>
              <a:rPr lang="ru-RU" sz="2900" dirty="0" err="1"/>
              <a:t>базується</a:t>
            </a:r>
            <a:r>
              <a:rPr lang="ru-RU" sz="2900" dirty="0"/>
              <a:t> на </a:t>
            </a:r>
            <a:r>
              <a:rPr lang="ru-RU" sz="2900" dirty="0" err="1">
                <a:hlinkClick r:id="rId4" tooltip="Колір"/>
              </a:rPr>
              <a:t>кольорі</a:t>
            </a:r>
            <a:r>
              <a:rPr lang="ru-RU" sz="2900" dirty="0"/>
              <a:t>, </a:t>
            </a:r>
            <a:r>
              <a:rPr lang="ru-RU" sz="2900" dirty="0">
                <a:hlinkClick r:id="rId5" tooltip="Альбедо"/>
              </a:rPr>
              <a:t>альбедо</a:t>
            </a:r>
            <a:r>
              <a:rPr lang="ru-RU" sz="2900" dirty="0"/>
              <a:t> та </a:t>
            </a:r>
            <a:r>
              <a:rPr lang="ru-RU" sz="2900" dirty="0">
                <a:hlinkClick r:id="rId6" tooltip="Спектр"/>
              </a:rPr>
              <a:t>спектрах</a:t>
            </a:r>
            <a:r>
              <a:rPr lang="ru-RU" sz="2900" dirty="0"/>
              <a:t> </a:t>
            </a:r>
            <a:r>
              <a:rPr lang="ru-RU" sz="2900" dirty="0" err="1"/>
              <a:t>астероїдів</a:t>
            </a:r>
            <a:r>
              <a:rPr lang="ru-RU" sz="2900" dirty="0"/>
              <a:t>. </a:t>
            </a:r>
            <a:r>
              <a:rPr lang="ru-RU" sz="2900" dirty="0" err="1"/>
              <a:t>Ці</a:t>
            </a:r>
            <a:r>
              <a:rPr lang="ru-RU" sz="2900" dirty="0"/>
              <a:t> </a:t>
            </a:r>
            <a:r>
              <a:rPr lang="ru-RU" sz="2900" dirty="0" err="1"/>
              <a:t>властивості</a:t>
            </a:r>
            <a:r>
              <a:rPr lang="ru-RU" sz="2900" dirty="0"/>
              <a:t> </a:t>
            </a:r>
            <a:r>
              <a:rPr lang="ru-RU" sz="2900" dirty="0" err="1"/>
              <a:t>пов'язані</a:t>
            </a:r>
            <a:r>
              <a:rPr lang="ru-RU" sz="2900" dirty="0"/>
              <a:t> </a:t>
            </a:r>
            <a:r>
              <a:rPr lang="ru-RU" sz="2900" dirty="0" err="1"/>
              <a:t>зі</a:t>
            </a:r>
            <a:r>
              <a:rPr lang="ru-RU" sz="2900" dirty="0"/>
              <a:t> складом </a:t>
            </a:r>
            <a:r>
              <a:rPr lang="ru-RU" sz="2900" dirty="0" err="1"/>
              <a:t>поверхні</a:t>
            </a:r>
            <a:r>
              <a:rPr lang="ru-RU" sz="2900" dirty="0"/>
              <a:t> </a:t>
            </a:r>
            <a:r>
              <a:rPr lang="ru-RU" sz="2900" dirty="0" err="1"/>
              <a:t>астероїдів</a:t>
            </a:r>
            <a:r>
              <a:rPr lang="ru-RU" sz="2900" dirty="0"/>
              <a:t>. </a:t>
            </a:r>
            <a:r>
              <a:rPr lang="ru-RU" sz="2900" dirty="0" err="1"/>
              <a:t>Спочатку</a:t>
            </a:r>
            <a:r>
              <a:rPr lang="ru-RU" sz="2900" dirty="0"/>
              <a:t> </a:t>
            </a:r>
            <a:r>
              <a:rPr lang="ru-RU" sz="2900" dirty="0" err="1"/>
              <a:t>виділяли</a:t>
            </a:r>
            <a:r>
              <a:rPr lang="ru-RU" sz="2900" dirty="0"/>
              <a:t> три </a:t>
            </a:r>
            <a:r>
              <a:rPr lang="ru-RU" sz="2900" dirty="0" err="1"/>
              <a:t>класи</a:t>
            </a:r>
            <a:r>
              <a:rPr lang="ru-RU" sz="2900" dirty="0"/>
              <a:t>:</a:t>
            </a:r>
          </a:p>
          <a:p>
            <a:r>
              <a:rPr lang="ru-RU" sz="2900" dirty="0" err="1">
                <a:hlinkClick r:id="rId7" tooltip="Астероїди типу C"/>
              </a:rPr>
              <a:t>астероїди</a:t>
            </a:r>
            <a:r>
              <a:rPr lang="ru-RU" sz="2900" dirty="0">
                <a:hlinkClick r:id="rId7" tooltip="Астероїди типу C"/>
              </a:rPr>
              <a:t> </a:t>
            </a:r>
            <a:r>
              <a:rPr lang="en-US" sz="2900" dirty="0">
                <a:hlinkClick r:id="rId7" tooltip="Астероїди типу C"/>
              </a:rPr>
              <a:t>C-</a:t>
            </a:r>
            <a:r>
              <a:rPr lang="ru-RU" sz="2900" dirty="0">
                <a:hlinkClick r:id="rId7" tooltip="Астероїди типу C"/>
              </a:rPr>
              <a:t>типу</a:t>
            </a:r>
            <a:r>
              <a:rPr lang="ru-RU" sz="2900" dirty="0"/>
              <a:t> — </a:t>
            </a:r>
            <a:r>
              <a:rPr lang="ru-RU" sz="2900" dirty="0" err="1"/>
              <a:t>темні</a:t>
            </a:r>
            <a:r>
              <a:rPr lang="ru-RU" sz="2900" dirty="0"/>
              <a:t>, </a:t>
            </a:r>
            <a:r>
              <a:rPr lang="ru-RU" sz="2900" dirty="0" err="1"/>
              <a:t>багаті</a:t>
            </a:r>
            <a:r>
              <a:rPr lang="ru-RU" sz="2900" dirty="0"/>
              <a:t> на </a:t>
            </a:r>
            <a:r>
              <a:rPr lang="ru-RU" sz="2900" dirty="0" err="1">
                <a:hlinkClick r:id="rId8" tooltip="Вуглець"/>
              </a:rPr>
              <a:t>вуглець</a:t>
            </a:r>
            <a:r>
              <a:rPr lang="ru-RU" sz="2900" dirty="0"/>
              <a:t>, вони </a:t>
            </a:r>
            <a:r>
              <a:rPr lang="ru-RU" sz="2900" dirty="0" err="1"/>
              <a:t>становлять</a:t>
            </a:r>
            <a:r>
              <a:rPr lang="ru-RU" sz="2900" dirty="0"/>
              <a:t> 75% </a:t>
            </a:r>
            <a:r>
              <a:rPr lang="ru-RU" sz="2900" dirty="0" err="1"/>
              <a:t>усіх</a:t>
            </a:r>
            <a:r>
              <a:rPr lang="ru-RU" sz="2900" dirty="0"/>
              <a:t> </a:t>
            </a:r>
            <a:r>
              <a:rPr lang="ru-RU" sz="2900" dirty="0" err="1"/>
              <a:t>відомих</a:t>
            </a:r>
            <a:r>
              <a:rPr lang="ru-RU" sz="2900" dirty="0"/>
              <a:t> </a:t>
            </a:r>
            <a:r>
              <a:rPr lang="ru-RU" sz="2900" dirty="0" err="1"/>
              <a:t>астероїдів</a:t>
            </a:r>
            <a:r>
              <a:rPr lang="ru-RU" sz="2900" dirty="0"/>
              <a:t>;</a:t>
            </a:r>
          </a:p>
          <a:p>
            <a:r>
              <a:rPr lang="ru-RU" sz="2900" dirty="0" err="1">
                <a:hlinkClick r:id="rId9" tooltip="Астероїди типу S"/>
              </a:rPr>
              <a:t>астероїди</a:t>
            </a:r>
            <a:r>
              <a:rPr lang="ru-RU" sz="2900" dirty="0">
                <a:hlinkClick r:id="rId9" tooltip="Астероїди типу S"/>
              </a:rPr>
              <a:t> </a:t>
            </a:r>
            <a:r>
              <a:rPr lang="en-US" sz="2900" dirty="0">
                <a:hlinkClick r:id="rId9" tooltip="Астероїди типу S"/>
              </a:rPr>
              <a:t>S-</a:t>
            </a:r>
            <a:r>
              <a:rPr lang="ru-RU" sz="2900" dirty="0">
                <a:hlinkClick r:id="rId9" tooltip="Астероїди типу S"/>
              </a:rPr>
              <a:t>типу</a:t>
            </a:r>
            <a:r>
              <a:rPr lang="ru-RU" sz="2900" dirty="0"/>
              <a:t> — </a:t>
            </a:r>
            <a:r>
              <a:rPr lang="ru-RU" sz="2900" dirty="0" err="1"/>
              <a:t>кам'янисті</a:t>
            </a:r>
            <a:r>
              <a:rPr lang="ru-RU" sz="2900" dirty="0"/>
              <a:t>, </a:t>
            </a:r>
            <a:r>
              <a:rPr lang="ru-RU" sz="2900" dirty="0" err="1"/>
              <a:t>багаті</a:t>
            </a:r>
            <a:r>
              <a:rPr lang="ru-RU" sz="2900" dirty="0"/>
              <a:t> на </a:t>
            </a:r>
            <a:r>
              <a:rPr lang="ru-RU" sz="2900" dirty="0" err="1">
                <a:hlinkClick r:id="rId10" tooltip="Кремній"/>
              </a:rPr>
              <a:t>кремній</a:t>
            </a:r>
            <a:r>
              <a:rPr lang="ru-RU" sz="2900" dirty="0"/>
              <a:t>, </a:t>
            </a:r>
            <a:r>
              <a:rPr lang="ru-RU" sz="2900" dirty="0" err="1"/>
              <a:t>становлять</a:t>
            </a:r>
            <a:r>
              <a:rPr lang="ru-RU" sz="2900" dirty="0"/>
              <a:t> 17% </a:t>
            </a:r>
            <a:r>
              <a:rPr lang="ru-RU" sz="2900" dirty="0" err="1"/>
              <a:t>всіх</a:t>
            </a:r>
            <a:r>
              <a:rPr lang="ru-RU" sz="2900" dirty="0"/>
              <a:t> </a:t>
            </a:r>
            <a:r>
              <a:rPr lang="ru-RU" sz="2900" dirty="0" err="1"/>
              <a:t>астероїдів</a:t>
            </a:r>
            <a:r>
              <a:rPr lang="ru-RU" sz="2900" dirty="0"/>
              <a:t>;</a:t>
            </a:r>
          </a:p>
          <a:p>
            <a:pPr marL="137160" indent="0">
              <a:buNone/>
            </a:pPr>
            <a:r>
              <a:rPr lang="ru-RU" sz="2900" dirty="0" smtClean="0"/>
              <a:t> до </a:t>
            </a:r>
            <a:r>
              <a:rPr lang="ru-RU" sz="2900" dirty="0" err="1"/>
              <a:t>астероїдів</a:t>
            </a:r>
            <a:r>
              <a:rPr lang="ru-RU" sz="2900" dirty="0"/>
              <a:t> </a:t>
            </a:r>
            <a:r>
              <a:rPr lang="en-US" sz="2900" b="1" dirty="0"/>
              <a:t>U-</a:t>
            </a:r>
            <a:r>
              <a:rPr lang="ru-RU" sz="2900" b="1" dirty="0"/>
              <a:t>типу</a:t>
            </a:r>
            <a:r>
              <a:rPr lang="ru-RU" sz="2900" dirty="0"/>
              <a:t> (</a:t>
            </a:r>
            <a:r>
              <a:rPr lang="ru-RU" sz="2900" dirty="0" err="1"/>
              <a:t>від</a:t>
            </a:r>
            <a:r>
              <a:rPr lang="ru-RU" sz="2900" dirty="0"/>
              <a:t> </a:t>
            </a:r>
            <a:r>
              <a:rPr lang="ru-RU" sz="2900" dirty="0">
                <a:hlinkClick r:id="rId11" tooltip="Англійська мова"/>
              </a:rPr>
              <a:t>англ.</a:t>
            </a:r>
            <a:r>
              <a:rPr lang="ru-RU" sz="2900" dirty="0"/>
              <a:t> </a:t>
            </a:r>
            <a:r>
              <a:rPr lang="en-US" sz="2900" b="1" i="1" dirty="0" err="1"/>
              <a:t>U</a:t>
            </a:r>
            <a:r>
              <a:rPr lang="en-US" sz="2900" i="1" dirty="0" err="1"/>
              <a:t>nknow</a:t>
            </a:r>
            <a:r>
              <a:rPr lang="en-US" sz="2900" dirty="0"/>
              <a:t>) </a:t>
            </a:r>
            <a:r>
              <a:rPr lang="ru-RU" sz="2900" dirty="0"/>
              <a:t>належать </a:t>
            </a:r>
            <a:r>
              <a:rPr lang="ru-RU" sz="2900" dirty="0" err="1"/>
              <a:t>усі</a:t>
            </a:r>
            <a:r>
              <a:rPr lang="ru-RU" sz="2900" dirty="0"/>
              <a:t> </a:t>
            </a:r>
            <a:r>
              <a:rPr lang="ru-RU" sz="2900" dirty="0" err="1"/>
              <a:t>інші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не </a:t>
            </a:r>
            <a:r>
              <a:rPr lang="ru-RU" sz="2900" dirty="0" err="1"/>
              <a:t>потрапляють</a:t>
            </a:r>
            <a:r>
              <a:rPr lang="ru-RU" sz="2900" dirty="0"/>
              <a:t> до перших </a:t>
            </a:r>
            <a:r>
              <a:rPr lang="ru-RU" sz="2900" dirty="0" err="1"/>
              <a:t>двох</a:t>
            </a:r>
            <a:r>
              <a:rPr lang="ru-RU" sz="2900" dirty="0"/>
              <a:t> </a:t>
            </a:r>
            <a:r>
              <a:rPr lang="ru-RU" sz="2900" dirty="0" err="1"/>
              <a:t>категорій</a:t>
            </a:r>
            <a:r>
              <a:rPr lang="ru-RU" sz="2900" dirty="0"/>
              <a:t>.</a:t>
            </a:r>
          </a:p>
          <a:p>
            <a:pPr marL="137160" indent="0">
              <a:buNone/>
            </a:pPr>
            <a:r>
              <a:rPr lang="ru-RU" sz="2900" dirty="0"/>
              <a:t>Початкова </a:t>
            </a:r>
            <a:r>
              <a:rPr lang="ru-RU" sz="2900" dirty="0" err="1"/>
              <a:t>класифікація</a:t>
            </a:r>
            <a:r>
              <a:rPr lang="ru-RU" sz="2900" dirty="0"/>
              <a:t> </a:t>
            </a:r>
            <a:r>
              <a:rPr lang="ru-RU" sz="2900" dirty="0" err="1"/>
              <a:t>надалі</a:t>
            </a:r>
            <a:r>
              <a:rPr lang="ru-RU" sz="2900" dirty="0"/>
              <a:t> </a:t>
            </a:r>
            <a:r>
              <a:rPr lang="ru-RU" sz="2900" dirty="0" err="1"/>
              <a:t>вдосконалювалася</a:t>
            </a:r>
            <a:r>
              <a:rPr lang="ru-RU" sz="2900" dirty="0"/>
              <a:t>, </a:t>
            </a:r>
            <a:r>
              <a:rPr lang="ru-RU" sz="2900" dirty="0" err="1"/>
              <a:t>виділялися</a:t>
            </a:r>
            <a:r>
              <a:rPr lang="ru-RU" sz="2900" dirty="0"/>
              <a:t> </a:t>
            </a:r>
            <a:r>
              <a:rPr lang="ru-RU" sz="2900" dirty="0" err="1"/>
              <a:t>нові</a:t>
            </a:r>
            <a:r>
              <a:rPr lang="ru-RU" sz="2900" dirty="0"/>
              <a:t> </a:t>
            </a:r>
            <a:r>
              <a:rPr lang="ru-RU" sz="2900" dirty="0" err="1"/>
              <a:t>типи</a:t>
            </a:r>
            <a:r>
              <a:rPr lang="ru-RU" sz="2900" dirty="0"/>
              <a:t>. </a:t>
            </a:r>
            <a:r>
              <a:rPr lang="ru-RU" sz="2900" dirty="0" err="1"/>
              <a:t>Наразі</a:t>
            </a:r>
            <a:r>
              <a:rPr lang="ru-RU" sz="2900" dirty="0"/>
              <a:t> </a:t>
            </a:r>
            <a:r>
              <a:rPr lang="ru-RU" sz="2900" dirty="0" err="1"/>
              <a:t>дві</a:t>
            </a:r>
            <a:r>
              <a:rPr lang="ru-RU" sz="2900" dirty="0"/>
              <a:t> </a:t>
            </a:r>
            <a:r>
              <a:rPr lang="ru-RU" sz="2900" dirty="0" err="1"/>
              <a:t>найпопулярніші</a:t>
            </a:r>
            <a:r>
              <a:rPr lang="ru-RU" sz="2900" dirty="0"/>
              <a:t> </a:t>
            </a:r>
            <a:r>
              <a:rPr lang="ru-RU" sz="2900" dirty="0" err="1"/>
              <a:t>таксономічні</a:t>
            </a:r>
            <a:r>
              <a:rPr lang="ru-RU" sz="2900" dirty="0"/>
              <a:t> </a:t>
            </a:r>
            <a:r>
              <a:rPr lang="ru-RU" sz="2900" dirty="0" err="1"/>
              <a:t>системи</a:t>
            </a:r>
            <a:r>
              <a:rPr lang="ru-RU" sz="2900" dirty="0"/>
              <a:t>: </a:t>
            </a:r>
            <a:r>
              <a:rPr lang="ru-RU" sz="2900" dirty="0">
                <a:hlinkClick r:id="rId12" tooltip="Система Толена (ще не написана)"/>
              </a:rPr>
              <a:t>система </a:t>
            </a:r>
            <a:r>
              <a:rPr lang="ru-RU" sz="2900" dirty="0" err="1">
                <a:hlinkClick r:id="rId12" tooltip="Система Толена (ще не написана)"/>
              </a:rPr>
              <a:t>Толена</a:t>
            </a:r>
            <a:r>
              <a:rPr lang="ru-RU" sz="2900" dirty="0"/>
              <a:t> та </a:t>
            </a:r>
            <a:r>
              <a:rPr lang="ru-RU" sz="2900" dirty="0">
                <a:hlinkClick r:id="rId13" tooltip="Система SMASS (ще не написана)"/>
              </a:rPr>
              <a:t>система </a:t>
            </a:r>
            <a:r>
              <a:rPr lang="en-US" sz="2900" dirty="0">
                <a:hlinkClick r:id="rId13" tooltip="Система SMASS (ще не написана)"/>
              </a:rPr>
              <a:t>SMASS</a:t>
            </a:r>
            <a:r>
              <a:rPr lang="en-US" sz="2900" dirty="0"/>
              <a:t>. </a:t>
            </a:r>
            <a:r>
              <a:rPr lang="ru-RU" sz="2900" dirty="0"/>
              <a:t>В </a:t>
            </a:r>
            <a:r>
              <a:rPr lang="ru-RU" sz="2900" dirty="0" err="1"/>
              <a:t>обох</a:t>
            </a:r>
            <a:r>
              <a:rPr lang="ru-RU" sz="2900" dirty="0"/>
              <a:t> системах </a:t>
            </a:r>
            <a:r>
              <a:rPr lang="ru-RU" sz="2900" dirty="0" err="1"/>
              <a:t>виділяють</a:t>
            </a:r>
            <a:r>
              <a:rPr lang="ru-RU" sz="2900" dirty="0"/>
              <a:t> </a:t>
            </a:r>
            <a:r>
              <a:rPr lang="ru-RU" sz="2900" dirty="0" err="1"/>
              <a:t>астероїди</a:t>
            </a:r>
            <a:r>
              <a:rPr lang="ru-RU" sz="2900" dirty="0"/>
              <a:t> типу </a:t>
            </a:r>
            <a:r>
              <a:rPr lang="en-US" sz="2900" dirty="0"/>
              <a:t>C, S </a:t>
            </a:r>
            <a:r>
              <a:rPr lang="ru-RU" sz="2900" dirty="0"/>
              <a:t>та </a:t>
            </a:r>
            <a:r>
              <a:rPr lang="en-US" sz="2900" dirty="0"/>
              <a:t>X. </a:t>
            </a:r>
            <a:r>
              <a:rPr lang="ru-RU" sz="2900" b="1" dirty="0"/>
              <a:t>Х-тип</a:t>
            </a:r>
            <a:r>
              <a:rPr lang="ru-RU" sz="2900" dirty="0"/>
              <a:t> </a:t>
            </a:r>
            <a:r>
              <a:rPr lang="ru-RU" sz="2900" dirty="0" err="1"/>
              <a:t>складається</a:t>
            </a:r>
            <a:r>
              <a:rPr lang="ru-RU" sz="2900" dirty="0"/>
              <a:t> </a:t>
            </a:r>
            <a:r>
              <a:rPr lang="ru-RU" sz="2900" dirty="0" err="1"/>
              <a:t>переважно</a:t>
            </a:r>
            <a:r>
              <a:rPr lang="ru-RU" sz="2900" dirty="0"/>
              <a:t> з </a:t>
            </a:r>
            <a:r>
              <a:rPr lang="ru-RU" sz="2900" dirty="0" err="1"/>
              <a:t>металевих</a:t>
            </a:r>
            <a:r>
              <a:rPr lang="ru-RU" sz="2900" dirty="0"/>
              <a:t> </a:t>
            </a:r>
            <a:r>
              <a:rPr lang="ru-RU" sz="2900" dirty="0" err="1"/>
              <a:t>астероїдів</a:t>
            </a:r>
            <a:r>
              <a:rPr lang="ru-RU" sz="2900" dirty="0"/>
              <a:t>, таких як </a:t>
            </a:r>
            <a:r>
              <a:rPr lang="ru-RU" sz="2900" dirty="0" err="1"/>
              <a:t>астероїди</a:t>
            </a:r>
            <a:r>
              <a:rPr lang="ru-RU" sz="2900" dirty="0"/>
              <a:t> </a:t>
            </a:r>
            <a:r>
              <a:rPr lang="en-US" sz="2900" b="1" dirty="0"/>
              <a:t>M-</a:t>
            </a:r>
            <a:r>
              <a:rPr lang="ru-RU" sz="2900" b="1" dirty="0"/>
              <a:t>типу</a:t>
            </a:r>
            <a:r>
              <a:rPr lang="ru-RU" sz="2900" dirty="0"/>
              <a:t>. </a:t>
            </a:r>
            <a:r>
              <a:rPr lang="ru-RU" sz="2900" dirty="0" err="1"/>
              <a:t>Крім</a:t>
            </a:r>
            <a:r>
              <a:rPr lang="ru-RU" sz="2900" dirty="0"/>
              <a:t> того </a:t>
            </a:r>
            <a:r>
              <a:rPr lang="ru-RU" sz="2900" dirty="0" err="1"/>
              <a:t>розрізняють</a:t>
            </a:r>
            <a:r>
              <a:rPr lang="ru-RU" sz="2900" dirty="0"/>
              <a:t> </a:t>
            </a:r>
            <a:r>
              <a:rPr lang="ru-RU" sz="2900" dirty="0" err="1"/>
              <a:t>ще</a:t>
            </a:r>
            <a:r>
              <a:rPr lang="ru-RU" sz="2900" dirty="0"/>
              <a:t> </a:t>
            </a:r>
            <a:r>
              <a:rPr lang="ru-RU" sz="2900" dirty="0" err="1"/>
              <a:t>кілька</a:t>
            </a:r>
            <a:r>
              <a:rPr lang="ru-RU" sz="2900" dirty="0"/>
              <a:t> </a:t>
            </a:r>
            <a:r>
              <a:rPr lang="ru-RU" sz="2900" dirty="0" err="1"/>
              <a:t>дрібніших</a:t>
            </a:r>
            <a:r>
              <a:rPr lang="ru-RU" sz="2900" dirty="0"/>
              <a:t> </a:t>
            </a:r>
            <a:r>
              <a:rPr lang="ru-RU" sz="2900" dirty="0" err="1"/>
              <a:t>класів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3439"/>
            <a:ext cx="5149998" cy="3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53248"/>
              </p:ext>
            </p:extLst>
          </p:nvPr>
        </p:nvGraphicFramePr>
        <p:xfrm>
          <a:off x="395536" y="44624"/>
          <a:ext cx="8568952" cy="68425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8072"/>
                <a:gridCol w="7920880"/>
              </a:tblGrid>
              <a:tr h="807227"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Опис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основних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типів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астероїдів</a:t>
                      </a:r>
                      <a:endParaRPr lang="ru-RU" dirty="0"/>
                    </a:p>
                  </a:txBody>
                  <a:tcPr/>
                </a:tc>
              </a:tr>
              <a:tr h="593241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Рідкісний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астероїда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помірно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Альбедо"/>
                        </a:rPr>
                        <a:t>альбедо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й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інтенсивним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кольором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Сильне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поглинання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ближньому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інфрачервоному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діапазоні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інтерпретується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свідчення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наявності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олівіну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Підклас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типу С,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альбедо.</a:t>
                      </a:r>
                      <a:endParaRPr lang="ru-RU" sz="1200" dirty="0"/>
                    </a:p>
                  </a:txBody>
                  <a:tcPr/>
                </a:tc>
              </a:tr>
              <a:tr h="593241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темно-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альбедо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5%. «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C» —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означає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вуглецевий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оскільки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вони, як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вважають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складаються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речовини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того ж типу,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вуглецеві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хондрити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типу С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поширені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головного поясу.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червонуватого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кольору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рідко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зустрічаються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головному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але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дедалі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частіше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виявляються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великих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відстанях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Сонця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Рідкісний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альбедо. За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хімічним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складом вони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виявляти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подібність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метеоритами,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відомими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енстатітові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ахондрити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Підклас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типу 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відрізняється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слабким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ультрафіолетовим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поглинанням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спектрах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повною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відсутністю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Підклас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типу C,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ультрафіолетовим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поглинанням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спектрі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Поширений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помірним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імовірно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металеву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будову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подібну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будови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залізних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метеоритів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альбедо.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типу P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найчастіше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зустрічаються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головного поясу.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Рідкісний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схожих за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своїми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властивостями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метеорити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належать до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хондритів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цього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класу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належить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Аполлон та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кілька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навколоземних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Рідкісний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астероїда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помірно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альбедо, прикладом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якого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 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349 Дембовська"/>
                        </a:rPr>
                        <a:t>349 </a:t>
                      </a:r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349 Дембовська"/>
                        </a:rPr>
                        <a:t>Дембовська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проміжним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припускають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подібно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кам'яних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метеоритів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складаються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кременистих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речовин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типу 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частині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поясу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зустрічаються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порівняно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часто.</a:t>
                      </a:r>
                      <a:endParaRPr lang="ru-RU" sz="1200" dirty="0"/>
                    </a:p>
                  </a:txBody>
                  <a:tcPr/>
                </a:tc>
              </a:tr>
              <a:tr h="375179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астероїдів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характеризуються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низьким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альбедо.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02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79208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Розподіл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Сонячній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системі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896544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/>
              <a:t>Будова </a:t>
            </a:r>
            <a:r>
              <a:rPr lang="ru-RU" dirty="0" err="1"/>
              <a:t>астероїдів</a:t>
            </a:r>
            <a:r>
              <a:rPr lang="ru-RU" dirty="0"/>
              <a:t> </a:t>
            </a:r>
            <a:r>
              <a:rPr lang="ru-RU" dirty="0" err="1"/>
              <a:t>різна</a:t>
            </a:r>
            <a:r>
              <a:rPr lang="ru-RU" dirty="0"/>
              <a:t> і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зрозуміла</a:t>
            </a:r>
            <a:r>
              <a:rPr lang="ru-RU" dirty="0"/>
              <a:t>. Церера, схоже, </a:t>
            </a:r>
            <a:r>
              <a:rPr lang="ru-RU" dirty="0" err="1"/>
              <a:t>має</a:t>
            </a:r>
            <a:r>
              <a:rPr lang="ru-RU" dirty="0"/>
              <a:t> ядро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вкрите</a:t>
            </a:r>
            <a:r>
              <a:rPr lang="ru-RU" dirty="0"/>
              <a:t> </a:t>
            </a:r>
            <a:r>
              <a:rPr lang="ru-RU" dirty="0" err="1"/>
              <a:t>крижаною</a:t>
            </a:r>
            <a:r>
              <a:rPr lang="ru-RU" dirty="0"/>
              <a:t> </a:t>
            </a:r>
            <a:r>
              <a:rPr lang="ru-RU" dirty="0" err="1"/>
              <a:t>мантією</a:t>
            </a:r>
            <a:r>
              <a:rPr lang="ru-RU" dirty="0"/>
              <a:t>, а Веста, схоже,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залізно-нікелеве</a:t>
            </a:r>
            <a:r>
              <a:rPr lang="ru-RU" dirty="0"/>
              <a:t> ядро, </a:t>
            </a:r>
            <a:r>
              <a:rPr lang="ru-RU" dirty="0" err="1">
                <a:hlinkClick r:id="rId2" tooltip="Олівін"/>
              </a:rPr>
              <a:t>олівінову</a:t>
            </a:r>
            <a:r>
              <a:rPr lang="ru-RU" dirty="0"/>
              <a:t> </a:t>
            </a:r>
            <a:r>
              <a:rPr lang="ru-RU" dirty="0" err="1"/>
              <a:t>мантію</a:t>
            </a:r>
            <a:r>
              <a:rPr lang="ru-RU" dirty="0"/>
              <a:t> й </a:t>
            </a:r>
            <a:r>
              <a:rPr lang="ru-RU" dirty="0" err="1">
                <a:hlinkClick r:id="rId3" tooltip="Базальт"/>
              </a:rPr>
              <a:t>базальтову</a:t>
            </a:r>
            <a:r>
              <a:rPr lang="ru-RU" dirty="0"/>
              <a:t> кору. </a:t>
            </a:r>
            <a:r>
              <a:rPr lang="ru-RU" dirty="0">
                <a:hlinkClick r:id="rId4" tooltip="10 Гігея"/>
              </a:rPr>
              <a:t>10 </a:t>
            </a:r>
            <a:r>
              <a:rPr lang="ru-RU" dirty="0" err="1">
                <a:hlinkClick r:id="rId4" tooltip="10 Гігея"/>
              </a:rPr>
              <a:t>Гігея</a:t>
            </a:r>
            <a:r>
              <a:rPr lang="ru-RU" dirty="0"/>
              <a:t> </a:t>
            </a:r>
            <a:r>
              <a:rPr lang="ru-RU" dirty="0" err="1"/>
              <a:t>видається</a:t>
            </a:r>
            <a:r>
              <a:rPr lang="ru-RU" dirty="0"/>
              <a:t> </a:t>
            </a:r>
            <a:r>
              <a:rPr lang="ru-RU" dirty="0" err="1"/>
              <a:t>однорідною</a:t>
            </a:r>
            <a:r>
              <a:rPr lang="ru-RU" dirty="0"/>
              <a:t> за </a:t>
            </a:r>
            <a:r>
              <a:rPr lang="ru-RU" dirty="0" err="1"/>
              <a:t>будовою</a:t>
            </a:r>
            <a:r>
              <a:rPr lang="ru-RU" dirty="0"/>
              <a:t> і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карбонистого</a:t>
            </a:r>
            <a:r>
              <a:rPr lang="ru-RU" dirty="0"/>
              <a:t> </a:t>
            </a:r>
            <a:r>
              <a:rPr lang="ru-RU" dirty="0">
                <a:hlinkClick r:id="rId5" tooltip="Хондрит"/>
              </a:rPr>
              <a:t>хондриту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астероїдів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ледь-ледь</a:t>
            </a:r>
            <a:r>
              <a:rPr lang="ru-RU" dirty="0"/>
              <a:t> </a:t>
            </a:r>
            <a:r>
              <a:rPr lang="ru-RU" dirty="0" err="1"/>
              <a:t>утримуються</a:t>
            </a:r>
            <a:r>
              <a:rPr lang="ru-RU" dirty="0"/>
              <a:t> </a:t>
            </a:r>
            <a:r>
              <a:rPr lang="ru-RU" dirty="0" err="1"/>
              <a:t>слабкою</a:t>
            </a:r>
            <a:r>
              <a:rPr lang="ru-RU" dirty="0"/>
              <a:t> </a:t>
            </a:r>
            <a:r>
              <a:rPr lang="ru-RU" dirty="0" err="1"/>
              <a:t>гравітацією</a:t>
            </a:r>
            <a:r>
              <a:rPr lang="ru-RU" dirty="0"/>
              <a:t> як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астероїди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супутники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є </a:t>
            </a:r>
            <a:r>
              <a:rPr lang="ru-RU" dirty="0" err="1">
                <a:hlinkClick r:id="rId6" tooltip="Подвійний астероїд"/>
              </a:rPr>
              <a:t>подвійними</a:t>
            </a:r>
            <a:r>
              <a:rPr lang="ru-RU" dirty="0"/>
              <a:t>.</a:t>
            </a:r>
          </a:p>
          <a:p>
            <a:r>
              <a:rPr lang="ru-RU" dirty="0" err="1" smtClean="0"/>
              <a:t>Астероїди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поза </a:t>
            </a:r>
            <a:r>
              <a:rPr lang="ru-RU" dirty="0" err="1" smtClean="0"/>
              <a:t>головним</a:t>
            </a:r>
            <a:r>
              <a:rPr lang="ru-RU" dirty="0" smtClean="0"/>
              <a:t> поясом:</a:t>
            </a:r>
          </a:p>
          <a:p>
            <a:r>
              <a:rPr lang="ru-RU" i="1" dirty="0" err="1" smtClean="0">
                <a:hlinkClick r:id="rId7" tooltip="Навколоземні астероїди"/>
              </a:rPr>
              <a:t>навколоземні</a:t>
            </a:r>
            <a:r>
              <a:rPr lang="ru-RU" i="1" dirty="0" smtClean="0">
                <a:hlinkClick r:id="rId7" tooltip="Навколоземні астероїди"/>
              </a:rPr>
              <a:t> </a:t>
            </a:r>
            <a:r>
              <a:rPr lang="ru-RU" i="1" dirty="0" err="1">
                <a:hlinkClick r:id="rId7" tooltip="Навколоземні астероїди"/>
              </a:rPr>
              <a:t>астероїди</a:t>
            </a:r>
            <a:r>
              <a:rPr lang="ru-RU" dirty="0"/>
              <a:t> 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лежать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(як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так і </a:t>
            </a:r>
            <a:r>
              <a:rPr lang="ru-RU" dirty="0" err="1"/>
              <a:t>зовні</a:t>
            </a:r>
            <a:r>
              <a:rPr lang="ru-RU" dirty="0"/>
              <a:t>). </a:t>
            </a:r>
            <a:r>
              <a:rPr lang="ru-RU" dirty="0" err="1"/>
              <a:t>Деякі</a:t>
            </a:r>
            <a:r>
              <a:rPr lang="ru-RU" dirty="0"/>
              <a:t> з них (</a:t>
            </a:r>
            <a:r>
              <a:rPr lang="ru-RU" dirty="0" err="1"/>
              <a:t>наприклад</a:t>
            </a:r>
            <a:r>
              <a:rPr lang="ru-RU" dirty="0"/>
              <a:t>, </a:t>
            </a:r>
            <a:r>
              <a:rPr lang="ru-RU" dirty="0" err="1">
                <a:hlinkClick r:id="rId8" tooltip="Група Аполлона"/>
              </a:rPr>
              <a:t>група</a:t>
            </a:r>
            <a:r>
              <a:rPr lang="ru-RU" dirty="0">
                <a:hlinkClick r:id="rId8" tooltip="Група Аполлона"/>
              </a:rPr>
              <a:t> Аполлона</a:t>
            </a:r>
            <a:r>
              <a:rPr lang="ru-RU" dirty="0"/>
              <a:t>, </a:t>
            </a:r>
            <a:r>
              <a:rPr lang="ru-RU" dirty="0" err="1">
                <a:hlinkClick r:id="rId9" tooltip="Група Атона"/>
              </a:rPr>
              <a:t>група</a:t>
            </a:r>
            <a:r>
              <a:rPr lang="ru-RU" dirty="0">
                <a:hlinkClick r:id="rId9" tooltip="Група Атона"/>
              </a:rPr>
              <a:t> </a:t>
            </a:r>
            <a:r>
              <a:rPr lang="ru-RU" dirty="0" err="1">
                <a:hlinkClick r:id="rId9" tooltip="Група Атона"/>
              </a:rPr>
              <a:t>Атона</a:t>
            </a:r>
            <a:r>
              <a:rPr lang="ru-RU" dirty="0"/>
              <a:t>)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перетинають</a:t>
            </a:r>
            <a:r>
              <a:rPr lang="ru-RU" dirty="0"/>
              <a:t> </a:t>
            </a:r>
            <a:r>
              <a:rPr lang="ru-RU" dirty="0" err="1"/>
              <a:t>орбіту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й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зіткнутися</a:t>
            </a:r>
            <a:r>
              <a:rPr lang="ru-RU" dirty="0"/>
              <a:t> з </a:t>
            </a:r>
            <a:r>
              <a:rPr lang="ru-RU" dirty="0" err="1"/>
              <a:t>нашою</a:t>
            </a:r>
            <a:r>
              <a:rPr lang="ru-RU" dirty="0"/>
              <a:t> планетою.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, тому </a:t>
            </a:r>
            <a:r>
              <a:rPr lang="ru-RU" dirty="0" err="1"/>
              <a:t>вивченню</a:t>
            </a:r>
            <a:r>
              <a:rPr lang="ru-RU" dirty="0"/>
              <a:t> таких </a:t>
            </a:r>
            <a:r>
              <a:rPr lang="ru-RU" dirty="0" err="1"/>
              <a:t>астероїдів</a:t>
            </a:r>
            <a:r>
              <a:rPr lang="ru-RU" dirty="0"/>
              <a:t>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,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астероїдів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деталізована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smtClean="0">
                <a:hlinkClick r:id="rId10" tooltip="Троянці (астероїди)"/>
              </a:rPr>
              <a:t> </a:t>
            </a:r>
            <a:r>
              <a:rPr lang="ru-RU" i="1" dirty="0" err="1" smtClean="0">
                <a:hlinkClick r:id="rId10" tooltip="Троянці (астероїди)"/>
              </a:rPr>
              <a:t>троянські</a:t>
            </a:r>
            <a:r>
              <a:rPr lang="ru-RU" i="1" dirty="0" smtClean="0">
                <a:hlinkClick r:id="rId10" tooltip="Троянці (астероїди)"/>
              </a:rPr>
              <a:t> </a:t>
            </a:r>
            <a:r>
              <a:rPr lang="ru-RU" i="1" dirty="0" err="1">
                <a:hlinkClick r:id="rId10" tooltip="Троянці (астероїди)"/>
              </a:rPr>
              <a:t>астероїди</a:t>
            </a:r>
            <a:r>
              <a:rPr lang="ru-RU" dirty="0"/>
              <a:t> </a:t>
            </a:r>
            <a:r>
              <a:rPr lang="ru-RU" dirty="0" err="1"/>
              <a:t>пов'язані</a:t>
            </a:r>
            <a:r>
              <a:rPr lang="ru-RU" dirty="0"/>
              <a:t> силою </a:t>
            </a:r>
            <a:r>
              <a:rPr lang="ru-RU" dirty="0" err="1"/>
              <a:t>тяжіння</a:t>
            </a:r>
            <a:r>
              <a:rPr lang="ru-RU" dirty="0"/>
              <a:t> з </a:t>
            </a:r>
            <a:r>
              <a:rPr lang="ru-RU" dirty="0" err="1"/>
              <a:t>Юпітером</a:t>
            </a:r>
            <a:r>
              <a:rPr lang="ru-RU" dirty="0"/>
              <a:t> і </a:t>
            </a:r>
            <a:r>
              <a:rPr lang="ru-RU" dirty="0" err="1"/>
              <a:t>синхронізовані</a:t>
            </a:r>
            <a:r>
              <a:rPr lang="ru-RU" dirty="0"/>
              <a:t> з ним у </a:t>
            </a:r>
            <a:r>
              <a:rPr lang="ru-RU" dirty="0" err="1"/>
              <a:t>русі</a:t>
            </a:r>
            <a:r>
              <a:rPr lang="ru-RU" dirty="0"/>
              <a:t>. Вони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випереджають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відстають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планети-гіганта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орбітальному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не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поясі</a:t>
            </a:r>
            <a:r>
              <a:rPr lang="ru-RU" dirty="0"/>
              <a:t>.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троянців</a:t>
            </a:r>
            <a:r>
              <a:rPr lang="ru-RU" dirty="0"/>
              <a:t> у </a:t>
            </a:r>
            <a:r>
              <a:rPr lang="ru-RU" dirty="0">
                <a:hlinkClick r:id="rId11" tooltip="Нептун (планета)"/>
              </a:rPr>
              <a:t>Нептуна</a:t>
            </a:r>
            <a:r>
              <a:rPr lang="ru-RU" dirty="0"/>
              <a:t> й </a:t>
            </a:r>
            <a:r>
              <a:rPr lang="ru-RU" dirty="0">
                <a:hlinkClick r:id="rId12" tooltip="Марс (планета)"/>
              </a:rPr>
              <a:t>Марса</a:t>
            </a:r>
            <a:r>
              <a:rPr lang="ru-RU" dirty="0"/>
              <a:t>.</a:t>
            </a:r>
          </a:p>
          <a:p>
            <a:r>
              <a:rPr lang="ru-RU" i="1" dirty="0" err="1">
                <a:hlinkClick r:id="rId13" tooltip="Кентаври (планетоїди)"/>
              </a:rPr>
              <a:t>кентаври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астероїди</a:t>
            </a:r>
            <a:r>
              <a:rPr lang="ru-RU" dirty="0"/>
              <a:t>,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лежать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орбітами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й Нептуна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64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5220072" cy="7920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579296" cy="56166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dirty="0"/>
              <a:t>На початку </a:t>
            </a:r>
            <a:r>
              <a:rPr lang="ru-RU" sz="1400" dirty="0" err="1"/>
              <a:t>астероїдам</a:t>
            </a:r>
            <a:r>
              <a:rPr lang="ru-RU" sz="1400" dirty="0"/>
              <a:t> давали </a:t>
            </a:r>
            <a:r>
              <a:rPr lang="ru-RU" sz="1400" dirty="0" err="1"/>
              <a:t>імена</a:t>
            </a:r>
            <a:r>
              <a:rPr lang="ru-RU" sz="1400" dirty="0"/>
              <a:t> </a:t>
            </a:r>
            <a:r>
              <a:rPr lang="ru-RU" sz="1400" dirty="0" err="1"/>
              <a:t>героїв</a:t>
            </a:r>
            <a:r>
              <a:rPr lang="ru-RU" sz="1400" dirty="0"/>
              <a:t> </a:t>
            </a:r>
            <a:r>
              <a:rPr lang="ru-RU" sz="1400" dirty="0" err="1">
                <a:hlinkClick r:id="rId2" tooltip="Давньоримська міфологія"/>
              </a:rPr>
              <a:t>римської</a:t>
            </a:r>
            <a:r>
              <a:rPr lang="ru-RU" sz="1400" dirty="0"/>
              <a:t> та </a:t>
            </a:r>
            <a:r>
              <a:rPr lang="ru-RU" sz="1400" dirty="0" err="1">
                <a:hlinkClick r:id="rId3" tooltip="Давньогрецька міфологія"/>
              </a:rPr>
              <a:t>грецької</a:t>
            </a:r>
            <a:r>
              <a:rPr lang="ru-RU" sz="1400" dirty="0">
                <a:hlinkClick r:id="rId3" tooltip="Давньогрецька міфологія"/>
              </a:rPr>
              <a:t> </a:t>
            </a:r>
            <a:r>
              <a:rPr lang="ru-RU" sz="1400" dirty="0" err="1">
                <a:hlinkClick r:id="rId3" tooltip="Давньогрецька міфологія"/>
              </a:rPr>
              <a:t>міфології</a:t>
            </a:r>
            <a:r>
              <a:rPr lang="ru-RU" sz="1400" dirty="0"/>
              <a:t>, </a:t>
            </a:r>
            <a:r>
              <a:rPr lang="ru-RU" sz="1400" dirty="0" err="1"/>
              <a:t>пізніше</a:t>
            </a:r>
            <a:r>
              <a:rPr lang="ru-RU" sz="1400" dirty="0"/>
              <a:t> </a:t>
            </a:r>
            <a:r>
              <a:rPr lang="ru-RU" sz="1400" dirty="0" err="1"/>
              <a:t>відкривачі</a:t>
            </a:r>
            <a:r>
              <a:rPr lang="ru-RU" sz="1400" dirty="0"/>
              <a:t> </a:t>
            </a:r>
            <a:r>
              <a:rPr lang="ru-RU" sz="1400" dirty="0" err="1"/>
              <a:t>отримали</a:t>
            </a:r>
            <a:r>
              <a:rPr lang="ru-RU" sz="1400" dirty="0"/>
              <a:t> право </a:t>
            </a:r>
            <a:r>
              <a:rPr lang="ru-RU" sz="1400" dirty="0" err="1"/>
              <a:t>називати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як </a:t>
            </a:r>
            <a:r>
              <a:rPr lang="ru-RU" sz="1400" dirty="0" err="1"/>
              <a:t>завгодно</a:t>
            </a:r>
            <a:r>
              <a:rPr lang="ru-RU" sz="1400" dirty="0"/>
              <a:t>, </a:t>
            </a:r>
            <a:r>
              <a:rPr lang="ru-RU" sz="1400" dirty="0" err="1"/>
              <a:t>наприклад</a:t>
            </a:r>
            <a:r>
              <a:rPr lang="ru-RU" sz="1400" dirty="0"/>
              <a:t> — </a:t>
            </a:r>
            <a:r>
              <a:rPr lang="ru-RU" sz="1400" dirty="0" err="1"/>
              <a:t>своїм</a:t>
            </a:r>
            <a:r>
              <a:rPr lang="ru-RU" sz="1400" dirty="0"/>
              <a:t> </a:t>
            </a:r>
            <a:r>
              <a:rPr lang="ru-RU" sz="1400" dirty="0" err="1"/>
              <a:t>ім'ям</a:t>
            </a:r>
            <a:r>
              <a:rPr lang="ru-RU" sz="1400" dirty="0"/>
              <a:t>.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астероїдам</a:t>
            </a:r>
            <a:r>
              <a:rPr lang="ru-RU" sz="1400" dirty="0"/>
              <a:t> давали </a:t>
            </a:r>
            <a:r>
              <a:rPr lang="ru-RU" sz="1400" dirty="0" err="1"/>
              <a:t>переважно</a:t>
            </a:r>
            <a:r>
              <a:rPr lang="ru-RU" sz="1400" dirty="0"/>
              <a:t> </a:t>
            </a:r>
            <a:r>
              <a:rPr lang="ru-RU" sz="1400" dirty="0" err="1"/>
              <a:t>жіночі</a:t>
            </a:r>
            <a:r>
              <a:rPr lang="ru-RU" sz="1400" dirty="0"/>
              <a:t> </a:t>
            </a:r>
            <a:r>
              <a:rPr lang="ru-RU" sz="1400" dirty="0" err="1"/>
              <a:t>імена</a:t>
            </a:r>
            <a:r>
              <a:rPr lang="ru-RU" sz="1400" dirty="0"/>
              <a:t>, </a:t>
            </a:r>
            <a:r>
              <a:rPr lang="ru-RU" sz="1400" dirty="0" err="1"/>
              <a:t>чоловічі</a:t>
            </a:r>
            <a:r>
              <a:rPr lang="ru-RU" sz="1400" dirty="0"/>
              <a:t> </a:t>
            </a:r>
            <a:r>
              <a:rPr lang="ru-RU" sz="1400" dirty="0" err="1"/>
              <a:t>імена</a:t>
            </a:r>
            <a:r>
              <a:rPr lang="ru-RU" sz="1400" dirty="0"/>
              <a:t> </a:t>
            </a:r>
            <a:r>
              <a:rPr lang="ru-RU" sz="1400" dirty="0" err="1"/>
              <a:t>отримували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ті</a:t>
            </a:r>
            <a:r>
              <a:rPr lang="ru-RU" sz="1400" dirty="0"/>
              <a:t> </a:t>
            </a:r>
            <a:r>
              <a:rPr lang="ru-RU" sz="1400" dirty="0" err="1"/>
              <a:t>астероїди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незвичайні</a:t>
            </a:r>
            <a:r>
              <a:rPr lang="ru-RU" sz="1400" dirty="0"/>
              <a:t> </a:t>
            </a:r>
            <a:r>
              <a:rPr lang="ru-RU" sz="1400" dirty="0" err="1">
                <a:hlinkClick r:id="rId4" tooltip="Орбіта"/>
              </a:rPr>
              <a:t>орбіти</a:t>
            </a:r>
            <a:r>
              <a:rPr lang="ru-RU" sz="1400" dirty="0"/>
              <a:t> (</a:t>
            </a:r>
            <a:r>
              <a:rPr lang="ru-RU" sz="1400" dirty="0" err="1"/>
              <a:t>наприклад</a:t>
            </a:r>
            <a:r>
              <a:rPr lang="ru-RU" sz="1400" dirty="0"/>
              <a:t>, </a:t>
            </a:r>
            <a:r>
              <a:rPr lang="ru-RU" sz="1400" dirty="0" err="1">
                <a:hlinkClick r:id="rId5" tooltip="Ікар (астероїд) (ще не написана)"/>
              </a:rPr>
              <a:t>Ікар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наближається</a:t>
            </a:r>
            <a:r>
              <a:rPr lang="ru-RU" sz="1400" dirty="0"/>
              <a:t> до </a:t>
            </a:r>
            <a:r>
              <a:rPr lang="ru-RU" sz="1400" dirty="0" err="1">
                <a:hlinkClick r:id="rId6" tooltip="Сонце"/>
              </a:rPr>
              <a:t>Сонця</a:t>
            </a:r>
            <a:r>
              <a:rPr lang="ru-RU" sz="1400" dirty="0" err="1"/>
              <a:t>ближче</a:t>
            </a:r>
            <a:r>
              <a:rPr lang="ru-RU" sz="1400" dirty="0"/>
              <a:t> </a:t>
            </a:r>
            <a:r>
              <a:rPr lang="ru-RU" sz="1400" dirty="0" err="1">
                <a:hlinkClick r:id="rId7" tooltip="Меркурій (планета)"/>
              </a:rPr>
              <a:t>Меркурія</a:t>
            </a:r>
            <a:r>
              <a:rPr lang="ru-RU" sz="1400" dirty="0"/>
              <a:t>). </a:t>
            </a:r>
            <a:r>
              <a:rPr lang="ru-RU" sz="1400" dirty="0" err="1"/>
              <a:t>Пізніше</a:t>
            </a:r>
            <a:r>
              <a:rPr lang="ru-RU" sz="1400" dirty="0"/>
              <a:t> й </a:t>
            </a:r>
            <a:r>
              <a:rPr lang="ru-RU" sz="1400" dirty="0" err="1"/>
              <a:t>цього</a:t>
            </a:r>
            <a:r>
              <a:rPr lang="ru-RU" sz="1400" dirty="0"/>
              <a:t> правила перестали </a:t>
            </a:r>
            <a:r>
              <a:rPr lang="ru-RU" sz="1400" dirty="0" err="1"/>
              <a:t>дотримуватися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відкриття</a:t>
            </a:r>
            <a:r>
              <a:rPr lang="ru-RU" sz="1400" dirty="0"/>
              <a:t> </a:t>
            </a:r>
            <a:r>
              <a:rPr lang="ru-RU" sz="1400" dirty="0" err="1"/>
              <a:t>астероїда</a:t>
            </a:r>
            <a:r>
              <a:rPr lang="ru-RU" sz="1400" dirty="0"/>
              <a:t>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/>
              <a:t>надають</a:t>
            </a:r>
            <a:r>
              <a:rPr lang="ru-RU" sz="1400" dirty="0"/>
              <a:t> </a:t>
            </a:r>
            <a:r>
              <a:rPr lang="ru-RU" sz="1400" dirty="0" err="1"/>
              <a:t>тимчасову</a:t>
            </a:r>
            <a:r>
              <a:rPr lang="ru-RU" sz="1400" dirty="0"/>
              <a:t> </a:t>
            </a:r>
            <a:r>
              <a:rPr lang="ru-RU" sz="1400" dirty="0" err="1"/>
              <a:t>назву</a:t>
            </a:r>
            <a:r>
              <a:rPr lang="ru-RU" sz="1400" dirty="0"/>
              <a:t> на </a:t>
            </a:r>
            <a:r>
              <a:rPr lang="ru-RU" sz="1400" dirty="0" err="1"/>
              <a:t>зразок</a:t>
            </a:r>
            <a:r>
              <a:rPr lang="ru-RU" sz="1400" dirty="0"/>
              <a:t> 2002 </a:t>
            </a:r>
            <a:r>
              <a:rPr lang="en-US" sz="1400" dirty="0"/>
              <a:t>AT</a:t>
            </a:r>
            <a:r>
              <a:rPr lang="en-US" sz="1400" baseline="-25000" dirty="0"/>
              <a:t>4</a:t>
            </a:r>
            <a:r>
              <a:rPr lang="en-US" sz="1400" dirty="0"/>
              <a:t>, </a:t>
            </a:r>
            <a:r>
              <a:rPr lang="ru-RU" sz="1400" dirty="0"/>
              <a:t>яка </a:t>
            </a:r>
            <a:r>
              <a:rPr lang="ru-RU" sz="1400" dirty="0" err="1"/>
              <a:t>складається</a:t>
            </a:r>
            <a:r>
              <a:rPr lang="ru-RU" sz="1400" dirty="0"/>
              <a:t> з року </a:t>
            </a:r>
            <a:r>
              <a:rPr lang="ru-RU" sz="1400" dirty="0" err="1"/>
              <a:t>відкриття</a:t>
            </a:r>
            <a:r>
              <a:rPr lang="ru-RU" sz="1400" dirty="0"/>
              <a:t>, коду </a:t>
            </a:r>
            <a:r>
              <a:rPr lang="ru-RU" sz="1400" dirty="0" err="1"/>
              <a:t>півмісяця</a:t>
            </a:r>
            <a:r>
              <a:rPr lang="ru-RU" sz="1400" dirty="0"/>
              <a:t> </a:t>
            </a:r>
            <a:r>
              <a:rPr lang="ru-RU" sz="1400" dirty="0" err="1"/>
              <a:t>відкриття</a:t>
            </a:r>
            <a:r>
              <a:rPr lang="ru-RU" sz="1400" dirty="0"/>
              <a:t> (</a:t>
            </a:r>
            <a:r>
              <a:rPr lang="ru-RU" sz="1400" dirty="0" err="1"/>
              <a:t>латинська</a:t>
            </a:r>
            <a:r>
              <a:rPr lang="ru-RU" sz="1400" dirty="0"/>
              <a:t> </a:t>
            </a:r>
            <a:r>
              <a:rPr lang="ru-RU" sz="1400" dirty="0" err="1"/>
              <a:t>літера</a:t>
            </a:r>
            <a:r>
              <a:rPr lang="ru-RU" sz="1400" dirty="0"/>
              <a:t>) й порядкового номера у </a:t>
            </a:r>
            <a:r>
              <a:rPr lang="ru-RU" sz="1400" dirty="0" err="1"/>
              <a:t>півмісяці</a:t>
            </a:r>
            <a:r>
              <a:rPr lang="ru-RU" sz="1400" dirty="0"/>
              <a:t> (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теж</a:t>
            </a:r>
            <a:r>
              <a:rPr lang="ru-RU" sz="1400" dirty="0"/>
              <a:t> </a:t>
            </a:r>
            <a:r>
              <a:rPr lang="ru-RU" sz="1400" dirty="0" err="1"/>
              <a:t>кодується</a:t>
            </a:r>
            <a:r>
              <a:rPr lang="ru-RU" sz="1400" dirty="0"/>
              <a:t> </a:t>
            </a:r>
            <a:r>
              <a:rPr lang="ru-RU" sz="1400" dirty="0" err="1"/>
              <a:t>латинською</a:t>
            </a:r>
            <a:r>
              <a:rPr lang="ru-RU" sz="1400" dirty="0"/>
              <a:t> </a:t>
            </a:r>
            <a:r>
              <a:rPr lang="ru-RU" sz="1400" dirty="0" err="1"/>
              <a:t>літерою</a:t>
            </a:r>
            <a:r>
              <a:rPr lang="ru-RU" sz="1400" dirty="0"/>
              <a:t>). У </a:t>
            </a:r>
            <a:r>
              <a:rPr lang="ru-RU" sz="1400" dirty="0" err="1"/>
              <a:t>позначеннях</a:t>
            </a:r>
            <a:r>
              <a:rPr lang="ru-RU" sz="1400" dirty="0"/>
              <a:t> не </a:t>
            </a:r>
            <a:r>
              <a:rPr lang="ru-RU" sz="1400" dirty="0" err="1"/>
              <a:t>вживаються</a:t>
            </a:r>
            <a:r>
              <a:rPr lang="ru-RU" sz="1400" dirty="0"/>
              <a:t> </a:t>
            </a:r>
            <a:r>
              <a:rPr lang="ru-RU" sz="1400" dirty="0" err="1"/>
              <a:t>літери</a:t>
            </a:r>
            <a:r>
              <a:rPr lang="ru-RU" sz="1400" dirty="0"/>
              <a:t> «</a:t>
            </a:r>
            <a:r>
              <a:rPr lang="en-US" sz="1400" dirty="0"/>
              <a:t>I» (</a:t>
            </a:r>
            <a:r>
              <a:rPr lang="ru-RU" sz="1400" dirty="0"/>
              <a:t>через </a:t>
            </a:r>
            <a:r>
              <a:rPr lang="ru-RU" sz="1400" dirty="0" err="1"/>
              <a:t>подібність</a:t>
            </a:r>
            <a:r>
              <a:rPr lang="ru-RU" sz="1400" dirty="0"/>
              <a:t> з </a:t>
            </a:r>
            <a:r>
              <a:rPr lang="ru-RU" sz="1400" dirty="0" err="1"/>
              <a:t>одиницею</a:t>
            </a:r>
            <a:r>
              <a:rPr lang="ru-RU" sz="1400" dirty="0"/>
              <a:t>) і «</a:t>
            </a:r>
            <a:r>
              <a:rPr lang="en-US" sz="1400" dirty="0"/>
              <a:t>Z». </a:t>
            </a:r>
            <a:r>
              <a:rPr lang="ru-RU" sz="1400" dirty="0"/>
              <a:t>Таким чином </a:t>
            </a:r>
            <a:r>
              <a:rPr lang="ru-RU" sz="1400" dirty="0" err="1"/>
              <a:t>позначається</a:t>
            </a:r>
            <a:r>
              <a:rPr lang="ru-RU" sz="1400" dirty="0"/>
              <a:t> 24 </a:t>
            </a:r>
            <a:r>
              <a:rPr lang="ru-RU" sz="1400" dirty="0" err="1"/>
              <a:t>півмісяці</a:t>
            </a:r>
            <a:r>
              <a:rPr lang="ru-RU" sz="1400" dirty="0"/>
              <a:t> та 24 перших </a:t>
            </a:r>
            <a:r>
              <a:rPr lang="ru-RU" sz="1400" dirty="0" err="1"/>
              <a:t>астероїди</a:t>
            </a:r>
            <a:r>
              <a:rPr lang="ru-RU" sz="1400" dirty="0"/>
              <a:t> у кожному </a:t>
            </a:r>
            <a:r>
              <a:rPr lang="ru-RU" sz="1400" dirty="0" err="1"/>
              <a:t>півмісяці</a:t>
            </a:r>
            <a:r>
              <a:rPr lang="ru-RU" sz="1400" dirty="0"/>
              <a:t>.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астероїдів</a:t>
            </a:r>
            <a:r>
              <a:rPr lang="ru-RU" sz="1400" dirty="0"/>
              <a:t>, </a:t>
            </a:r>
            <a:r>
              <a:rPr lang="ru-RU" sz="1400" dirty="0" err="1"/>
              <a:t>відкритих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півмісяця</a:t>
            </a:r>
            <a:r>
              <a:rPr lang="ru-RU" sz="1400" dirty="0"/>
              <a:t>, </a:t>
            </a:r>
            <a:r>
              <a:rPr lang="ru-RU" sz="1400" dirty="0" err="1"/>
              <a:t>перевищить</a:t>
            </a:r>
            <a:r>
              <a:rPr lang="ru-RU" sz="1400" dirty="0"/>
              <a:t> 24, </a:t>
            </a:r>
            <a:r>
              <a:rPr lang="ru-RU" sz="1400" dirty="0" err="1"/>
              <a:t>знову</a:t>
            </a:r>
            <a:r>
              <a:rPr lang="ru-RU" sz="1400" dirty="0"/>
              <a:t> </a:t>
            </a:r>
            <a:r>
              <a:rPr lang="ru-RU" sz="1400" dirty="0" err="1"/>
              <a:t>повертаються</a:t>
            </a:r>
            <a:r>
              <a:rPr lang="ru-RU" sz="1400" dirty="0"/>
              <a:t> до початку </a:t>
            </a:r>
            <a:r>
              <a:rPr lang="ru-RU" sz="1400" dirty="0" err="1"/>
              <a:t>алфавіту</a:t>
            </a:r>
            <a:r>
              <a:rPr lang="ru-RU" sz="1400" dirty="0"/>
              <a:t>, і </a:t>
            </a:r>
            <a:r>
              <a:rPr lang="ru-RU" sz="1400" dirty="0" err="1"/>
              <a:t>додають</a:t>
            </a:r>
            <a:r>
              <a:rPr lang="ru-RU" sz="1400" dirty="0"/>
              <a:t> до </a:t>
            </a:r>
            <a:r>
              <a:rPr lang="ru-RU" sz="1400" dirty="0" err="1"/>
              <a:t>другої</a:t>
            </a:r>
            <a:r>
              <a:rPr lang="ru-RU" sz="1400" dirty="0"/>
              <a:t> </a:t>
            </a:r>
            <a:r>
              <a:rPr lang="ru-RU" sz="1400" dirty="0" err="1"/>
              <a:t>літері</a:t>
            </a:r>
            <a:r>
              <a:rPr lang="ru-RU" sz="1400" dirty="0"/>
              <a:t> </a:t>
            </a:r>
            <a:r>
              <a:rPr lang="ru-RU" sz="1400" dirty="0" err="1"/>
              <a:t>індекс</a:t>
            </a:r>
            <a:r>
              <a:rPr lang="ru-RU" sz="1400" dirty="0"/>
              <a:t> 2, </a:t>
            </a:r>
            <a:r>
              <a:rPr lang="ru-RU" sz="1400" dirty="0" err="1"/>
              <a:t>далі</a:t>
            </a:r>
            <a:r>
              <a:rPr lang="ru-RU" sz="1400" dirty="0"/>
              <a:t> — 3, і т. д. На </a:t>
            </a:r>
            <a:r>
              <a:rPr lang="ru-RU" sz="1400" dirty="0" err="1"/>
              <a:t>прикладі</a:t>
            </a:r>
            <a:r>
              <a:rPr lang="ru-RU" sz="1400" dirty="0"/>
              <a:t> </a:t>
            </a:r>
            <a:r>
              <a:rPr lang="ru-RU" sz="1400" dirty="0" err="1"/>
              <a:t>астероїда</a:t>
            </a:r>
            <a:r>
              <a:rPr lang="ru-RU" sz="1400" dirty="0"/>
              <a:t> </a:t>
            </a:r>
            <a:r>
              <a:rPr lang="ru-RU" sz="1400" dirty="0">
                <a:hlinkClick r:id="rId8" tooltip="2948 Амосов"/>
              </a:rPr>
              <a:t>1969 </a:t>
            </a:r>
            <a:r>
              <a:rPr lang="en-US" sz="1400" dirty="0">
                <a:hlinkClick r:id="rId8" tooltip="2948 Амосов"/>
              </a:rPr>
              <a:t>TD</a:t>
            </a:r>
            <a:r>
              <a:rPr lang="en-US" sz="1400" baseline="-25000" dirty="0">
                <a:hlinkClick r:id="rId8" tooltip="2948 Амосов"/>
              </a:rPr>
              <a:t>2</a:t>
            </a:r>
            <a:r>
              <a:rPr lang="en-US" sz="1400" dirty="0"/>
              <a:t> —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відкрито</a:t>
            </a:r>
            <a:r>
              <a:rPr lang="ru-RU" sz="1400" dirty="0"/>
              <a:t> 1969 року, у </a:t>
            </a:r>
            <a:r>
              <a:rPr lang="ru-RU" sz="1400" dirty="0" err="1"/>
              <a:t>першій</a:t>
            </a:r>
            <a:r>
              <a:rPr lang="ru-RU" sz="1400" dirty="0"/>
              <a:t> </a:t>
            </a:r>
            <a:r>
              <a:rPr lang="ru-RU" sz="1400" dirty="0" err="1"/>
              <a:t>половині</a:t>
            </a:r>
            <a:r>
              <a:rPr lang="ru-RU" sz="1400" dirty="0"/>
              <a:t> </a:t>
            </a:r>
            <a:r>
              <a:rPr lang="ru-RU" sz="1400" dirty="0" err="1"/>
              <a:t>жовтня</a:t>
            </a:r>
            <a:r>
              <a:rPr lang="ru-RU" sz="1400" dirty="0"/>
              <a:t> (</a:t>
            </a:r>
            <a:r>
              <a:rPr lang="en-US" sz="1400" i="1" dirty="0"/>
              <a:t>T</a:t>
            </a:r>
            <a:r>
              <a:rPr lang="en-US" sz="1400" dirty="0"/>
              <a:t>), 28-</a:t>
            </a:r>
            <a:r>
              <a:rPr lang="ru-RU" sz="1400" dirty="0"/>
              <a:t>м за </a:t>
            </a:r>
            <a:r>
              <a:rPr lang="ru-RU" sz="1400" dirty="0" err="1"/>
              <a:t>ліком</a:t>
            </a:r>
            <a:r>
              <a:rPr lang="ru-RU" sz="1400" dirty="0"/>
              <a:t> (</a:t>
            </a:r>
            <a:r>
              <a:rPr lang="en-US" sz="1400" i="1" dirty="0"/>
              <a:t>D</a:t>
            </a:r>
            <a:r>
              <a:rPr lang="en-US" sz="1400" i="1" baseline="-25000" dirty="0"/>
              <a:t>2</a:t>
            </a:r>
            <a:r>
              <a:rPr lang="en-US" sz="1400" dirty="0"/>
              <a:t>).</a:t>
            </a:r>
          </a:p>
          <a:p>
            <a:r>
              <a:rPr lang="ru-RU" sz="1400" dirty="0"/>
              <a:t>Потому, як </a:t>
            </a:r>
            <a:r>
              <a:rPr lang="ru-RU" sz="1400" dirty="0" err="1"/>
              <a:t>стає</a:t>
            </a:r>
            <a:r>
              <a:rPr lang="ru-RU" sz="1400" dirty="0"/>
              <a:t> </a:t>
            </a:r>
            <a:r>
              <a:rPr lang="ru-RU" sz="1400" dirty="0" err="1"/>
              <a:t>відомою</a:t>
            </a:r>
            <a:r>
              <a:rPr lang="ru-RU" sz="1400" dirty="0"/>
              <a:t> </a:t>
            </a:r>
            <a:r>
              <a:rPr lang="ru-RU" sz="1400" dirty="0" err="1">
                <a:hlinkClick r:id="rId4" tooltip="Орбіта"/>
              </a:rPr>
              <a:t>орбіта</a:t>
            </a:r>
            <a:r>
              <a:rPr lang="ru-RU" sz="1400" dirty="0"/>
              <a:t> </a:t>
            </a:r>
            <a:r>
              <a:rPr lang="ru-RU" sz="1400" dirty="0" err="1"/>
              <a:t>астероїда</a:t>
            </a:r>
            <a:r>
              <a:rPr lang="ru-RU" sz="1400" dirty="0"/>
              <a:t>,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/>
              <a:t>надають</a:t>
            </a:r>
            <a:r>
              <a:rPr lang="ru-RU" sz="1400" dirty="0"/>
              <a:t> </a:t>
            </a:r>
            <a:r>
              <a:rPr lang="ru-RU" sz="1400" dirty="0" err="1"/>
              <a:t>постійний</a:t>
            </a:r>
            <a:r>
              <a:rPr lang="ru-RU" sz="1400" dirty="0"/>
              <a:t> </a:t>
            </a:r>
            <a:r>
              <a:rPr lang="ru-RU" sz="1400" dirty="0" err="1"/>
              <a:t>порядковий</a:t>
            </a:r>
            <a:r>
              <a:rPr lang="ru-RU" sz="1400" dirty="0"/>
              <a:t> номер,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записують</a:t>
            </a:r>
            <a:r>
              <a:rPr lang="ru-RU" sz="1400" dirty="0"/>
              <a:t> у дужках, перед </a:t>
            </a:r>
            <a:r>
              <a:rPr lang="ru-RU" sz="1400" dirty="0" err="1"/>
              <a:t>тимчасовою</a:t>
            </a:r>
            <a:r>
              <a:rPr lang="ru-RU" sz="1400" dirty="0"/>
              <a:t> </a:t>
            </a:r>
            <a:r>
              <a:rPr lang="ru-RU" sz="1400" dirty="0" err="1"/>
              <a:t>назвою</a:t>
            </a:r>
            <a:r>
              <a:rPr lang="ru-RU" sz="1400" dirty="0"/>
              <a:t> (</a:t>
            </a:r>
            <a:r>
              <a:rPr lang="ru-RU" sz="1400" dirty="0">
                <a:hlinkClick r:id="rId9" tooltip="(8245) 1977 RC9"/>
              </a:rPr>
              <a:t>(8245) 1977 </a:t>
            </a:r>
            <a:r>
              <a:rPr lang="en-US" sz="1400" dirty="0">
                <a:hlinkClick r:id="rId9" tooltip="(8245) 1977 RC9"/>
              </a:rPr>
              <a:t>RC9</a:t>
            </a:r>
            <a:r>
              <a:rPr lang="en-US" sz="1400" dirty="0"/>
              <a:t>), </a:t>
            </a:r>
            <a:r>
              <a:rPr lang="ru-RU" sz="1400" dirty="0"/>
              <a:t>а </a:t>
            </a:r>
            <a:r>
              <a:rPr lang="ru-RU" sz="1400" dirty="0" err="1"/>
              <a:t>іноді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 </a:t>
            </a:r>
            <a:r>
              <a:rPr lang="ru-RU" sz="1400" dirty="0" err="1">
                <a:hlinkClick r:id="rId10" tooltip="Власна назва"/>
              </a:rPr>
              <a:t>власну</a:t>
            </a:r>
            <a:r>
              <a:rPr lang="ru-RU" sz="1400" dirty="0">
                <a:hlinkClick r:id="rId10" tooltip="Власна назва"/>
              </a:rPr>
              <a:t> </a:t>
            </a:r>
            <a:r>
              <a:rPr lang="ru-RU" sz="1400" dirty="0" err="1">
                <a:hlinkClick r:id="rId10" tooltip="Власна назва"/>
              </a:rPr>
              <a:t>назву</a:t>
            </a:r>
            <a:r>
              <a:rPr lang="ru-RU" sz="1400" dirty="0"/>
              <a:t>, </a:t>
            </a:r>
            <a:r>
              <a:rPr lang="ru-RU" sz="1400" dirty="0" err="1"/>
              <a:t>наприклад</a:t>
            </a:r>
            <a:r>
              <a:rPr lang="ru-RU" sz="1400" dirty="0"/>
              <a:t>, </a:t>
            </a:r>
            <a:r>
              <a:rPr lang="ru-RU" sz="1400" dirty="0">
                <a:hlinkClick r:id="rId11" tooltip="1709 Україна"/>
              </a:rPr>
              <a:t>1709 </a:t>
            </a:r>
            <a:r>
              <a:rPr lang="ru-RU" sz="1400" dirty="0" err="1">
                <a:hlinkClick r:id="rId11" tooltip="1709 Україна"/>
              </a:rPr>
              <a:t>Україна</a:t>
            </a:r>
            <a:r>
              <a:rPr lang="ru-RU" sz="1400" dirty="0"/>
              <a:t>.</a:t>
            </a:r>
          </a:p>
          <a:p>
            <a:pPr marL="13716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3304673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7" y="3933056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Загальна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характеристика</a:t>
            </a:r>
          </a:p>
          <a:p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Історія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вивчення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parajita" panose="020B0604020202020204" pitchFamily="34" charset="0"/>
              </a:rPr>
              <a:t>Астероїдів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  <a:cs typeface="Aparajita" panose="020B0604020202020204" pitchFamily="34" charset="0"/>
            </a:endParaRPr>
          </a:p>
          <a:p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parajita" panose="020B0604020202020204" pitchFamily="34" charset="0"/>
              </a:rPr>
              <a:t>Останні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parajita" panose="020B0604020202020204" pitchFamily="34" charset="0"/>
              </a:rPr>
              <a:t>дослідження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  <a:cs typeface="Aparajita" panose="020B0604020202020204" pitchFamily="34" charset="0"/>
            </a:endParaRPr>
          </a:p>
          <a:p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parajita" panose="020B0604020202020204" pitchFamily="34" charset="0"/>
              </a:rPr>
              <a:t>Класифікація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- 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Спектральна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класифікація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- 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Розподіл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у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Сонячній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системі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астероїдів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74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70609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Загальна</a:t>
            </a:r>
            <a:r>
              <a:rPr lang="ru-RU" b="1" i="1" dirty="0" smtClean="0"/>
              <a:t> характеристика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3"/>
            <a:ext cx="9036496" cy="14615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i="1" dirty="0" err="1"/>
              <a:t>Астероїди</a:t>
            </a:r>
            <a:r>
              <a:rPr lang="ru-RU" sz="1800" b="1" i="1" dirty="0"/>
              <a:t> </a:t>
            </a:r>
            <a:r>
              <a:rPr lang="ru-RU" sz="1800" b="1" i="1" dirty="0" err="1"/>
              <a:t>вважають</a:t>
            </a:r>
            <a:r>
              <a:rPr lang="ru-RU" sz="1800" b="1" i="1" dirty="0"/>
              <a:t> </a:t>
            </a:r>
            <a:r>
              <a:rPr lang="ru-RU" sz="1800" b="1" i="1" dirty="0" err="1"/>
              <a:t>залишками</a:t>
            </a:r>
            <a:r>
              <a:rPr lang="ru-RU" sz="1800" b="1" i="1" dirty="0"/>
              <a:t> </a:t>
            </a:r>
            <a:r>
              <a:rPr lang="ru-RU" sz="1800" b="1" i="1" dirty="0">
                <a:hlinkClick r:id="rId2" tooltip="Протопланетний диск"/>
              </a:rPr>
              <a:t>протопланетного диска</a:t>
            </a:r>
            <a:r>
              <a:rPr lang="ru-RU" sz="1800" b="1" i="1" dirty="0"/>
              <a:t>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залишилися</a:t>
            </a:r>
            <a:r>
              <a:rPr lang="ru-RU" sz="1800" b="1" i="1" dirty="0"/>
              <a:t> </a:t>
            </a:r>
            <a:r>
              <a:rPr lang="ru-RU" sz="1800" b="1" i="1" dirty="0" err="1"/>
              <a:t>після</a:t>
            </a:r>
            <a:r>
              <a:rPr lang="ru-RU" sz="1800" b="1" i="1" dirty="0"/>
              <a:t> </a:t>
            </a:r>
            <a:r>
              <a:rPr lang="ru-RU" sz="1800" b="1" i="1" dirty="0" err="1"/>
              <a:t>формування</a:t>
            </a:r>
            <a:r>
              <a:rPr lang="ru-RU" sz="1800" b="1" i="1" dirty="0"/>
              <a:t> </a:t>
            </a:r>
            <a:r>
              <a:rPr lang="ru-RU" sz="1800" b="1" i="1" dirty="0" err="1">
                <a:hlinkClick r:id="rId3" tooltip="Сонячна система"/>
              </a:rPr>
              <a:t>Сонячної</a:t>
            </a:r>
            <a:r>
              <a:rPr lang="ru-RU" sz="1800" b="1" i="1" dirty="0">
                <a:hlinkClick r:id="rId3" tooltip="Сонячна система"/>
              </a:rPr>
              <a:t> </a:t>
            </a:r>
            <a:r>
              <a:rPr lang="ru-RU" sz="1800" b="1" i="1" dirty="0" err="1" smtClean="0">
                <a:hlinkClick r:id="rId3" tooltip="Сонячна система"/>
              </a:rPr>
              <a:t>системи</a:t>
            </a:r>
            <a:r>
              <a:rPr lang="ru-RU" sz="1800" b="1" i="1" dirty="0" smtClean="0"/>
              <a:t>. </a:t>
            </a:r>
            <a:r>
              <a:rPr lang="ru-RU" sz="1800" b="1" i="1" dirty="0" err="1"/>
              <a:t>Загальна</a:t>
            </a:r>
            <a:r>
              <a:rPr lang="ru-RU" sz="1800" b="1" i="1" dirty="0"/>
              <a:t> </a:t>
            </a:r>
            <a:r>
              <a:rPr lang="ru-RU" sz="1800" b="1" i="1" dirty="0" err="1"/>
              <a:t>їх</a:t>
            </a:r>
            <a:r>
              <a:rPr lang="ru-RU" sz="1800" b="1" i="1" dirty="0"/>
              <a:t> </a:t>
            </a:r>
            <a:r>
              <a:rPr lang="ru-RU" sz="1800" b="1" i="1" dirty="0" err="1"/>
              <a:t>кількість</a:t>
            </a:r>
            <a:r>
              <a:rPr lang="ru-RU" sz="1800" b="1" i="1" dirty="0"/>
              <a:t> — </a:t>
            </a:r>
            <a:r>
              <a:rPr lang="ru-RU" sz="1800" b="1" i="1" dirty="0" err="1"/>
              <a:t>більше</a:t>
            </a:r>
            <a:r>
              <a:rPr lang="ru-RU" sz="1800" b="1" i="1" dirty="0"/>
              <a:t> 575 тис., а </a:t>
            </a:r>
            <a:r>
              <a:rPr lang="ru-RU" sz="1800" b="1" i="1" dirty="0" err="1"/>
              <a:t>їх</a:t>
            </a:r>
            <a:r>
              <a:rPr lang="ru-RU" sz="1800" b="1" i="1" dirty="0"/>
              <a:t> </a:t>
            </a:r>
            <a:r>
              <a:rPr lang="ru-RU" sz="1800" b="1" i="1" dirty="0" err="1"/>
              <a:t>загальну</a:t>
            </a:r>
            <a:r>
              <a:rPr lang="ru-RU" sz="1800" b="1" i="1" dirty="0"/>
              <a:t> </a:t>
            </a:r>
            <a:r>
              <a:rPr lang="ru-RU" sz="1800" b="1" i="1" dirty="0" err="1"/>
              <a:t>масу</a:t>
            </a:r>
            <a:r>
              <a:rPr lang="ru-RU" sz="1800" b="1" i="1" dirty="0"/>
              <a:t> </a:t>
            </a:r>
            <a:r>
              <a:rPr lang="ru-RU" sz="1800" b="1" i="1" dirty="0" err="1"/>
              <a:t>оцінюють</a:t>
            </a:r>
            <a:r>
              <a:rPr lang="ru-RU" sz="1800" b="1" i="1" dirty="0"/>
              <a:t> у 4,2 × 10</a:t>
            </a:r>
            <a:r>
              <a:rPr lang="ru-RU" sz="1800" b="1" i="1" baseline="30000" dirty="0"/>
              <a:t>21</a:t>
            </a:r>
            <a:r>
              <a:rPr lang="ru-RU" sz="1800" b="1" i="1" dirty="0"/>
              <a:t> кг, </a:t>
            </a:r>
            <a:r>
              <a:rPr lang="ru-RU" sz="1800" b="1" i="1" dirty="0" err="1"/>
              <a:t>що</a:t>
            </a:r>
            <a:r>
              <a:rPr lang="ru-RU" sz="1800" b="1" i="1" dirty="0"/>
              <a:t> становить </a:t>
            </a:r>
            <a:r>
              <a:rPr lang="ru-RU" sz="1800" b="1" i="1" dirty="0" err="1"/>
              <a:t>менше</a:t>
            </a:r>
            <a:r>
              <a:rPr lang="ru-RU" sz="1800" b="1" i="1" dirty="0"/>
              <a:t> одного </a:t>
            </a:r>
            <a:r>
              <a:rPr lang="ru-RU" sz="1800" b="1" i="1" dirty="0" err="1"/>
              <a:t>відсотка</a:t>
            </a:r>
            <a:r>
              <a:rPr lang="ru-RU" sz="1800" b="1" i="1" dirty="0"/>
              <a:t> </a:t>
            </a:r>
            <a:r>
              <a:rPr lang="ru-RU" sz="1800" b="1" i="1" dirty="0" err="1"/>
              <a:t>від</a:t>
            </a:r>
            <a:r>
              <a:rPr lang="ru-RU" sz="1800" b="1" i="1" dirty="0"/>
              <a:t> </a:t>
            </a:r>
            <a:r>
              <a:rPr lang="ru-RU" sz="1800" b="1" i="1" dirty="0" err="1"/>
              <a:t>маси</a:t>
            </a:r>
            <a:r>
              <a:rPr lang="ru-RU" sz="1800" b="1" i="1" dirty="0"/>
              <a:t> </a:t>
            </a:r>
            <a:r>
              <a:rPr lang="ru-RU" sz="1800" b="1" i="1" dirty="0" err="1" smtClean="0">
                <a:hlinkClick r:id="rId4" tooltip="Земля (планета)"/>
              </a:rPr>
              <a:t>Землі</a:t>
            </a:r>
            <a:r>
              <a:rPr lang="ru-RU" sz="1800" b="1" i="1" dirty="0" err="1" smtClean="0"/>
              <a:t>.</a:t>
            </a:r>
            <a:r>
              <a:rPr lang="ru-RU" sz="1800" b="1" i="1" dirty="0" err="1" smtClean="0">
                <a:hlinkClick r:id="rId5" tooltip="Орбіта"/>
              </a:rPr>
              <a:t>Орбіти</a:t>
            </a:r>
            <a:r>
              <a:rPr lang="ru-RU" sz="1800" b="1" i="1" dirty="0"/>
              <a:t> </a:t>
            </a:r>
            <a:r>
              <a:rPr lang="ru-RU" sz="1800" b="1" i="1" dirty="0" err="1"/>
              <a:t>більшості</a:t>
            </a:r>
            <a:r>
              <a:rPr lang="ru-RU" sz="1800" b="1" i="1" dirty="0"/>
              <a:t> </a:t>
            </a:r>
            <a:r>
              <a:rPr lang="ru-RU" sz="1800" b="1" i="1" dirty="0" err="1"/>
              <a:t>відомих</a:t>
            </a:r>
            <a:r>
              <a:rPr lang="ru-RU" sz="1800" b="1" i="1" dirty="0"/>
              <a:t> </a:t>
            </a:r>
            <a:r>
              <a:rPr lang="ru-RU" sz="1800" b="1" i="1" dirty="0" err="1"/>
              <a:t>астероїдів</a:t>
            </a:r>
            <a:r>
              <a:rPr lang="ru-RU" sz="1800" b="1" i="1" dirty="0"/>
              <a:t> </a:t>
            </a:r>
            <a:r>
              <a:rPr lang="ru-RU" sz="1800" b="1" i="1" dirty="0" err="1"/>
              <a:t>розташовані</a:t>
            </a:r>
            <a:r>
              <a:rPr lang="ru-RU" sz="1800" b="1" i="1" dirty="0"/>
              <a:t> </a:t>
            </a:r>
            <a:r>
              <a:rPr lang="ru-RU" sz="1800" b="1" i="1" dirty="0" err="1"/>
              <a:t>між</a:t>
            </a:r>
            <a:r>
              <a:rPr lang="ru-RU" sz="1800" b="1" i="1" dirty="0"/>
              <a:t> </a:t>
            </a:r>
            <a:r>
              <a:rPr lang="ru-RU" sz="1800" b="1" i="1" dirty="0" err="1"/>
              <a:t>орбітами</a:t>
            </a:r>
            <a:r>
              <a:rPr lang="ru-RU" sz="1800" b="1" i="1" dirty="0"/>
              <a:t> </a:t>
            </a:r>
            <a:r>
              <a:rPr lang="ru-RU" sz="1800" b="1" i="1" dirty="0">
                <a:hlinkClick r:id="rId6" tooltip="Марс (планета)"/>
              </a:rPr>
              <a:t>Марса</a:t>
            </a:r>
            <a:r>
              <a:rPr lang="ru-RU" sz="1800" b="1" i="1" dirty="0"/>
              <a:t> й </a:t>
            </a:r>
            <a:r>
              <a:rPr lang="ru-RU" sz="1800" b="1" i="1" dirty="0" err="1">
                <a:hlinkClick r:id="rId7" tooltip="Юпітер (планета)"/>
              </a:rPr>
              <a:t>Юпітера</a:t>
            </a:r>
            <a:r>
              <a:rPr lang="ru-RU" sz="1800" b="1" i="1" dirty="0"/>
              <a:t> (так званий </a:t>
            </a:r>
            <a:r>
              <a:rPr lang="ru-RU" sz="1800" b="1" i="1" dirty="0" err="1">
                <a:hlinkClick r:id="rId8" tooltip="Головний пояс астероїдів"/>
              </a:rPr>
              <a:t>головний</a:t>
            </a:r>
            <a:r>
              <a:rPr lang="ru-RU" sz="1800" b="1" i="1" dirty="0">
                <a:hlinkClick r:id="rId8" tooltip="Головний пояс астероїдів"/>
              </a:rPr>
              <a:t> пояс </a:t>
            </a:r>
            <a:r>
              <a:rPr lang="ru-RU" sz="1800" b="1" i="1" dirty="0" err="1">
                <a:hlinkClick r:id="rId8" tooltip="Головний пояс астероїдів"/>
              </a:rPr>
              <a:t>астероїдів</a:t>
            </a:r>
            <a:r>
              <a:rPr lang="ru-RU" sz="1800" b="1" i="1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86319"/>
            <a:ext cx="5292080" cy="42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2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63688" y="0"/>
            <a:ext cx="7086400" cy="764704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характеристика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-15344" y="764704"/>
            <a:ext cx="4443328" cy="38510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797152"/>
            <a:ext cx="7632848" cy="2060848"/>
          </a:xfrm>
        </p:spPr>
        <p:txBody>
          <a:bodyPr>
            <a:normAutofit fontScale="92500"/>
          </a:bodyPr>
          <a:lstStyle/>
          <a:p>
            <a:r>
              <a:rPr lang="ru-RU" sz="1800" b="1" i="1" dirty="0" err="1"/>
              <a:t>Найвідоміші</a:t>
            </a:r>
            <a:r>
              <a:rPr lang="ru-RU" sz="1800" b="1" i="1" dirty="0"/>
              <a:t> </a:t>
            </a:r>
            <a:r>
              <a:rPr lang="ru-RU" sz="1800" b="1" i="1" dirty="0" err="1"/>
              <a:t>астероїди</a:t>
            </a:r>
            <a:r>
              <a:rPr lang="ru-RU" sz="1800" b="1" i="1" dirty="0"/>
              <a:t>: </a:t>
            </a:r>
            <a:r>
              <a:rPr lang="ru-RU" sz="1800" b="1" i="1" dirty="0">
                <a:hlinkClick r:id="rId3" tooltip="2 Паллада"/>
              </a:rPr>
              <a:t>Паллада</a:t>
            </a:r>
            <a:r>
              <a:rPr lang="ru-RU" sz="1800" b="1" i="1" dirty="0"/>
              <a:t>, </a:t>
            </a:r>
            <a:r>
              <a:rPr lang="ru-RU" sz="1800" b="1" i="1" dirty="0">
                <a:hlinkClick r:id="rId4" tooltip="3 Юнона"/>
              </a:rPr>
              <a:t>Юнона</a:t>
            </a:r>
            <a:r>
              <a:rPr lang="ru-RU" sz="1800" b="1" i="1" dirty="0"/>
              <a:t>, </a:t>
            </a:r>
            <a:r>
              <a:rPr lang="ru-RU" sz="1800" b="1" i="1" dirty="0">
                <a:hlinkClick r:id="rId5" tooltip="4 Веста"/>
              </a:rPr>
              <a:t>Веста</a:t>
            </a:r>
            <a:r>
              <a:rPr lang="ru-RU" sz="1800" b="1" i="1" dirty="0"/>
              <a:t>, </a:t>
            </a:r>
            <a:r>
              <a:rPr lang="ru-RU" sz="1800" b="1" i="1" dirty="0" err="1">
                <a:hlinkClick r:id="rId6" tooltip="433 Ерос"/>
              </a:rPr>
              <a:t>Ерос</a:t>
            </a:r>
            <a:r>
              <a:rPr lang="ru-RU" sz="1800" b="1" i="1" dirty="0"/>
              <a:t>, </a:t>
            </a:r>
            <a:r>
              <a:rPr lang="ru-RU" sz="1800" b="1" i="1" dirty="0">
                <a:hlinkClick r:id="rId7" tooltip="1221 Амур"/>
              </a:rPr>
              <a:t>Амур</a:t>
            </a:r>
            <a:r>
              <a:rPr lang="ru-RU" sz="1800" b="1" i="1" dirty="0"/>
              <a:t>, </a:t>
            </a:r>
            <a:r>
              <a:rPr lang="ru-RU" sz="1800" b="1" i="1" dirty="0" err="1">
                <a:hlinkClick r:id="rId8" tooltip="944 Гідальго"/>
              </a:rPr>
              <a:t>Гідальго</a:t>
            </a:r>
            <a:r>
              <a:rPr lang="ru-RU" sz="1800" b="1" i="1" dirty="0"/>
              <a:t>, </a:t>
            </a:r>
            <a:r>
              <a:rPr lang="ru-RU" sz="1800" b="1" i="1" dirty="0" err="1">
                <a:hlinkClick r:id="rId9" tooltip="1562 Ікар (ще не написана)"/>
              </a:rPr>
              <a:t>Ікар</a:t>
            </a:r>
            <a:r>
              <a:rPr lang="ru-RU" sz="1800" b="1" i="1" dirty="0"/>
              <a:t>.</a:t>
            </a:r>
          </a:p>
          <a:p>
            <a:r>
              <a:rPr lang="ru-RU" sz="1800" b="1" i="1" dirty="0" err="1"/>
              <a:t>Розмір</a:t>
            </a:r>
            <a:r>
              <a:rPr lang="ru-RU" sz="1800" b="1" i="1" dirty="0"/>
              <a:t> є одним </a:t>
            </a:r>
            <a:r>
              <a:rPr lang="ru-RU" sz="1800" b="1" i="1" dirty="0" err="1"/>
              <a:t>із</a:t>
            </a:r>
            <a:r>
              <a:rPr lang="ru-RU" sz="1800" b="1" i="1" dirty="0"/>
              <a:t> </a:t>
            </a:r>
            <a:r>
              <a:rPr lang="ru-RU" sz="1800" b="1" i="1" dirty="0" err="1"/>
              <a:t>основних</a:t>
            </a:r>
            <a:r>
              <a:rPr lang="ru-RU" sz="1800" b="1" i="1" dirty="0"/>
              <a:t> </a:t>
            </a:r>
            <a:r>
              <a:rPr lang="ru-RU" sz="1800" b="1" i="1" dirty="0" err="1"/>
              <a:t>параметрів</a:t>
            </a:r>
            <a:r>
              <a:rPr lang="ru-RU" sz="1800" b="1" i="1" dirty="0"/>
              <a:t>, за </a:t>
            </a:r>
            <a:r>
              <a:rPr lang="ru-RU" sz="1800" b="1" i="1" dirty="0" err="1"/>
              <a:t>якими</a:t>
            </a:r>
            <a:r>
              <a:rPr lang="ru-RU" sz="1800" b="1" i="1" dirty="0"/>
              <a:t> </a:t>
            </a:r>
            <a:r>
              <a:rPr lang="ru-RU" sz="1800" b="1" i="1" dirty="0" err="1"/>
              <a:t>класифікують</a:t>
            </a:r>
            <a:r>
              <a:rPr lang="ru-RU" sz="1800" b="1" i="1" dirty="0"/>
              <a:t> </a:t>
            </a:r>
            <a:r>
              <a:rPr lang="ru-RU" sz="1800" b="1" i="1" dirty="0" err="1"/>
              <a:t>астероїди</a:t>
            </a:r>
            <a:r>
              <a:rPr lang="ru-RU" sz="1800" b="1" i="1" dirty="0"/>
              <a:t>. </a:t>
            </a:r>
            <a:r>
              <a:rPr lang="ru-RU" sz="1800" b="1" i="1" dirty="0" err="1"/>
              <a:t>Можна</a:t>
            </a:r>
            <a:r>
              <a:rPr lang="ru-RU" sz="1800" b="1" i="1" dirty="0"/>
              <a:t> </a:t>
            </a:r>
            <a:r>
              <a:rPr lang="ru-RU" sz="1800" b="1" i="1" dirty="0" err="1"/>
              <a:t>вважати</a:t>
            </a:r>
            <a:r>
              <a:rPr lang="ru-RU" sz="1800" b="1" i="1" dirty="0"/>
              <a:t>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всі</a:t>
            </a:r>
            <a:r>
              <a:rPr lang="ru-RU" sz="1800" b="1" i="1" dirty="0"/>
              <a:t> </a:t>
            </a:r>
            <a:r>
              <a:rPr lang="ru-RU" sz="1800" b="1" i="1" dirty="0" err="1"/>
              <a:t>астероїди</a:t>
            </a:r>
            <a:r>
              <a:rPr lang="ru-RU" sz="1800" b="1" i="1" dirty="0"/>
              <a:t>, </a:t>
            </a:r>
            <a:r>
              <a:rPr lang="ru-RU" sz="1800" b="1" i="1" dirty="0" err="1"/>
              <a:t>розміром</a:t>
            </a:r>
            <a:r>
              <a:rPr lang="ru-RU" sz="1800" b="1" i="1" dirty="0"/>
              <a:t> </a:t>
            </a:r>
            <a:r>
              <a:rPr lang="ru-RU" sz="1800" b="1" i="1" dirty="0" err="1"/>
              <a:t>понад</a:t>
            </a:r>
            <a:r>
              <a:rPr lang="ru-RU" sz="1800" b="1" i="1" dirty="0"/>
              <a:t> 100 км, </a:t>
            </a:r>
            <a:r>
              <a:rPr lang="ru-RU" sz="1800" b="1" i="1" dirty="0" err="1"/>
              <a:t>вже</a:t>
            </a:r>
            <a:r>
              <a:rPr lang="ru-RU" sz="1800" b="1" i="1" dirty="0"/>
              <a:t> </a:t>
            </a:r>
            <a:r>
              <a:rPr lang="ru-RU" sz="1800" b="1" i="1" dirty="0" err="1"/>
              <a:t>відкрито</a:t>
            </a:r>
            <a:r>
              <a:rPr lang="ru-RU" sz="1800" b="1" i="1" dirty="0"/>
              <a:t>. </a:t>
            </a:r>
            <a:r>
              <a:rPr lang="ru-RU" sz="1800" b="1" i="1" dirty="0" err="1"/>
              <a:t>Наразі</a:t>
            </a:r>
            <a:r>
              <a:rPr lang="ru-RU" sz="1800" b="1" i="1" dirty="0"/>
              <a:t> </a:t>
            </a:r>
            <a:r>
              <a:rPr lang="ru-RU" sz="1800" b="1" i="1" dirty="0" err="1"/>
              <a:t>відомо</a:t>
            </a:r>
            <a:r>
              <a:rPr lang="ru-RU" sz="1800" b="1" i="1" dirty="0"/>
              <a:t> 26 </a:t>
            </a:r>
            <a:r>
              <a:rPr lang="ru-RU" sz="1800" b="1" i="1" dirty="0" err="1"/>
              <a:t>астероїдів</a:t>
            </a:r>
            <a:r>
              <a:rPr lang="ru-RU" sz="1800" b="1" i="1" dirty="0"/>
              <a:t> </a:t>
            </a:r>
            <a:r>
              <a:rPr lang="ru-RU" sz="1800" b="1" i="1" dirty="0" err="1"/>
              <a:t>діаметром</a:t>
            </a:r>
            <a:r>
              <a:rPr lang="ru-RU" sz="1800" b="1" i="1" dirty="0"/>
              <a:t> </a:t>
            </a:r>
            <a:r>
              <a:rPr lang="ru-RU" sz="1800" b="1" i="1" dirty="0" err="1"/>
              <a:t>понад</a:t>
            </a:r>
            <a:r>
              <a:rPr lang="ru-RU" sz="1800" b="1" i="1" dirty="0"/>
              <a:t> 200 </a:t>
            </a:r>
            <a:r>
              <a:rPr lang="ru-RU" sz="1800" b="1" i="1" dirty="0" smtClean="0"/>
              <a:t>км.</a:t>
            </a:r>
            <a:endParaRPr lang="ru-RU" sz="1800" b="1" i="1" dirty="0"/>
          </a:p>
          <a:p>
            <a:r>
              <a:rPr lang="ru-RU" sz="1800" b="1" i="1" dirty="0" err="1"/>
              <a:t>Більші</a:t>
            </a:r>
            <a:r>
              <a:rPr lang="ru-RU" sz="1800" b="1" i="1" dirty="0"/>
              <a:t> </a:t>
            </a:r>
            <a:r>
              <a:rPr lang="ru-RU" sz="1800" b="1" i="1" dirty="0" err="1"/>
              <a:t>небесні</a:t>
            </a:r>
            <a:r>
              <a:rPr lang="ru-RU" sz="1800" b="1" i="1" dirty="0"/>
              <a:t> </a:t>
            </a:r>
            <a:r>
              <a:rPr lang="ru-RU" sz="1800" b="1" i="1" dirty="0" err="1"/>
              <a:t>тіла</a:t>
            </a:r>
            <a:r>
              <a:rPr lang="ru-RU" sz="1800" b="1" i="1" dirty="0"/>
              <a:t> (</a:t>
            </a:r>
            <a:r>
              <a:rPr lang="ru-RU" sz="1800" b="1" i="1" dirty="0" err="1"/>
              <a:t>понад</a:t>
            </a:r>
            <a:r>
              <a:rPr lang="ru-RU" sz="1800" b="1" i="1" dirty="0"/>
              <a:t> 800 км у </a:t>
            </a:r>
            <a:r>
              <a:rPr lang="ru-RU" sz="1800" b="1" i="1" dirty="0" err="1"/>
              <a:t>діаметрі</a:t>
            </a:r>
            <a:r>
              <a:rPr lang="ru-RU" sz="1800" b="1" i="1" dirty="0"/>
              <a:t>),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обертаються</a:t>
            </a:r>
            <a:r>
              <a:rPr lang="ru-RU" sz="1800" b="1" i="1" dirty="0"/>
              <a:t> </a:t>
            </a:r>
            <a:r>
              <a:rPr lang="ru-RU" sz="1800" b="1" i="1" dirty="0" err="1"/>
              <a:t>навколо</a:t>
            </a:r>
            <a:r>
              <a:rPr lang="ru-RU" sz="1800" b="1" i="1" dirty="0"/>
              <a:t> </a:t>
            </a:r>
            <a:r>
              <a:rPr lang="ru-RU" sz="1800" b="1" i="1" dirty="0" err="1"/>
              <a:t>Сонця</a:t>
            </a:r>
            <a:r>
              <a:rPr lang="ru-RU" sz="1800" b="1" i="1" dirty="0"/>
              <a:t>, </a:t>
            </a:r>
            <a:r>
              <a:rPr lang="ru-RU" sz="1800" b="1" i="1" dirty="0" err="1"/>
              <a:t>під</a:t>
            </a:r>
            <a:r>
              <a:rPr lang="ru-RU" sz="1800" b="1" i="1" dirty="0"/>
              <a:t> </a:t>
            </a:r>
            <a:r>
              <a:rPr lang="ru-RU" sz="1800" b="1" i="1" dirty="0" err="1"/>
              <a:t>дією</a:t>
            </a:r>
            <a:r>
              <a:rPr lang="ru-RU" sz="1800" b="1" i="1" dirty="0"/>
              <a:t> </a:t>
            </a:r>
            <a:r>
              <a:rPr lang="ru-RU" sz="1800" b="1" i="1" dirty="0" err="1"/>
              <a:t>власних</a:t>
            </a:r>
            <a:r>
              <a:rPr lang="ru-RU" sz="1800" b="1" i="1" dirty="0"/>
              <a:t> </a:t>
            </a:r>
            <a:r>
              <a:rPr lang="ru-RU" sz="1800" b="1" i="1" dirty="0" err="1"/>
              <a:t>гравітаційних</a:t>
            </a:r>
            <a:r>
              <a:rPr lang="ru-RU" sz="1800" b="1" i="1" dirty="0"/>
              <a:t> сил </a:t>
            </a:r>
            <a:r>
              <a:rPr lang="ru-RU" sz="1800" b="1" i="1" dirty="0" err="1"/>
              <a:t>набувають</a:t>
            </a:r>
            <a:r>
              <a:rPr lang="ru-RU" sz="1800" b="1" i="1" dirty="0"/>
              <a:t> </a:t>
            </a:r>
            <a:r>
              <a:rPr lang="ru-RU" sz="1800" b="1" i="1" dirty="0" err="1"/>
              <a:t>сферичної</a:t>
            </a:r>
            <a:r>
              <a:rPr lang="ru-RU" sz="1800" b="1" i="1" dirty="0"/>
              <a:t> </a:t>
            </a:r>
            <a:r>
              <a:rPr lang="ru-RU" sz="1800" b="1" i="1" dirty="0" err="1"/>
              <a:t>форми</a:t>
            </a:r>
            <a:r>
              <a:rPr lang="ru-RU" sz="1800" b="1" i="1" dirty="0"/>
              <a:t>, і </a:t>
            </a:r>
            <a:r>
              <a:rPr lang="ru-RU" sz="1800" b="1" i="1" dirty="0" err="1"/>
              <a:t>такі</a:t>
            </a:r>
            <a:r>
              <a:rPr lang="ru-RU" sz="1800" b="1" i="1" dirty="0"/>
              <a:t> </a:t>
            </a:r>
            <a:r>
              <a:rPr lang="ru-RU" sz="1800" b="1" i="1" dirty="0" err="1"/>
              <a:t>тіла</a:t>
            </a:r>
            <a:r>
              <a:rPr lang="ru-RU" sz="1800" b="1" i="1" dirty="0"/>
              <a:t> </a:t>
            </a:r>
            <a:r>
              <a:rPr lang="ru-RU" sz="1800" b="1" i="1" dirty="0" err="1"/>
              <a:t>класифікують</a:t>
            </a:r>
            <a:r>
              <a:rPr lang="ru-RU" sz="1800" b="1" i="1" dirty="0"/>
              <a:t> як </a:t>
            </a:r>
            <a:r>
              <a:rPr lang="ru-RU" sz="1800" b="1" i="1" dirty="0" err="1">
                <a:hlinkClick r:id="rId10" tooltip="Планета"/>
              </a:rPr>
              <a:t>планети</a:t>
            </a:r>
            <a:r>
              <a:rPr lang="ru-RU" sz="1800" b="1" i="1" dirty="0"/>
              <a:t> </a:t>
            </a:r>
            <a:r>
              <a:rPr lang="ru-RU" sz="1800" b="1" i="1" dirty="0" err="1"/>
              <a:t>або</a:t>
            </a:r>
            <a:r>
              <a:rPr lang="ru-RU" sz="1800" b="1" i="1" dirty="0"/>
              <a:t> </a:t>
            </a:r>
            <a:r>
              <a:rPr lang="ru-RU" sz="1800" b="1" i="1" dirty="0" err="1">
                <a:hlinkClick r:id="rId11" tooltip="Карликові планети"/>
              </a:rPr>
              <a:t>карликові</a:t>
            </a:r>
            <a:r>
              <a:rPr lang="ru-RU" sz="1800" b="1" i="1" dirty="0">
                <a:hlinkClick r:id="rId11" tooltip="Карликові планети"/>
              </a:rPr>
              <a:t> </a:t>
            </a:r>
            <a:r>
              <a:rPr lang="ru-RU" sz="1800" b="1" i="1" dirty="0" err="1">
                <a:hlinkClick r:id="rId11" tooltip="Карликові планети"/>
              </a:rPr>
              <a:t>планети</a:t>
            </a:r>
            <a:r>
              <a:rPr lang="ru-RU" sz="18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25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3"/>
            <a:ext cx="8784976" cy="2376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err="1"/>
              <a:t>Процес</a:t>
            </a:r>
            <a:r>
              <a:rPr lang="ru-RU" sz="1600" dirty="0"/>
              <a:t>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астероїдів</a:t>
            </a:r>
            <a:r>
              <a:rPr lang="ru-RU" sz="1600" dirty="0"/>
              <a:t> </a:t>
            </a:r>
            <a:r>
              <a:rPr lang="ru-RU" sz="1600" dirty="0" err="1"/>
              <a:t>налічує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періодів</a:t>
            </a:r>
            <a:r>
              <a:rPr lang="ru-RU" sz="1600" dirty="0"/>
              <a:t>. 1781 року </a:t>
            </a:r>
            <a:r>
              <a:rPr lang="ru-RU" sz="1600" dirty="0">
                <a:hlinkClick r:id="rId2" tooltip="Фрідріх Вільгельм Гершель"/>
              </a:rPr>
              <a:t>В. Гершель</a:t>
            </a:r>
            <a:r>
              <a:rPr lang="ru-RU" sz="1600" dirty="0"/>
              <a:t> </a:t>
            </a:r>
            <a:r>
              <a:rPr lang="ru-RU" sz="1600" dirty="0" err="1"/>
              <a:t>відкрив</a:t>
            </a:r>
            <a:r>
              <a:rPr lang="ru-RU" sz="1600" dirty="0"/>
              <a:t> планету </a:t>
            </a:r>
            <a:r>
              <a:rPr lang="ru-RU" sz="1600" dirty="0">
                <a:hlinkClick r:id="rId3" tooltip="Уран (планета)"/>
              </a:rPr>
              <a:t>Уран</a:t>
            </a:r>
            <a:r>
              <a:rPr lang="ru-RU" sz="1600" dirty="0"/>
              <a:t>.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геліоцентрична</a:t>
            </a:r>
            <a:r>
              <a:rPr lang="ru-RU" sz="1600" dirty="0"/>
              <a:t> </a:t>
            </a:r>
            <a:r>
              <a:rPr lang="ru-RU" sz="1600" dirty="0" err="1"/>
              <a:t>відстань</a:t>
            </a:r>
            <a:r>
              <a:rPr lang="ru-RU" sz="1600" dirty="0"/>
              <a:t> </a:t>
            </a:r>
            <a:r>
              <a:rPr lang="ru-RU" sz="1600" dirty="0" err="1"/>
              <a:t>виявилася</a:t>
            </a:r>
            <a:r>
              <a:rPr lang="ru-RU" sz="1600" dirty="0"/>
              <a:t> </a:t>
            </a:r>
            <a:r>
              <a:rPr lang="ru-RU" sz="1600" dirty="0" err="1"/>
              <a:t>відповідною</a:t>
            </a:r>
            <a:r>
              <a:rPr lang="ru-RU" sz="1600" dirty="0"/>
              <a:t> </a:t>
            </a:r>
            <a:r>
              <a:rPr lang="ru-RU" sz="1600" dirty="0">
                <a:hlinkClick r:id="rId4" tooltip="Правило Тіціуса — Боде (ще не написана)"/>
              </a:rPr>
              <a:t>правилу </a:t>
            </a:r>
            <a:r>
              <a:rPr lang="ru-RU" sz="1600" dirty="0" err="1">
                <a:hlinkClick r:id="rId4" tooltip="Правило Тіціуса — Боде (ще не написана)"/>
              </a:rPr>
              <a:t>Тіціуса</a:t>
            </a:r>
            <a:r>
              <a:rPr lang="ru-RU" sz="1600" dirty="0">
                <a:hlinkClick r:id="rId4" tooltip="Правило Тіціуса — Боде (ще не написана)"/>
              </a:rPr>
              <a:t> — Боде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наводило на думку про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однієї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, на </a:t>
            </a:r>
            <a:r>
              <a:rPr lang="ru-RU" sz="1600" dirty="0" err="1"/>
              <a:t>відстані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2,8 </a:t>
            </a:r>
            <a:r>
              <a:rPr lang="ru-RU" sz="1600" dirty="0" err="1">
                <a:hlinkClick r:id="rId5" tooltip="Астрономічна одиниця"/>
              </a:rPr>
              <a:t>астрономічних</a:t>
            </a:r>
            <a:r>
              <a:rPr lang="ru-RU" sz="1600" dirty="0">
                <a:hlinkClick r:id="rId5" tooltip="Астрономічна одиниця"/>
              </a:rPr>
              <a:t> </a:t>
            </a:r>
            <a:r>
              <a:rPr lang="ru-RU" sz="1600" dirty="0" err="1">
                <a:hlinkClick r:id="rId5" tooltip="Астрономічна одиниця"/>
              </a:rPr>
              <a:t>одиниць</a:t>
            </a:r>
            <a:r>
              <a:rPr lang="ru-RU" sz="1600" dirty="0"/>
              <a:t> 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Сонця</a:t>
            </a:r>
            <a:r>
              <a:rPr lang="ru-RU" sz="1600" dirty="0"/>
              <a:t> —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орбітами</a:t>
            </a:r>
            <a:r>
              <a:rPr lang="ru-RU" sz="1600" dirty="0"/>
              <a:t> </a:t>
            </a:r>
            <a:r>
              <a:rPr lang="ru-RU" sz="1600" dirty="0">
                <a:hlinkClick r:id="rId6" tooltip="Марс (планета)"/>
              </a:rPr>
              <a:t>Марса</a:t>
            </a:r>
            <a:r>
              <a:rPr lang="ru-RU" sz="1600" dirty="0"/>
              <a:t> й </a:t>
            </a:r>
            <a:r>
              <a:rPr lang="ru-RU" sz="1600" dirty="0" err="1">
                <a:hlinkClick r:id="rId7" tooltip="Юпітер (планета)"/>
              </a:rPr>
              <a:t>Юпітера</a:t>
            </a:r>
            <a:r>
              <a:rPr lang="ru-RU" sz="1600" dirty="0"/>
              <a:t>. </a:t>
            </a:r>
            <a:r>
              <a:rPr lang="ru-RU" sz="1600" dirty="0" err="1"/>
              <a:t>Наприкінці</a:t>
            </a:r>
            <a:r>
              <a:rPr lang="ru-RU" sz="1600" dirty="0"/>
              <a:t> </a:t>
            </a:r>
            <a:r>
              <a:rPr lang="en-US" sz="1600" dirty="0"/>
              <a:t>XVIII </a:t>
            </a:r>
            <a:r>
              <a:rPr lang="ru-RU" sz="1600" dirty="0"/>
              <a:t>ст. </a:t>
            </a:r>
            <a:r>
              <a:rPr lang="ru-RU" sz="1600" dirty="0" err="1"/>
              <a:t>німецький</a:t>
            </a:r>
            <a:r>
              <a:rPr lang="ru-RU" sz="1600" dirty="0"/>
              <a:t> астроном </a:t>
            </a:r>
            <a:r>
              <a:rPr lang="ru-RU" sz="1600" dirty="0" err="1"/>
              <a:t>угорського</a:t>
            </a:r>
            <a:r>
              <a:rPr lang="ru-RU" sz="1600" dirty="0"/>
              <a:t> </a:t>
            </a:r>
            <a:r>
              <a:rPr lang="ru-RU" sz="1600" dirty="0" err="1"/>
              <a:t>походження</a:t>
            </a:r>
            <a:r>
              <a:rPr lang="ru-RU" sz="1600" dirty="0"/>
              <a:t> </a:t>
            </a:r>
            <a:r>
              <a:rPr lang="ru-RU" sz="1600" dirty="0">
                <a:hlinkClick r:id="rId8" tooltip="Франц Ксавер фон Цах (ще не написана)"/>
              </a:rPr>
              <a:t>Франц </a:t>
            </a:r>
            <a:r>
              <a:rPr lang="ru-RU" sz="1600" dirty="0" err="1">
                <a:hlinkClick r:id="rId8" tooltip="Франц Ксавер фон Цах (ще не написана)"/>
              </a:rPr>
              <a:t>Ксавер</a:t>
            </a:r>
            <a:r>
              <a:rPr lang="ru-RU" sz="1600" dirty="0"/>
              <a:t> </a:t>
            </a:r>
            <a:r>
              <a:rPr lang="ru-RU" sz="1600" dirty="0" err="1"/>
              <a:t>організував</a:t>
            </a:r>
            <a:r>
              <a:rPr lang="ru-RU" sz="1600" dirty="0"/>
              <a:t> </a:t>
            </a:r>
            <a:r>
              <a:rPr lang="ru-RU" sz="1600" dirty="0" err="1"/>
              <a:t>групу</a:t>
            </a:r>
            <a:r>
              <a:rPr lang="ru-RU" sz="1600" dirty="0"/>
              <a:t>, до складу </a:t>
            </a:r>
            <a:r>
              <a:rPr lang="ru-RU" sz="1600" dirty="0" err="1"/>
              <a:t>якої</a:t>
            </a:r>
            <a:r>
              <a:rPr lang="ru-RU" sz="1600" dirty="0"/>
              <a:t> входили 24 </a:t>
            </a:r>
            <a:r>
              <a:rPr lang="ru-RU" sz="1600" dirty="0" err="1"/>
              <a:t>астрономи</a:t>
            </a:r>
            <a:r>
              <a:rPr lang="ru-RU" sz="1600" dirty="0"/>
              <a:t>. З 1789 року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шукала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одну планету. </a:t>
            </a:r>
            <a:r>
              <a:rPr lang="ru-RU" sz="1600" dirty="0" err="1"/>
              <a:t>Завдання</a:t>
            </a:r>
            <a:r>
              <a:rPr lang="ru-RU" sz="1600" dirty="0"/>
              <a:t> </a:t>
            </a:r>
            <a:r>
              <a:rPr lang="ru-RU" sz="1600" dirty="0" err="1"/>
              <a:t>полягало</a:t>
            </a:r>
            <a:r>
              <a:rPr lang="ru-RU" sz="1600" dirty="0"/>
              <a:t> у </a:t>
            </a:r>
            <a:r>
              <a:rPr lang="ru-RU" sz="1600" dirty="0" err="1"/>
              <a:t>визначенні</a:t>
            </a:r>
            <a:r>
              <a:rPr lang="ru-RU" sz="1600" dirty="0"/>
              <a:t> координат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на </a:t>
            </a:r>
            <a:r>
              <a:rPr lang="ru-RU" sz="1600" dirty="0" err="1"/>
              <a:t>ділянках</a:t>
            </a:r>
            <a:r>
              <a:rPr lang="ru-RU" sz="1600" dirty="0"/>
              <a:t> </a:t>
            </a:r>
            <a:r>
              <a:rPr lang="ru-RU" sz="1600" dirty="0" err="1">
                <a:hlinkClick r:id="rId9" tooltip="Зодіак"/>
              </a:rPr>
              <a:t>зодіакальних</a:t>
            </a:r>
            <a:r>
              <a:rPr lang="ru-RU" sz="1600" dirty="0">
                <a:hlinkClick r:id="rId9" tooltip="Зодіак"/>
              </a:rPr>
              <a:t> </a:t>
            </a:r>
            <a:r>
              <a:rPr lang="ru-RU" sz="1600" dirty="0" err="1">
                <a:hlinkClick r:id="rId9" tooltip="Зодіак"/>
              </a:rPr>
              <a:t>сузір'їв</a:t>
            </a:r>
            <a:r>
              <a:rPr lang="ru-RU" sz="1600" dirty="0"/>
              <a:t> на </a:t>
            </a:r>
            <a:r>
              <a:rPr lang="ru-RU" sz="1600" dirty="0" err="1"/>
              <a:t>певний</a:t>
            </a:r>
            <a:r>
              <a:rPr lang="ru-RU" sz="1600" dirty="0"/>
              <a:t> момент часу. В </a:t>
            </a:r>
            <a:r>
              <a:rPr lang="ru-RU" sz="1600" dirty="0" err="1"/>
              <a:t>наступні</a:t>
            </a:r>
            <a:r>
              <a:rPr lang="ru-RU" sz="1600" dirty="0"/>
              <a:t> </a:t>
            </a:r>
            <a:r>
              <a:rPr lang="ru-RU" sz="1600" dirty="0" err="1"/>
              <a:t>ночі</a:t>
            </a:r>
            <a:r>
              <a:rPr lang="ru-RU" sz="1600" dirty="0"/>
              <a:t> </a:t>
            </a:r>
            <a:r>
              <a:rPr lang="ru-RU" sz="1600" dirty="0" err="1"/>
              <a:t>координати</a:t>
            </a:r>
            <a:r>
              <a:rPr lang="ru-RU" sz="1600" dirty="0"/>
              <a:t> </a:t>
            </a:r>
            <a:r>
              <a:rPr lang="ru-RU" sz="1600" dirty="0" err="1"/>
              <a:t>перевірялися</a:t>
            </a:r>
            <a:r>
              <a:rPr lang="ru-RU" sz="1600" dirty="0"/>
              <a:t> й </a:t>
            </a:r>
            <a:r>
              <a:rPr lang="ru-RU" sz="1600" dirty="0" err="1"/>
              <a:t>виділялися</a:t>
            </a:r>
            <a:r>
              <a:rPr lang="ru-RU" sz="1600" dirty="0"/>
              <a:t> </a:t>
            </a:r>
            <a:r>
              <a:rPr lang="ru-RU" sz="1600" dirty="0" err="1"/>
              <a:t>об'єкти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пересувалися</a:t>
            </a:r>
            <a:r>
              <a:rPr lang="ru-RU" sz="1600" dirty="0"/>
              <a:t> на </a:t>
            </a:r>
            <a:r>
              <a:rPr lang="ru-RU" sz="1600" dirty="0" err="1"/>
              <a:t>значні</a:t>
            </a:r>
            <a:r>
              <a:rPr lang="ru-RU" sz="1600" dirty="0"/>
              <a:t> </a:t>
            </a:r>
            <a:r>
              <a:rPr lang="ru-RU" sz="1600" dirty="0" err="1"/>
              <a:t>відстані</a:t>
            </a:r>
            <a:r>
              <a:rPr lang="ru-RU" sz="1600" dirty="0"/>
              <a:t>. </a:t>
            </a:r>
            <a:r>
              <a:rPr lang="ru-RU" sz="1600" dirty="0" err="1"/>
              <a:t>Очікуваний</a:t>
            </a:r>
            <a:r>
              <a:rPr lang="ru-RU" sz="1600" dirty="0"/>
              <a:t> </a:t>
            </a:r>
            <a:r>
              <a:rPr lang="ru-RU" sz="1600" dirty="0" err="1"/>
              <a:t>зсув</a:t>
            </a:r>
            <a:r>
              <a:rPr lang="ru-RU" sz="1600" dirty="0"/>
              <a:t> </a:t>
            </a:r>
            <a:r>
              <a:rPr lang="ru-RU" sz="1600" dirty="0" err="1"/>
              <a:t>шуканої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 </a:t>
            </a:r>
            <a:r>
              <a:rPr lang="ru-RU" sz="1600" dirty="0" err="1"/>
              <a:t>мав</a:t>
            </a:r>
            <a:r>
              <a:rPr lang="ru-RU" sz="1600" dirty="0"/>
              <a:t> </a:t>
            </a:r>
            <a:r>
              <a:rPr lang="ru-RU" sz="1600" dirty="0" err="1"/>
              <a:t>становити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30 </a:t>
            </a:r>
            <a:r>
              <a:rPr lang="ru-RU" sz="1600" dirty="0" err="1">
                <a:hlinkClick r:id="rId10" tooltip="Кутова секунда"/>
              </a:rPr>
              <a:t>кутових</a:t>
            </a:r>
            <a:r>
              <a:rPr lang="ru-RU" sz="1600" dirty="0">
                <a:hlinkClick r:id="rId10" tooltip="Кутова секунда"/>
              </a:rPr>
              <a:t> секунд</a:t>
            </a:r>
            <a:r>
              <a:rPr lang="ru-RU" sz="1600" dirty="0"/>
              <a:t> за годину (</a:t>
            </a:r>
            <a:r>
              <a:rPr lang="ru-RU" sz="1600" dirty="0" err="1"/>
              <a:t>близько</a:t>
            </a:r>
            <a:r>
              <a:rPr lang="ru-RU" sz="1600" dirty="0"/>
              <a:t> 12 </a:t>
            </a:r>
            <a:r>
              <a:rPr lang="ru-RU" sz="1600" dirty="0" err="1">
                <a:hlinkClick r:id="rId11" tooltip="Кутова мінута"/>
              </a:rPr>
              <a:t>кутових</a:t>
            </a:r>
            <a:r>
              <a:rPr lang="ru-RU" sz="1600" dirty="0">
                <a:hlinkClick r:id="rId11" tooltip="Кутова мінута"/>
              </a:rPr>
              <a:t> </a:t>
            </a:r>
            <a:r>
              <a:rPr lang="ru-RU" sz="1600" dirty="0" err="1">
                <a:hlinkClick r:id="rId11" tooltip="Кутова мінута"/>
              </a:rPr>
              <a:t>мінут</a:t>
            </a:r>
            <a:r>
              <a:rPr lang="ru-RU" sz="1600" dirty="0"/>
              <a:t> за </a:t>
            </a:r>
            <a:r>
              <a:rPr lang="ru-RU" sz="1600" dirty="0" err="1"/>
              <a:t>добу</a:t>
            </a:r>
            <a:r>
              <a:rPr lang="ru-RU" sz="1600" dirty="0"/>
              <a:t>), </a:t>
            </a:r>
            <a:r>
              <a:rPr lang="ru-RU" sz="1600" dirty="0" err="1"/>
              <a:t>що</a:t>
            </a:r>
            <a:r>
              <a:rPr lang="ru-RU" sz="1600" dirty="0"/>
              <a:t> мало бути легко </a:t>
            </a:r>
            <a:r>
              <a:rPr lang="ru-RU" sz="1600" dirty="0" err="1"/>
              <a:t>помічено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7" y="2924944"/>
            <a:ext cx="635092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980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1"/>
            <a:ext cx="8568952" cy="2592289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Однак</a:t>
            </a:r>
            <a:r>
              <a:rPr lang="ru-RU" dirty="0"/>
              <a:t> перший </a:t>
            </a:r>
            <a:r>
              <a:rPr lang="ru-RU" dirty="0" err="1"/>
              <a:t>астероїд</a:t>
            </a:r>
            <a:r>
              <a:rPr lang="ru-RU" dirty="0"/>
              <a:t> </a:t>
            </a:r>
            <a:r>
              <a:rPr lang="ru-RU" dirty="0">
                <a:hlinkClick r:id="rId2" tooltip="Церера (карликова планета)"/>
              </a:rPr>
              <a:t>Цереру</a:t>
            </a:r>
            <a:r>
              <a:rPr lang="ru-RU" dirty="0"/>
              <a:t> (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>
                <a:hlinkClick r:id="rId3" tooltip="Карликова планета"/>
              </a:rPr>
              <a:t>карликова</a:t>
            </a:r>
            <a:r>
              <a:rPr lang="ru-RU" dirty="0">
                <a:hlinkClick r:id="rId3" tooltip="Карликова планета"/>
              </a:rPr>
              <a:t> планета</a:t>
            </a:r>
            <a:r>
              <a:rPr lang="ru-RU" dirty="0"/>
              <a:t>)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італієць</a:t>
            </a:r>
            <a:r>
              <a:rPr lang="ru-RU" dirty="0"/>
              <a:t> </a:t>
            </a:r>
            <a:r>
              <a:rPr lang="ru-RU" dirty="0">
                <a:hlinkClick r:id="rId4" tooltip="Джузеппе Піацці"/>
              </a:rPr>
              <a:t>Джузеппе </a:t>
            </a:r>
            <a:r>
              <a:rPr lang="ru-RU" dirty="0" err="1">
                <a:hlinkClick r:id="rId4" tooltip="Джузеппе Піацці"/>
              </a:rPr>
              <a:t>Піацці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проекту, 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вів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зоряного</a:t>
            </a:r>
            <a:r>
              <a:rPr lang="ru-RU" dirty="0"/>
              <a:t> каталогу. 1 </a:t>
            </a:r>
            <a:r>
              <a:rPr lang="ru-RU" dirty="0" err="1"/>
              <a:t>січня</a:t>
            </a:r>
            <a:r>
              <a:rPr lang="ru-RU" dirty="0"/>
              <a:t> </a:t>
            </a:r>
            <a:r>
              <a:rPr lang="ru-RU" dirty="0">
                <a:hlinkClick r:id="rId5" tooltip="1801"/>
              </a:rPr>
              <a:t>1801</a:t>
            </a:r>
            <a:r>
              <a:rPr lang="ru-RU" dirty="0"/>
              <a:t> року </a:t>
            </a:r>
            <a:r>
              <a:rPr lang="ru-RU" dirty="0" err="1"/>
              <a:t>Піацці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у </a:t>
            </a:r>
            <a:r>
              <a:rPr lang="ru-RU" dirty="0" err="1">
                <a:hlinkClick r:id="rId6" tooltip="Близнята (сузір'я)"/>
              </a:rPr>
              <a:t>сузір'ї</a:t>
            </a:r>
            <a:r>
              <a:rPr lang="ru-RU" dirty="0">
                <a:hlinkClick r:id="rId6" tooltip="Близнята (сузір'я)"/>
              </a:rPr>
              <a:t> </a:t>
            </a:r>
            <a:r>
              <a:rPr lang="ru-RU" dirty="0" err="1">
                <a:hlinkClick r:id="rId6" tooltip="Близнята (сузір'я)"/>
              </a:rPr>
              <a:t>Близнят</a:t>
            </a:r>
            <a:r>
              <a:rPr lang="ru-RU" dirty="0"/>
              <a:t> </a:t>
            </a:r>
            <a:r>
              <a:rPr lang="ru-RU" dirty="0" err="1"/>
              <a:t>слабку</a:t>
            </a:r>
            <a:r>
              <a:rPr lang="ru-RU" dirty="0"/>
              <a:t> </a:t>
            </a:r>
            <a:r>
              <a:rPr lang="ru-RU" dirty="0" err="1"/>
              <a:t>зірочку</a:t>
            </a:r>
            <a:r>
              <a:rPr lang="ru-RU" dirty="0"/>
              <a:t>, з </a:t>
            </a:r>
            <a:r>
              <a:rPr lang="ru-RU" dirty="0" err="1"/>
              <a:t>блиском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</a:t>
            </a:r>
            <a:r>
              <a:rPr lang="en-US" baseline="30000" dirty="0"/>
              <a:t>m</a:t>
            </a:r>
            <a:r>
              <a:rPr lang="en-US" dirty="0"/>
              <a:t>,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не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каталозі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каталозі</a:t>
            </a:r>
            <a:r>
              <a:rPr lang="ru-RU" dirty="0"/>
              <a:t> </a:t>
            </a:r>
            <a:r>
              <a:rPr lang="ru-RU" dirty="0" err="1"/>
              <a:t>Христіана</a:t>
            </a:r>
            <a:r>
              <a:rPr lang="ru-RU" dirty="0"/>
              <a:t> Майера,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Піацці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вечора</a:t>
            </a:r>
            <a:r>
              <a:rPr lang="ru-RU" dirty="0"/>
              <a:t>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зірка</a:t>
            </a:r>
            <a:r>
              <a:rPr lang="ru-RU" dirty="0"/>
              <a:t>» </a:t>
            </a:r>
            <a:r>
              <a:rPr lang="ru-RU" dirty="0" err="1"/>
              <a:t>зсунулася</a:t>
            </a:r>
            <a:r>
              <a:rPr lang="ru-RU" dirty="0"/>
              <a:t> на 4′ за </a:t>
            </a:r>
            <a:r>
              <a:rPr lang="ru-RU" dirty="0">
                <a:hlinkClick r:id="rId7" tooltip="Пряме піднесення"/>
              </a:rPr>
              <a:t>прямим </a:t>
            </a:r>
            <a:r>
              <a:rPr lang="ru-RU" dirty="0" err="1">
                <a:hlinkClick r:id="rId7" tooltip="Пряме піднесення"/>
              </a:rPr>
              <a:t>піднесенням</a:t>
            </a:r>
            <a:r>
              <a:rPr lang="ru-RU" dirty="0"/>
              <a:t> і на 3,5′ </a:t>
            </a:r>
            <a:r>
              <a:rPr lang="ru-RU" dirty="0" err="1"/>
              <a:t>за</a:t>
            </a:r>
            <a:r>
              <a:rPr lang="ru-RU" dirty="0" err="1">
                <a:hlinkClick r:id="rId8" tooltip="Схилення"/>
              </a:rPr>
              <a:t>схиленням</a:t>
            </a:r>
            <a:r>
              <a:rPr lang="ru-RU" dirty="0"/>
              <a:t>.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шести </a:t>
            </a:r>
            <a:r>
              <a:rPr lang="ru-RU" dirty="0" err="1"/>
              <a:t>тижнів</a:t>
            </a:r>
            <a:r>
              <a:rPr lang="ru-RU" dirty="0"/>
              <a:t> дало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новою планетою.</a:t>
            </a:r>
          </a:p>
          <a:p>
            <a:r>
              <a:rPr lang="ru-RU" dirty="0" err="1"/>
              <a:t>Наступні</a:t>
            </a:r>
            <a:r>
              <a:rPr lang="ru-RU" dirty="0"/>
              <a:t> три </a:t>
            </a:r>
            <a:r>
              <a:rPr lang="ru-RU" dirty="0" err="1"/>
              <a:t>астероїди</a:t>
            </a:r>
            <a:r>
              <a:rPr lang="ru-RU" dirty="0"/>
              <a:t> — </a:t>
            </a:r>
            <a:r>
              <a:rPr lang="ru-RU" dirty="0">
                <a:hlinkClick r:id="rId9" tooltip="2 Паллада"/>
              </a:rPr>
              <a:t>Паллада</a:t>
            </a:r>
            <a:r>
              <a:rPr lang="ru-RU" dirty="0"/>
              <a:t> (1802, </a:t>
            </a:r>
            <a:r>
              <a:rPr lang="ru-RU" dirty="0">
                <a:hlinkClick r:id="rId10" tooltip="Генріх Вільгельм Маттеус Ольберс"/>
              </a:rPr>
              <a:t>Г. </a:t>
            </a:r>
            <a:r>
              <a:rPr lang="ru-RU" dirty="0" err="1">
                <a:hlinkClick r:id="rId10" tooltip="Генріх Вільгельм Маттеус Ольберс"/>
              </a:rPr>
              <a:t>Ольберс</a:t>
            </a:r>
            <a:r>
              <a:rPr lang="ru-RU" dirty="0"/>
              <a:t>), </a:t>
            </a:r>
            <a:r>
              <a:rPr lang="ru-RU" dirty="0">
                <a:hlinkClick r:id="rId11" tooltip="3 Юнона"/>
              </a:rPr>
              <a:t>Юнона</a:t>
            </a:r>
            <a:r>
              <a:rPr lang="ru-RU" dirty="0"/>
              <a:t> (1804, </a:t>
            </a:r>
            <a:r>
              <a:rPr lang="ru-RU" dirty="0">
                <a:hlinkClick r:id="rId12" tooltip="Карл Людвіг Гардінг"/>
              </a:rPr>
              <a:t>К. </a:t>
            </a:r>
            <a:r>
              <a:rPr lang="ru-RU" dirty="0" err="1">
                <a:hlinkClick r:id="rId12" tooltip="Карл Людвіг Гардінг"/>
              </a:rPr>
              <a:t>Гардінг</a:t>
            </a:r>
            <a:r>
              <a:rPr lang="ru-RU" dirty="0"/>
              <a:t>) і </a:t>
            </a:r>
            <a:r>
              <a:rPr lang="ru-RU" dirty="0">
                <a:hlinkClick r:id="rId13" tooltip="4 Веста"/>
              </a:rPr>
              <a:t>Веста</a:t>
            </a:r>
            <a:r>
              <a:rPr lang="ru-RU" dirty="0"/>
              <a:t> (1807, Г. </a:t>
            </a:r>
            <a:r>
              <a:rPr lang="ru-RU" dirty="0" err="1"/>
              <a:t>Ольберс</a:t>
            </a:r>
            <a:r>
              <a:rPr lang="ru-RU" dirty="0"/>
              <a:t>)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через 8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марних</a:t>
            </a:r>
            <a:r>
              <a:rPr lang="ru-RU" dirty="0"/>
              <a:t> </a:t>
            </a:r>
            <a:r>
              <a:rPr lang="ru-RU" dirty="0" err="1"/>
              <a:t>пошуків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астрономів</a:t>
            </a:r>
            <a:r>
              <a:rPr lang="ru-RU" dirty="0"/>
              <a:t> </a:t>
            </a:r>
            <a:r>
              <a:rPr lang="ru-RU" dirty="0" err="1"/>
              <a:t>припинили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4268"/>
            <a:ext cx="4032448" cy="3043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" y="3501008"/>
            <a:ext cx="4346777" cy="32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2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696744" cy="620688"/>
          </a:xfrm>
        </p:spPr>
        <p:txBody>
          <a:bodyPr>
            <a:noAutofit/>
          </a:bodyPr>
          <a:lstStyle/>
          <a:p>
            <a:r>
              <a:rPr lang="ru-RU" sz="3200" b="0" dirty="0" err="1" smtClean="0"/>
              <a:t>Історія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Вивчення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Астероїдів</a:t>
            </a:r>
            <a:endParaRPr lang="ru-RU" sz="3200" b="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b="2547"/>
          <a:stretch>
            <a:fillRect/>
          </a:stretch>
        </p:blipFill>
        <p:spPr>
          <a:xfrm>
            <a:off x="539551" y="2348880"/>
            <a:ext cx="4922589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8568952" cy="1728192"/>
          </a:xfrm>
        </p:spPr>
        <p:txBody>
          <a:bodyPr>
            <a:normAutofit/>
          </a:bodyPr>
          <a:lstStyle/>
          <a:p>
            <a:r>
              <a:rPr lang="ru-RU" i="1" dirty="0" err="1"/>
              <a:t>Однак</a:t>
            </a:r>
            <a:r>
              <a:rPr lang="ru-RU" i="1" dirty="0"/>
              <a:t>, </a:t>
            </a:r>
            <a:r>
              <a:rPr lang="ru-RU" i="1" dirty="0">
                <a:hlinkClick r:id="rId3" tooltip="Карл Людвиг Генке"/>
              </a:rPr>
              <a:t>Карл Людвиг Генке</a:t>
            </a:r>
            <a:r>
              <a:rPr lang="ru-RU" i="1" dirty="0"/>
              <a:t> </a:t>
            </a:r>
            <a:r>
              <a:rPr lang="ru-RU" i="1" dirty="0" err="1"/>
              <a:t>виявив</a:t>
            </a:r>
            <a:r>
              <a:rPr lang="ru-RU" i="1" dirty="0"/>
              <a:t> </a:t>
            </a:r>
            <a:r>
              <a:rPr lang="ru-RU" i="1" dirty="0" err="1"/>
              <a:t>наполегливість</a:t>
            </a:r>
            <a:r>
              <a:rPr lang="ru-RU" i="1" dirty="0"/>
              <a:t> і </a:t>
            </a:r>
            <a:r>
              <a:rPr lang="ru-RU" i="1" dirty="0" err="1"/>
              <a:t>відновив</a:t>
            </a:r>
            <a:r>
              <a:rPr lang="ru-RU" i="1" dirty="0"/>
              <a:t> </a:t>
            </a:r>
            <a:r>
              <a:rPr lang="ru-RU" i="1" dirty="0" err="1"/>
              <a:t>пошук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астероїдів</a:t>
            </a:r>
            <a:r>
              <a:rPr lang="ru-RU" i="1" dirty="0"/>
              <a:t> 1830 року. </a:t>
            </a:r>
            <a:r>
              <a:rPr lang="ru-RU" i="1" dirty="0" err="1"/>
              <a:t>П'ятнадцять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по тому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виявив</a:t>
            </a:r>
            <a:r>
              <a:rPr lang="ru-RU" i="1" dirty="0"/>
              <a:t> </a:t>
            </a:r>
            <a:r>
              <a:rPr lang="ru-RU" i="1" dirty="0" err="1">
                <a:hlinkClick r:id="rId4" tooltip="5 Астрея"/>
              </a:rPr>
              <a:t>Астрею</a:t>
            </a:r>
            <a:r>
              <a:rPr lang="ru-RU" i="1" dirty="0"/>
              <a:t>, перший </a:t>
            </a:r>
            <a:r>
              <a:rPr lang="ru-RU" i="1" dirty="0" err="1"/>
              <a:t>новий</a:t>
            </a:r>
            <a:r>
              <a:rPr lang="ru-RU" i="1" dirty="0"/>
              <a:t> </a:t>
            </a:r>
            <a:r>
              <a:rPr lang="ru-RU" i="1" dirty="0" err="1"/>
              <a:t>астероїд</a:t>
            </a:r>
            <a:r>
              <a:rPr lang="ru-RU" i="1" dirty="0"/>
              <a:t> за 38 </a:t>
            </a:r>
            <a:r>
              <a:rPr lang="ru-RU" i="1" dirty="0" err="1"/>
              <a:t>років</a:t>
            </a:r>
            <a:r>
              <a:rPr lang="ru-RU" i="1" dirty="0"/>
              <a:t>. </a:t>
            </a:r>
            <a:r>
              <a:rPr lang="ru-RU" i="1" dirty="0" err="1"/>
              <a:t>Менше</a:t>
            </a:r>
            <a:r>
              <a:rPr lang="ru-RU" i="1" dirty="0"/>
              <a:t> </a:t>
            </a:r>
            <a:r>
              <a:rPr lang="ru-RU" i="1" dirty="0" err="1"/>
              <a:t>ніж</a:t>
            </a:r>
            <a:r>
              <a:rPr lang="ru-RU" i="1" dirty="0"/>
              <a:t> через два роки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виявив</a:t>
            </a:r>
            <a:r>
              <a:rPr lang="ru-RU" i="1" dirty="0"/>
              <a:t> </a:t>
            </a:r>
            <a:r>
              <a:rPr lang="ru-RU" i="1" dirty="0">
                <a:hlinkClick r:id="rId5" tooltip="6 Геба"/>
              </a:rPr>
              <a:t>Гебу</a:t>
            </a:r>
            <a:r>
              <a:rPr lang="ru-RU" i="1" dirty="0"/>
              <a:t>.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r>
              <a:rPr lang="ru-RU" i="1" dirty="0" err="1"/>
              <a:t>астрономи</a:t>
            </a:r>
            <a:r>
              <a:rPr lang="ru-RU" i="1" dirty="0"/>
              <a:t> </a:t>
            </a:r>
            <a:r>
              <a:rPr lang="ru-RU" i="1" dirty="0" err="1"/>
              <a:t>приєдналися</a:t>
            </a:r>
            <a:r>
              <a:rPr lang="ru-RU" i="1" dirty="0"/>
              <a:t> до </a:t>
            </a:r>
            <a:r>
              <a:rPr lang="ru-RU" i="1" dirty="0" err="1"/>
              <a:t>пошуків</a:t>
            </a:r>
            <a:r>
              <a:rPr lang="ru-RU" i="1" dirty="0"/>
              <a:t>, і </a:t>
            </a:r>
            <a:r>
              <a:rPr lang="ru-RU" i="1" dirty="0" err="1"/>
              <a:t>починаючи</a:t>
            </a:r>
            <a:r>
              <a:rPr lang="ru-RU" i="1" dirty="0"/>
              <a:t> з 1847 року </a:t>
            </a:r>
            <a:r>
              <a:rPr lang="ru-RU" i="1" dirty="0" err="1"/>
              <a:t>астероїди</a:t>
            </a:r>
            <a:r>
              <a:rPr lang="ru-RU" i="1" dirty="0"/>
              <a:t> </a:t>
            </a:r>
            <a:r>
              <a:rPr lang="ru-RU" i="1" dirty="0" err="1"/>
              <a:t>відкривали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щороку</a:t>
            </a:r>
            <a:r>
              <a:rPr lang="ru-RU" i="1" dirty="0"/>
              <a:t> (за </a:t>
            </a:r>
            <a:r>
              <a:rPr lang="ru-RU" i="1" dirty="0" err="1"/>
              <a:t>винятком</a:t>
            </a:r>
            <a:r>
              <a:rPr lang="ru-RU" i="1" dirty="0"/>
              <a:t> </a:t>
            </a:r>
            <a:r>
              <a:rPr lang="ru-RU" i="1" dirty="0" smtClean="0"/>
              <a:t>1945). </a:t>
            </a:r>
            <a:r>
              <a:rPr lang="ru-RU" i="1" dirty="0" err="1"/>
              <a:t>Відкривачами</a:t>
            </a:r>
            <a:r>
              <a:rPr lang="ru-RU" i="1" dirty="0"/>
              <a:t> </a:t>
            </a:r>
            <a:r>
              <a:rPr lang="ru-RU" i="1" dirty="0" err="1"/>
              <a:t>астероїдів</a:t>
            </a:r>
            <a:r>
              <a:rPr lang="ru-RU" i="1" dirty="0"/>
              <a:t> у той час стали </a:t>
            </a:r>
            <a:r>
              <a:rPr lang="ru-RU" i="1" dirty="0">
                <a:hlinkClick r:id="rId6" tooltip="Джон Рассел Гінд"/>
              </a:rPr>
              <a:t>Д. Р. </a:t>
            </a:r>
            <a:r>
              <a:rPr lang="ru-RU" i="1" dirty="0" err="1">
                <a:hlinkClick r:id="rId6" tooltip="Джон Рассел Гінд"/>
              </a:rPr>
              <a:t>Гінд</a:t>
            </a:r>
            <a:r>
              <a:rPr lang="ru-RU" i="1" dirty="0"/>
              <a:t>, </a:t>
            </a:r>
            <a:r>
              <a:rPr lang="ru-RU" i="1" dirty="0" err="1">
                <a:hlinkClick r:id="rId7" tooltip="Аннібале де Гаспаріс"/>
              </a:rPr>
              <a:t>Аннібале</a:t>
            </a:r>
            <a:r>
              <a:rPr lang="ru-RU" i="1" dirty="0">
                <a:hlinkClick r:id="rId7" tooltip="Аннібале де Гаспаріс"/>
              </a:rPr>
              <a:t> де </a:t>
            </a:r>
            <a:r>
              <a:rPr lang="ru-RU" i="1" dirty="0" err="1">
                <a:hlinkClick r:id="rId7" tooltip="Аннібале де Гаспаріс"/>
              </a:rPr>
              <a:t>Гаспаріс</a:t>
            </a:r>
            <a:r>
              <a:rPr lang="ru-RU" i="1" dirty="0"/>
              <a:t>, </a:t>
            </a:r>
            <a:r>
              <a:rPr lang="ru-RU" i="1" dirty="0">
                <a:hlinkClick r:id="rId8" tooltip="Карл Теодор Роберт Лютер"/>
              </a:rPr>
              <a:t>Роберт Лютер</a:t>
            </a:r>
            <a:r>
              <a:rPr lang="ru-RU" i="1" dirty="0"/>
              <a:t>, </a:t>
            </a:r>
            <a:r>
              <a:rPr lang="ru-RU" i="1" dirty="0">
                <a:hlinkClick r:id="rId9" tooltip="Герман Майер Соломон Гольдшмідт"/>
              </a:rPr>
              <a:t>Г. М. С. </a:t>
            </a:r>
            <a:r>
              <a:rPr lang="ru-RU" i="1" dirty="0" err="1">
                <a:hlinkClick r:id="rId9" tooltip="Герман Майер Соломон Гольдшмідт"/>
              </a:rPr>
              <a:t>Гольдшмідт</a:t>
            </a:r>
            <a:r>
              <a:rPr lang="ru-RU" i="1" dirty="0"/>
              <a:t>, </a:t>
            </a:r>
            <a:r>
              <a:rPr lang="ru-RU" i="1" dirty="0">
                <a:hlinkClick r:id="rId10" tooltip="Жан Шакорнак"/>
              </a:rPr>
              <a:t>Жан </a:t>
            </a:r>
            <a:r>
              <a:rPr lang="ru-RU" i="1" dirty="0" err="1">
                <a:hlinkClick r:id="rId10" tooltip="Жан Шакорнак"/>
              </a:rPr>
              <a:t>Шакорнак</a:t>
            </a:r>
            <a:r>
              <a:rPr lang="ru-RU" i="1" dirty="0"/>
              <a:t>, </a:t>
            </a:r>
            <a:r>
              <a:rPr lang="ru-RU" i="1" dirty="0">
                <a:hlinkClick r:id="rId11" tooltip="Джеймс Фергюсон"/>
              </a:rPr>
              <a:t>Джеймс </a:t>
            </a:r>
            <a:r>
              <a:rPr lang="ru-RU" i="1" dirty="0" err="1">
                <a:hlinkClick r:id="rId11" tooltip="Джеймс Фергюсон"/>
              </a:rPr>
              <a:t>Фергюсон</a:t>
            </a:r>
            <a:r>
              <a:rPr lang="ru-RU" i="1" dirty="0" err="1"/>
              <a:t>,</a:t>
            </a:r>
            <a:r>
              <a:rPr lang="ru-RU" i="1" dirty="0" err="1">
                <a:hlinkClick r:id="rId12" tooltip="Норман Роберт Поґсон"/>
              </a:rPr>
              <a:t>Н</a:t>
            </a:r>
            <a:r>
              <a:rPr lang="ru-RU" i="1" dirty="0">
                <a:hlinkClick r:id="rId12" tooltip="Норман Роберт Поґсон"/>
              </a:rPr>
              <a:t>. Р. </a:t>
            </a:r>
            <a:r>
              <a:rPr lang="ru-RU" i="1" dirty="0" err="1">
                <a:hlinkClick r:id="rId12" tooltip="Норман Роберт Поґсон"/>
              </a:rPr>
              <a:t>Поґсон</a:t>
            </a:r>
            <a:r>
              <a:rPr lang="ru-RU" i="1" dirty="0"/>
              <a:t>, </a:t>
            </a:r>
            <a:r>
              <a:rPr lang="ru-RU" i="1" dirty="0" err="1">
                <a:hlinkClick r:id="rId13" tooltip="Вільгельм Темпель"/>
              </a:rPr>
              <a:t>Вільгельм</a:t>
            </a:r>
            <a:r>
              <a:rPr lang="ru-RU" i="1" dirty="0">
                <a:hlinkClick r:id="rId13" tooltip="Вільгельм Темпель"/>
              </a:rPr>
              <a:t> </a:t>
            </a:r>
            <a:r>
              <a:rPr lang="ru-RU" i="1" dirty="0" err="1">
                <a:hlinkClick r:id="rId13" tooltip="Вільгельм Темпель"/>
              </a:rPr>
              <a:t>Темпель</a:t>
            </a:r>
            <a:r>
              <a:rPr lang="ru-RU" i="1" dirty="0"/>
              <a:t>, </a:t>
            </a:r>
            <a:r>
              <a:rPr lang="ru-RU" i="1" dirty="0">
                <a:hlinkClick r:id="rId14" tooltip="Джеймс Крейг Вотсон"/>
              </a:rPr>
              <a:t>Д. К. </a:t>
            </a:r>
            <a:r>
              <a:rPr lang="ru-RU" i="1" dirty="0" err="1">
                <a:hlinkClick r:id="rId14" tooltip="Джеймс Крейг Вотсон"/>
              </a:rPr>
              <a:t>Вотсон</a:t>
            </a:r>
            <a:r>
              <a:rPr lang="ru-RU" i="1" dirty="0"/>
              <a:t>, </a:t>
            </a:r>
            <a:r>
              <a:rPr lang="ru-RU" i="1" dirty="0">
                <a:hlinkClick r:id="rId15" tooltip="Христіан Генріх Фрідрих Петерс"/>
              </a:rPr>
              <a:t>Х. Г. Ф. </a:t>
            </a:r>
            <a:r>
              <a:rPr lang="ru-RU" i="1" dirty="0" err="1">
                <a:hlinkClick r:id="rId15" tooltip="Христіан Генріх Фрідрих Петерс"/>
              </a:rPr>
              <a:t>Петерс</a:t>
            </a:r>
            <a:r>
              <a:rPr lang="ru-RU" i="1" dirty="0"/>
              <a:t> та </a:t>
            </a:r>
            <a:r>
              <a:rPr lang="ru-RU" i="1" dirty="0" err="1"/>
              <a:t>ін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0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16824" cy="6926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976664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i="1" u="sng" dirty="0">
                <a:hlinkClick r:id="rId2" tooltip="1891"/>
              </a:rPr>
              <a:t>1891</a:t>
            </a:r>
            <a:r>
              <a:rPr lang="ru-RU" sz="4000" b="1" i="1" u="sng" dirty="0"/>
              <a:t> року </a:t>
            </a:r>
            <a:r>
              <a:rPr lang="ru-RU" sz="4000" b="1" i="1" u="sng" dirty="0" err="1"/>
              <a:t>німецький</a:t>
            </a:r>
            <a:r>
              <a:rPr lang="ru-RU" sz="4000" b="1" i="1" u="sng" dirty="0"/>
              <a:t> астроном </a:t>
            </a:r>
            <a:r>
              <a:rPr lang="ru-RU" sz="4000" b="1" i="1" u="sng" dirty="0">
                <a:hlinkClick r:id="rId3" tooltip="Макс Вольф"/>
              </a:rPr>
              <a:t>Макс Вольф</a:t>
            </a:r>
            <a:r>
              <a:rPr lang="ru-RU" sz="4000" b="1" i="1" u="sng" dirty="0"/>
              <a:t> </a:t>
            </a:r>
            <a:r>
              <a:rPr lang="ru-RU" sz="4000" b="1" i="1" u="sng" dirty="0" err="1"/>
              <a:t>вперше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застосував</a:t>
            </a:r>
            <a:r>
              <a:rPr lang="ru-RU" sz="4000" b="1" i="1" u="sng" dirty="0"/>
              <a:t> для </a:t>
            </a:r>
            <a:r>
              <a:rPr lang="ru-RU" sz="4000" b="1" i="1" u="sng" dirty="0" err="1"/>
              <a:t>пошуку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астероїдів</a:t>
            </a:r>
            <a:r>
              <a:rPr lang="ru-RU" sz="4000" b="1" i="1" u="sng" dirty="0"/>
              <a:t> метод </a:t>
            </a:r>
            <a:r>
              <a:rPr lang="ru-RU" sz="4000" b="1" i="1" u="sng" dirty="0" err="1"/>
              <a:t>астрофотографії</a:t>
            </a:r>
            <a:r>
              <a:rPr lang="ru-RU" sz="4000" b="1" i="1" u="sng" dirty="0"/>
              <a:t>. </a:t>
            </a:r>
            <a:r>
              <a:rPr lang="ru-RU" sz="4000" b="1" i="1" u="sng" dirty="0" err="1"/>
              <a:t>Він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полягав</a:t>
            </a:r>
            <a:r>
              <a:rPr lang="ru-RU" sz="4000" b="1" i="1" u="sng" dirty="0"/>
              <a:t> у тому, 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на </a:t>
            </a:r>
            <a:r>
              <a:rPr lang="ru-RU" sz="4000" b="1" i="1" u="sng" dirty="0" err="1"/>
              <a:t>фотографіях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із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довгими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експозиціями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залишали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короткі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світлі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лінії</a:t>
            </a:r>
            <a:r>
              <a:rPr lang="ru-RU" sz="4000" b="1" i="1" u="sng" dirty="0"/>
              <a:t> на </a:t>
            </a:r>
            <a:r>
              <a:rPr lang="ru-RU" sz="4000" b="1" i="1" u="sng" dirty="0" err="1"/>
              <a:t>тлі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нічного</a:t>
            </a:r>
            <a:r>
              <a:rPr lang="ru-RU" sz="4000" b="1" i="1" u="sng" dirty="0"/>
              <a:t> неба та </a:t>
            </a:r>
            <a:r>
              <a:rPr lang="ru-RU" sz="4000" b="1" i="1" u="sng" dirty="0" err="1"/>
              <a:t>точкових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зображень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зір</a:t>
            </a:r>
            <a:r>
              <a:rPr lang="ru-RU" sz="4000" b="1" i="1" u="sng" dirty="0"/>
              <a:t>. </a:t>
            </a:r>
            <a:r>
              <a:rPr lang="ru-RU" sz="4000" b="1" i="1" u="sng" dirty="0" err="1"/>
              <a:t>Фотографічний</a:t>
            </a:r>
            <a:r>
              <a:rPr lang="ru-RU" sz="4000" b="1" i="1" u="sng" dirty="0"/>
              <a:t> метод </a:t>
            </a:r>
            <a:r>
              <a:rPr lang="ru-RU" sz="4000" b="1" i="1" u="sng" dirty="0" err="1"/>
              <a:t>значно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збільшив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кількість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відкритих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астероїдів</a:t>
            </a:r>
            <a:r>
              <a:rPr lang="ru-RU" sz="4000" b="1" i="1" u="sng" dirty="0"/>
              <a:t> у </a:t>
            </a:r>
            <a:r>
              <a:rPr lang="ru-RU" sz="4000" b="1" i="1" u="sng" dirty="0" err="1"/>
              <a:t>порівнянні</a:t>
            </a:r>
            <a:r>
              <a:rPr lang="ru-RU" sz="4000" b="1" i="1" u="sng" dirty="0"/>
              <a:t> з </a:t>
            </a:r>
            <a:r>
              <a:rPr lang="ru-RU" sz="4000" b="1" i="1" u="sng" dirty="0" err="1"/>
              <a:t>візуальними</a:t>
            </a:r>
            <a:r>
              <a:rPr lang="ru-RU" sz="4000" b="1" i="1" u="sng" dirty="0"/>
              <a:t> методами — М. Вольф </a:t>
            </a:r>
            <a:r>
              <a:rPr lang="ru-RU" sz="4000" b="1" i="1" u="sng" dirty="0" err="1"/>
              <a:t>самостійно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відкрив</a:t>
            </a:r>
            <a:r>
              <a:rPr lang="ru-RU" sz="4000" b="1" i="1" u="sng" dirty="0"/>
              <a:t> 248 </a:t>
            </a:r>
            <a:r>
              <a:rPr lang="ru-RU" sz="4000" b="1" i="1" u="sng" dirty="0" err="1"/>
              <a:t>астероїдів</a:t>
            </a:r>
            <a:r>
              <a:rPr lang="ru-RU" sz="4000" b="1" i="1" u="sng" dirty="0"/>
              <a:t> (</a:t>
            </a:r>
            <a:r>
              <a:rPr lang="ru-RU" sz="4000" b="1" i="1" u="sng" dirty="0" err="1"/>
              <a:t>починаючи</a:t>
            </a:r>
            <a:r>
              <a:rPr lang="ru-RU" sz="4000" b="1" i="1" u="sng" dirty="0"/>
              <a:t> з </a:t>
            </a:r>
            <a:r>
              <a:rPr lang="ru-RU" sz="4000" b="1" i="1" u="sng" dirty="0" err="1"/>
              <a:t>астероїда</a:t>
            </a:r>
            <a:r>
              <a:rPr lang="ru-RU" sz="4000" b="1" i="1" u="sng" dirty="0"/>
              <a:t> </a:t>
            </a:r>
            <a:r>
              <a:rPr lang="ru-RU" sz="4000" b="1" i="1" u="sng" dirty="0">
                <a:hlinkClick r:id="rId4" tooltip="323 Брюсія"/>
              </a:rPr>
              <a:t>323 </a:t>
            </a:r>
            <a:r>
              <a:rPr lang="ru-RU" sz="4000" b="1" i="1" u="sng" dirty="0" err="1">
                <a:hlinkClick r:id="rId4" tooltip="323 Брюсія"/>
              </a:rPr>
              <a:t>Брюсія</a:t>
            </a:r>
            <a:r>
              <a:rPr lang="ru-RU" sz="4000" b="1" i="1" u="sng" dirty="0"/>
              <a:t>), </a:t>
            </a:r>
            <a:r>
              <a:rPr lang="ru-RU" sz="4000" b="1" i="1" u="sng" dirty="0" err="1"/>
              <a:t>тоді</a:t>
            </a:r>
            <a:r>
              <a:rPr lang="ru-RU" sz="4000" b="1" i="1" u="sng" dirty="0"/>
              <a:t> як до </a:t>
            </a:r>
            <a:r>
              <a:rPr lang="ru-RU" sz="4000" b="1" i="1" u="sng" dirty="0" err="1"/>
              <a:t>нього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було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виявлено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трохи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більше</a:t>
            </a:r>
            <a:r>
              <a:rPr lang="ru-RU" sz="4000" b="1" i="1" u="sng" dirty="0"/>
              <a:t> 300.</a:t>
            </a:r>
          </a:p>
          <a:p>
            <a:r>
              <a:rPr lang="ru-RU" sz="4000" b="1" i="1" u="sng" dirty="0">
                <a:hlinkClick r:id="rId5" tooltip="1898"/>
              </a:rPr>
              <a:t>1898</a:t>
            </a:r>
            <a:r>
              <a:rPr lang="ru-RU" sz="4000" b="1" i="1" u="sng" dirty="0"/>
              <a:t> року </a:t>
            </a:r>
            <a:r>
              <a:rPr lang="ru-RU" sz="4000" b="1" i="1" u="sng" dirty="0" err="1">
                <a:hlinkClick r:id="rId6" tooltip="Вітт Карл Густав"/>
              </a:rPr>
              <a:t>Ґуставом</a:t>
            </a:r>
            <a:r>
              <a:rPr lang="ru-RU" sz="4000" b="1" i="1" u="sng" dirty="0">
                <a:hlinkClick r:id="rId6" tooltip="Вітт Карл Густав"/>
              </a:rPr>
              <a:t> </a:t>
            </a:r>
            <a:r>
              <a:rPr lang="ru-RU" sz="4000" b="1" i="1" u="sng" dirty="0" err="1">
                <a:hlinkClick r:id="rId6" tooltip="Вітт Карл Густав"/>
              </a:rPr>
              <a:t>Віттом</a:t>
            </a:r>
            <a:r>
              <a:rPr lang="ru-RU" sz="4000" b="1" i="1" u="sng" dirty="0"/>
              <a:t> </a:t>
            </a:r>
            <a:r>
              <a:rPr lang="ru-RU" sz="4000" b="1" i="1" u="sng" dirty="0" err="1"/>
              <a:t>було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відкрито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7" tooltip="433 Ерос"/>
              </a:rPr>
              <a:t>Ерос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наближається</a:t>
            </a:r>
            <a:r>
              <a:rPr lang="ru-RU" sz="4000" b="1" i="1" u="sng" dirty="0"/>
              <a:t> до </a:t>
            </a:r>
            <a:r>
              <a:rPr lang="ru-RU" sz="4000" b="1" i="1" u="sng" dirty="0" err="1">
                <a:hlinkClick r:id="rId8" tooltip="Земля"/>
              </a:rPr>
              <a:t>Землі</a:t>
            </a:r>
            <a:r>
              <a:rPr lang="ru-RU" sz="4000" b="1" i="1" u="sng" dirty="0"/>
              <a:t> на </a:t>
            </a:r>
            <a:r>
              <a:rPr lang="ru-RU" sz="4000" b="1" i="1" u="sng" dirty="0" err="1"/>
              <a:t>небезпечну</a:t>
            </a:r>
            <a:r>
              <a:rPr lang="ru-RU" sz="4000" b="1" i="1" u="sng" dirty="0"/>
              <a:t> </a:t>
            </a:r>
            <a:r>
              <a:rPr lang="ru-RU" sz="4000" b="1" i="1" u="sng" dirty="0" err="1" smtClean="0"/>
              <a:t>відстань</a:t>
            </a:r>
            <a:r>
              <a:rPr lang="ru-RU" sz="4000" b="1" i="1" u="sng" dirty="0" smtClean="0"/>
              <a:t>. </a:t>
            </a:r>
            <a:r>
              <a:rPr lang="ru-RU" sz="4000" b="1" i="1" u="sng" dirty="0" err="1"/>
              <a:t>Згодом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були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відкриті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інші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астероїди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наближаються</a:t>
            </a:r>
            <a:r>
              <a:rPr lang="ru-RU" sz="4000" b="1" i="1" u="sng" dirty="0"/>
              <a:t> до </a:t>
            </a:r>
            <a:r>
              <a:rPr lang="ru-RU" sz="4000" b="1" i="1" u="sng" dirty="0" err="1"/>
              <a:t>земної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9" tooltip="Орбіта"/>
              </a:rPr>
              <a:t>орбіти</a:t>
            </a:r>
            <a:r>
              <a:rPr lang="ru-RU" sz="4000" b="1" i="1" u="sng" dirty="0"/>
              <a:t>, але не </a:t>
            </a:r>
            <a:r>
              <a:rPr lang="ru-RU" sz="4000" b="1" i="1" u="sng" dirty="0" err="1"/>
              <a:t>перетинають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її</a:t>
            </a:r>
            <a:r>
              <a:rPr lang="ru-RU" sz="4000" b="1" i="1" u="sng" dirty="0"/>
              <a:t>. </a:t>
            </a:r>
            <a:r>
              <a:rPr lang="ru-RU" sz="4000" b="1" i="1" u="sng" dirty="0" err="1"/>
              <a:t>Згодом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їх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виділили</a:t>
            </a:r>
            <a:r>
              <a:rPr lang="ru-RU" sz="4000" b="1" i="1" u="sng" dirty="0"/>
              <a:t> в </a:t>
            </a:r>
            <a:r>
              <a:rPr lang="ru-RU" sz="4000" b="1" i="1" u="sng" dirty="0" err="1"/>
              <a:t>окрему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10" tooltip="Група Амура"/>
              </a:rPr>
              <a:t>групу</a:t>
            </a:r>
            <a:r>
              <a:rPr lang="ru-RU" sz="4000" b="1" i="1" u="sng" dirty="0">
                <a:hlinkClick r:id="rId10" tooltip="Група Амура"/>
              </a:rPr>
              <a:t> </a:t>
            </a:r>
            <a:r>
              <a:rPr lang="ru-RU" sz="4000" b="1" i="1" u="sng" dirty="0" smtClean="0">
                <a:hlinkClick r:id="rId10" tooltip="Група Амура"/>
              </a:rPr>
              <a:t>Амура</a:t>
            </a:r>
            <a:r>
              <a:rPr lang="ru-RU" sz="4000" b="1" i="1" u="sng" dirty="0" smtClean="0"/>
              <a:t>.</a:t>
            </a:r>
            <a:endParaRPr lang="ru-RU" sz="4000" b="1" i="1" u="sng" dirty="0"/>
          </a:p>
          <a:p>
            <a:r>
              <a:rPr lang="ru-RU" sz="4000" b="1" i="1" u="sng" dirty="0">
                <a:hlinkClick r:id="rId11" tooltip="1906"/>
              </a:rPr>
              <a:t>1906</a:t>
            </a:r>
            <a:r>
              <a:rPr lang="ru-RU" sz="4000" b="1" i="1" u="sng" dirty="0"/>
              <a:t> року </a:t>
            </a:r>
            <a:r>
              <a:rPr lang="ru-RU" sz="4000" b="1" i="1" u="sng" dirty="0">
                <a:hlinkClick r:id="rId3" tooltip="Макс Вольф"/>
              </a:rPr>
              <a:t>Максом Вольфом</a:t>
            </a:r>
            <a:r>
              <a:rPr lang="ru-RU" sz="4000" b="1" i="1" u="sng" dirty="0"/>
              <a:t> </a:t>
            </a:r>
            <a:r>
              <a:rPr lang="ru-RU" sz="4000" b="1" i="1" u="sng" dirty="0" err="1"/>
              <a:t>виявлено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12" tooltip="588 Ахіллес"/>
              </a:rPr>
              <a:t>Ахіллес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рухається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орбітою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Юпітера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поблизу</a:t>
            </a:r>
            <a:r>
              <a:rPr lang="ru-RU" sz="4000" b="1" i="1" u="sng" dirty="0"/>
              <a:t> </a:t>
            </a:r>
            <a:r>
              <a:rPr lang="ru-RU" sz="4000" b="1" i="1" u="sng" dirty="0">
                <a:hlinkClick r:id="rId13" tooltip="Точки Лагранжа"/>
              </a:rPr>
              <a:t>точки Лагранжа</a:t>
            </a:r>
            <a:r>
              <a:rPr lang="ru-RU" sz="4000" b="1" i="1" u="sng" dirty="0"/>
              <a:t>. </a:t>
            </a:r>
            <a:r>
              <a:rPr lang="ru-RU" sz="4000" b="1" i="1" u="sng" dirty="0" err="1"/>
              <a:t>Астероїди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рухаються</a:t>
            </a:r>
            <a:r>
              <a:rPr lang="ru-RU" sz="4000" b="1" i="1" u="sng" dirty="0"/>
              <a:t> такими </a:t>
            </a:r>
            <a:r>
              <a:rPr lang="ru-RU" sz="4000" b="1" i="1" u="sng" dirty="0" err="1"/>
              <a:t>орбітами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називають</a:t>
            </a:r>
            <a:r>
              <a:rPr lang="ru-RU" sz="4000" b="1" i="1" u="sng" dirty="0"/>
              <a:t> на честь </a:t>
            </a:r>
            <a:r>
              <a:rPr lang="ru-RU" sz="4000" b="1" i="1" u="sng" dirty="0" err="1"/>
              <a:t>героїв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14" tooltip="Троянська війна"/>
              </a:rPr>
              <a:t>Троянської</a:t>
            </a:r>
            <a:r>
              <a:rPr lang="ru-RU" sz="4000" b="1" i="1" u="sng" dirty="0">
                <a:hlinkClick r:id="rId14" tooltip="Троянська війна"/>
              </a:rPr>
              <a:t> </a:t>
            </a:r>
            <a:r>
              <a:rPr lang="ru-RU" sz="4000" b="1" i="1" u="sng" dirty="0" err="1">
                <a:hlinkClick r:id="rId14" tooltip="Троянська війна"/>
              </a:rPr>
              <a:t>війни</a:t>
            </a:r>
            <a:r>
              <a:rPr lang="ru-RU" sz="4000" b="1" i="1" u="sng" dirty="0"/>
              <a:t>, а сам </a:t>
            </a:r>
            <a:r>
              <a:rPr lang="ru-RU" sz="4000" b="1" i="1" u="sng" dirty="0" err="1"/>
              <a:t>клас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астероїдів</a:t>
            </a:r>
            <a:r>
              <a:rPr lang="ru-RU" sz="4000" b="1" i="1" u="sng" dirty="0"/>
              <a:t> — </a:t>
            </a:r>
            <a:r>
              <a:rPr lang="ru-RU" sz="4000" b="1" i="1" u="sng" dirty="0" err="1">
                <a:hlinkClick r:id="rId15" tooltip="Троянці (астероїди)"/>
              </a:rPr>
              <a:t>троянцями</a:t>
            </a:r>
            <a:r>
              <a:rPr lang="ru-RU" sz="4000" b="1" i="1" u="sng" dirty="0"/>
              <a:t>.</a:t>
            </a:r>
          </a:p>
          <a:p>
            <a:r>
              <a:rPr lang="ru-RU" sz="4000" b="1" i="1" u="sng" dirty="0">
                <a:hlinkClick r:id="rId16" tooltip="1932"/>
              </a:rPr>
              <a:t>1932</a:t>
            </a:r>
            <a:r>
              <a:rPr lang="ru-RU" sz="4000" b="1" i="1" u="sng" dirty="0"/>
              <a:t> </a:t>
            </a:r>
            <a:r>
              <a:rPr lang="ru-RU" sz="4000" b="1" i="1" u="sng" dirty="0">
                <a:hlinkClick r:id="rId17" tooltip="Карл Рейнмут (ще не написана)"/>
              </a:rPr>
              <a:t>Карлом </a:t>
            </a:r>
            <a:r>
              <a:rPr lang="ru-RU" sz="4000" b="1" i="1" u="sng" dirty="0" err="1">
                <a:hlinkClick r:id="rId17" tooltip="Карл Рейнмут (ще не написана)"/>
              </a:rPr>
              <a:t>Рейнмутом</a:t>
            </a:r>
            <a:r>
              <a:rPr lang="ru-RU" sz="4000" b="1" i="1" u="sng" dirty="0"/>
              <a:t> (</a:t>
            </a:r>
            <a:r>
              <a:rPr lang="ru-RU" sz="4000" b="1" i="1" u="sng" dirty="0" err="1">
                <a:hlinkClick r:id="rId18" tooltip="Німецька мова"/>
              </a:rPr>
              <a:t>нім</a:t>
            </a:r>
            <a:r>
              <a:rPr lang="ru-RU" sz="4000" b="1" i="1" u="sng" dirty="0">
                <a:hlinkClick r:id="rId18" tooltip="Німецька мова"/>
              </a:rPr>
              <a:t>.</a:t>
            </a:r>
            <a:r>
              <a:rPr lang="ru-RU" sz="4000" b="1" i="1" u="sng" dirty="0"/>
              <a:t> </a:t>
            </a:r>
            <a:r>
              <a:rPr lang="en-US" sz="4000" b="1" i="1" u="sng" dirty="0"/>
              <a:t>Karl </a:t>
            </a:r>
            <a:r>
              <a:rPr lang="en-US" sz="4000" b="1" i="1" u="sng" dirty="0" err="1"/>
              <a:t>Reinmuth</a:t>
            </a:r>
            <a:r>
              <a:rPr lang="en-US" sz="4000" b="1" i="1" u="sng" dirty="0"/>
              <a:t>), </a:t>
            </a:r>
            <a:r>
              <a:rPr lang="ru-RU" sz="4000" b="1" i="1" u="sng" dirty="0" err="1"/>
              <a:t>був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відкритий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потім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загублений</a:t>
            </a:r>
            <a:r>
              <a:rPr lang="ru-RU" sz="4000" b="1" i="1" u="sng" dirty="0"/>
              <a:t> і </a:t>
            </a:r>
            <a:r>
              <a:rPr lang="ru-RU" sz="4000" b="1" i="1" u="sng" dirty="0" err="1"/>
              <a:t>виявлений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знову</a:t>
            </a:r>
            <a:r>
              <a:rPr lang="ru-RU" sz="4000" b="1" i="1" u="sng" dirty="0"/>
              <a:t> </a:t>
            </a:r>
            <a:r>
              <a:rPr lang="ru-RU" sz="4000" b="1" i="1" u="sng" dirty="0">
                <a:hlinkClick r:id="rId19" tooltip="1973"/>
              </a:rPr>
              <a:t>1973</a:t>
            </a:r>
            <a:r>
              <a:rPr lang="ru-RU" sz="4000" b="1" i="1" u="sng" dirty="0"/>
              <a:t> року (через 41 </a:t>
            </a:r>
            <a:r>
              <a:rPr lang="ru-RU" sz="4000" b="1" i="1" u="sng" dirty="0" err="1"/>
              <a:t>рік</a:t>
            </a:r>
            <a:r>
              <a:rPr lang="ru-RU" sz="4000" b="1" i="1" u="sng" dirty="0"/>
              <a:t>) </a:t>
            </a:r>
            <a:r>
              <a:rPr lang="ru-RU" sz="4000" b="1" i="1" u="sng" dirty="0">
                <a:hlinkClick r:id="rId20" tooltip="1862 Аполлон"/>
              </a:rPr>
              <a:t>Аполлон</a:t>
            </a:r>
            <a:r>
              <a:rPr lang="ru-RU" sz="4000" b="1" i="1" u="sng" dirty="0"/>
              <a:t> — </a:t>
            </a:r>
            <a:r>
              <a:rPr lang="ru-RU" sz="4000" b="1" i="1" u="sng" dirty="0" err="1"/>
              <a:t>астероїд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орбіта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якого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перетинає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орбіти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8" tooltip="Земля"/>
              </a:rPr>
              <a:t>Землі</a:t>
            </a:r>
            <a:r>
              <a:rPr lang="ru-RU" sz="4000" b="1" i="1" u="sng" dirty="0"/>
              <a:t>, </a:t>
            </a:r>
            <a:r>
              <a:rPr lang="ru-RU" sz="4000" b="1" i="1" u="sng" dirty="0" err="1">
                <a:hlinkClick r:id="rId21" tooltip="Венера (планета)"/>
              </a:rPr>
              <a:t>Венери</a:t>
            </a:r>
            <a:r>
              <a:rPr lang="ru-RU" sz="4000" b="1" i="1" u="sng" dirty="0"/>
              <a:t> та </a:t>
            </a:r>
            <a:r>
              <a:rPr lang="ru-RU" sz="4000" b="1" i="1" u="sng" dirty="0">
                <a:hlinkClick r:id="rId22" tooltip="Марс (планета)"/>
              </a:rPr>
              <a:t>Марса</a:t>
            </a:r>
            <a:r>
              <a:rPr lang="ru-RU" sz="4000" b="1" i="1" u="sng" dirty="0"/>
              <a:t>. </a:t>
            </a:r>
            <a:r>
              <a:rPr lang="ru-RU" sz="4000" b="1" i="1" u="sng" dirty="0" err="1"/>
              <a:t>Це</a:t>
            </a:r>
            <a:r>
              <a:rPr lang="ru-RU" sz="4000" b="1" i="1" u="sng" dirty="0"/>
              <a:t> перший </a:t>
            </a:r>
            <a:r>
              <a:rPr lang="ru-RU" sz="4000" b="1" i="1" u="sng" dirty="0" err="1"/>
              <a:t>представник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виділеної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пізніше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23" tooltip="Група Аполлона"/>
              </a:rPr>
              <a:t>групи</a:t>
            </a:r>
            <a:r>
              <a:rPr lang="ru-RU" sz="4000" b="1" i="1" u="sng" dirty="0">
                <a:hlinkClick r:id="rId23" tooltip="Група Аполлона"/>
              </a:rPr>
              <a:t> Аполлона</a:t>
            </a:r>
            <a:r>
              <a:rPr lang="ru-RU" sz="4000" b="1" i="1" u="sng" dirty="0"/>
              <a:t>, члени </a:t>
            </a:r>
            <a:r>
              <a:rPr lang="ru-RU" sz="4000" b="1" i="1" u="sng" dirty="0" err="1"/>
              <a:t>якої</a:t>
            </a:r>
            <a:r>
              <a:rPr lang="ru-RU" sz="4000" b="1" i="1" u="sng" dirty="0"/>
              <a:t> у </a:t>
            </a:r>
            <a:r>
              <a:rPr lang="ru-RU" sz="4000" b="1" i="1" u="sng" dirty="0" err="1"/>
              <a:t>перигелії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наближається</a:t>
            </a:r>
            <a:r>
              <a:rPr lang="ru-RU" sz="4000" b="1" i="1" u="sng" dirty="0"/>
              <a:t> до </a:t>
            </a:r>
            <a:r>
              <a:rPr lang="ru-RU" sz="4000" b="1" i="1" u="sng" dirty="0" err="1"/>
              <a:t>Сонця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ближче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ніж</a:t>
            </a:r>
            <a:r>
              <a:rPr lang="ru-RU" sz="4000" b="1" i="1" u="sng" dirty="0"/>
              <a:t> Земля.</a:t>
            </a:r>
          </a:p>
          <a:p>
            <a:r>
              <a:rPr lang="ru-RU" sz="4000" b="1" i="1" u="sng" dirty="0">
                <a:hlinkClick r:id="rId24" tooltip="1976"/>
              </a:rPr>
              <a:t>1976</a:t>
            </a:r>
            <a:r>
              <a:rPr lang="ru-RU" sz="4000" b="1" i="1" u="sng" dirty="0"/>
              <a:t> року </a:t>
            </a:r>
            <a:r>
              <a:rPr lang="ru-RU" sz="4000" b="1" i="1" u="sng" dirty="0" err="1"/>
              <a:t>американським</a:t>
            </a:r>
            <a:r>
              <a:rPr lang="ru-RU" sz="4000" b="1" i="1" u="sng" dirty="0"/>
              <a:t> астрономом </a:t>
            </a:r>
            <a:r>
              <a:rPr lang="ru-RU" sz="4000" b="1" i="1" u="sng" dirty="0" err="1">
                <a:hlinkClick r:id="rId25" tooltip="Елеанора Гелін (ще не написана)"/>
              </a:rPr>
              <a:t>Елеанорою</a:t>
            </a:r>
            <a:r>
              <a:rPr lang="ru-RU" sz="4000" b="1" i="1" u="sng" dirty="0">
                <a:hlinkClick r:id="rId25" tooltip="Елеанора Гелін (ще не написана)"/>
              </a:rPr>
              <a:t> </a:t>
            </a:r>
            <a:r>
              <a:rPr lang="ru-RU" sz="4000" b="1" i="1" u="sng" dirty="0" err="1">
                <a:hlinkClick r:id="rId25" tooltip="Елеанора Гелін (ще не написана)"/>
              </a:rPr>
              <a:t>Гелін</a:t>
            </a:r>
            <a:r>
              <a:rPr lang="ru-RU" sz="4000" b="1" i="1" u="sng" dirty="0"/>
              <a:t> (</a:t>
            </a:r>
            <a:r>
              <a:rPr lang="ru-RU" sz="4000" b="1" i="1" u="sng" dirty="0">
                <a:hlinkClick r:id="rId26" tooltip="Англійська мова"/>
              </a:rPr>
              <a:t>англ.</a:t>
            </a:r>
            <a:r>
              <a:rPr lang="ru-RU" sz="4000" b="1" i="1" u="sng" dirty="0"/>
              <a:t> </a:t>
            </a:r>
            <a:r>
              <a:rPr lang="en-US" sz="4000" b="1" i="1" u="sng" dirty="0"/>
              <a:t>Eleanor F. </a:t>
            </a:r>
            <a:r>
              <a:rPr lang="en-US" sz="4000" b="1" i="1" u="sng" dirty="0" err="1"/>
              <a:t>Helin</a:t>
            </a:r>
            <a:r>
              <a:rPr lang="en-US" sz="4000" b="1" i="1" u="sng" dirty="0"/>
              <a:t>) </a:t>
            </a:r>
            <a:r>
              <a:rPr lang="ru-RU" sz="4000" b="1" i="1" u="sng" dirty="0" err="1"/>
              <a:t>відкрито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27" tooltip="2062 Атон (ще не написана)"/>
              </a:rPr>
              <a:t>Атон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котрий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започаткував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нову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28" tooltip="Група Атона"/>
              </a:rPr>
              <a:t>групу</a:t>
            </a:r>
            <a:r>
              <a:rPr lang="ru-RU" sz="4000" b="1" i="1" u="sng" dirty="0">
                <a:hlinkClick r:id="rId28" tooltip="Група Атона"/>
              </a:rPr>
              <a:t> </a:t>
            </a:r>
            <a:r>
              <a:rPr lang="ru-RU" sz="4000" b="1" i="1" u="sng" dirty="0" err="1">
                <a:hlinkClick r:id="rId28" tooltip="Група Атона"/>
              </a:rPr>
              <a:t>Атона</a:t>
            </a:r>
            <a:r>
              <a:rPr lang="ru-RU" sz="4000" b="1" i="1" u="sng" dirty="0"/>
              <a:t>, </a:t>
            </a:r>
            <a:r>
              <a:rPr lang="ru-RU" sz="4000" b="1" i="1" u="sng" dirty="0">
                <a:hlinkClick r:id="rId29" tooltip="Велика піввісь"/>
              </a:rPr>
              <a:t>велика </a:t>
            </a:r>
            <a:r>
              <a:rPr lang="ru-RU" sz="4000" b="1" i="1" u="sng" dirty="0" err="1">
                <a:hlinkClick r:id="rId29" tooltip="Велика піввісь"/>
              </a:rPr>
              <a:t>піввісь</a:t>
            </a:r>
            <a:r>
              <a:rPr lang="ru-RU" sz="4000" b="1" i="1" u="sng" dirty="0"/>
              <a:t> </a:t>
            </a:r>
            <a:r>
              <a:rPr lang="ru-RU" sz="4000" b="1" i="1" u="sng" dirty="0" err="1"/>
              <a:t>орбіти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яких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менша</a:t>
            </a:r>
            <a:r>
              <a:rPr lang="ru-RU" sz="4000" b="1" i="1" u="sng" dirty="0"/>
              <a:t> за 1 а. о., а </a:t>
            </a:r>
            <a:r>
              <a:rPr lang="ru-RU" sz="4000" b="1" i="1" u="sng" dirty="0" err="1"/>
              <a:t>відстань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Сонця</a:t>
            </a:r>
            <a:r>
              <a:rPr lang="ru-RU" sz="4000" b="1" i="1" u="sng" dirty="0"/>
              <a:t> в </a:t>
            </a:r>
            <a:r>
              <a:rPr lang="ru-RU" sz="4000" b="1" i="1" u="sng" dirty="0" err="1">
                <a:hlinkClick r:id="rId30" tooltip="Афелій"/>
              </a:rPr>
              <a:t>афелії</a:t>
            </a:r>
            <a:r>
              <a:rPr lang="ru-RU" sz="4000" b="1" i="1" u="sng" dirty="0"/>
              <a:t> </a:t>
            </a:r>
            <a:r>
              <a:rPr lang="ru-RU" sz="4000" b="1" i="1" u="sng" dirty="0" err="1"/>
              <a:t>більша</a:t>
            </a:r>
            <a:r>
              <a:rPr lang="ru-RU" sz="4000" b="1" i="1" u="sng" dirty="0"/>
              <a:t> за 0,938 </a:t>
            </a:r>
            <a:r>
              <a:rPr lang="ru-RU" sz="4000" b="1" i="1" u="sng" dirty="0" err="1"/>
              <a:t>а.о</a:t>
            </a:r>
            <a:r>
              <a:rPr lang="ru-RU" sz="4000" b="1" i="1" u="sng" dirty="0"/>
              <a:t>.</a:t>
            </a:r>
            <a:r>
              <a:rPr lang="ru-RU" sz="4000" b="1" i="1" u="sng" baseline="30000" dirty="0">
                <a:hlinkClick r:id="rId31"/>
              </a:rPr>
              <a:t>[10]</a:t>
            </a:r>
            <a:r>
              <a:rPr lang="ru-RU" sz="4000" b="1" i="1" u="sng" dirty="0"/>
              <a:t>.</a:t>
            </a:r>
          </a:p>
          <a:p>
            <a:r>
              <a:rPr lang="ru-RU" sz="4000" b="1" i="1" u="sng" dirty="0">
                <a:hlinkClick r:id="rId32" tooltip="1977"/>
              </a:rPr>
              <a:t>1977</a:t>
            </a:r>
            <a:r>
              <a:rPr lang="ru-RU" sz="4000" b="1" i="1" u="sng" dirty="0"/>
              <a:t> року </a:t>
            </a:r>
            <a:r>
              <a:rPr lang="ru-RU" sz="4000" b="1" i="1" u="sng" dirty="0" err="1"/>
              <a:t>виявлено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33" tooltip="2060 Хірон"/>
              </a:rPr>
              <a:t>Хірон</a:t>
            </a:r>
            <a:r>
              <a:rPr lang="ru-RU" sz="4000" b="1" i="1" u="sng" dirty="0"/>
              <a:t> з </a:t>
            </a:r>
            <a:r>
              <a:rPr lang="ru-RU" sz="4000" b="1" i="1" u="sng" dirty="0" err="1"/>
              <a:t>групи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астероїдів</a:t>
            </a:r>
            <a:r>
              <a:rPr lang="ru-RU" sz="4000" b="1" i="1" u="sng" dirty="0"/>
              <a:t>, 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перетинають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орбіти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34" tooltip="Газові планети"/>
              </a:rPr>
              <a:t>газових</a:t>
            </a:r>
            <a:r>
              <a:rPr lang="ru-RU" sz="4000" b="1" i="1" u="sng" dirty="0">
                <a:hlinkClick r:id="rId34" tooltip="Газові планети"/>
              </a:rPr>
              <a:t> планет</a:t>
            </a:r>
            <a:r>
              <a:rPr lang="ru-RU" sz="4000" b="1" i="1" u="sng" baseline="30000" dirty="0">
                <a:hlinkClick r:id="rId35"/>
              </a:rPr>
              <a:t>[11]</a:t>
            </a:r>
            <a:r>
              <a:rPr lang="ru-RU" sz="4000" b="1" i="1" u="sng" dirty="0"/>
              <a:t>. </a:t>
            </a:r>
            <a:r>
              <a:rPr lang="ru-RU" sz="4000" b="1" i="1" u="sng" dirty="0" err="1"/>
              <a:t>Отримали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офіційну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назву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36" tooltip="Кентаври"/>
              </a:rPr>
              <a:t>кентаври</a:t>
            </a:r>
            <a:r>
              <a:rPr lang="ru-RU" sz="4000" b="1" i="1" u="sng" dirty="0"/>
              <a:t> — за </a:t>
            </a:r>
            <a:r>
              <a:rPr lang="ru-RU" sz="4000" b="1" i="1" u="sng" dirty="0" err="1"/>
              <a:t>істотами</a:t>
            </a:r>
            <a:r>
              <a:rPr lang="ru-RU" sz="4000" b="1" i="1" u="sng" dirty="0"/>
              <a:t> </a:t>
            </a:r>
            <a:r>
              <a:rPr lang="ru-RU" sz="4000" b="1" i="1" u="sng" dirty="0" err="1">
                <a:hlinkClick r:id="rId37" tooltip="Давньогрецька міфологія"/>
              </a:rPr>
              <a:t>давньогрецької</a:t>
            </a:r>
            <a:r>
              <a:rPr lang="ru-RU" sz="4000" b="1" i="1" u="sng" dirty="0">
                <a:hlinkClick r:id="rId37" tooltip="Давньогрецька міфологія"/>
              </a:rPr>
              <a:t> </a:t>
            </a:r>
            <a:r>
              <a:rPr lang="ru-RU" sz="4000" b="1" i="1" u="sng" dirty="0" err="1">
                <a:hlinkClick r:id="rId37" tooltip="Давньогрецька міфологія"/>
              </a:rPr>
              <a:t>міфології</a:t>
            </a:r>
            <a:r>
              <a:rPr lang="ru-RU" sz="4000" b="1" i="1" u="sng" dirty="0"/>
              <a:t> (</a:t>
            </a:r>
            <a:r>
              <a:rPr lang="ru-RU" sz="4000" b="1" i="1" u="sng" dirty="0" err="1"/>
              <a:t>що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були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поєднанням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людини</a:t>
            </a:r>
            <a:r>
              <a:rPr lang="ru-RU" sz="4000" b="1" i="1" u="sng" dirty="0"/>
              <a:t> та коня), </a:t>
            </a:r>
            <a:r>
              <a:rPr lang="ru-RU" sz="4000" b="1" i="1" u="sng" dirty="0" err="1"/>
              <a:t>оскільки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мають</a:t>
            </a:r>
            <a:r>
              <a:rPr lang="ru-RU" sz="4000" b="1" i="1" u="sng" dirty="0"/>
              <a:t> характеристики як </a:t>
            </a:r>
            <a:r>
              <a:rPr lang="ru-RU" sz="4000" b="1" i="1" u="sng" dirty="0" err="1"/>
              <a:t>астероїдів</a:t>
            </a:r>
            <a:r>
              <a:rPr lang="ru-RU" sz="4000" b="1" i="1" u="sng" dirty="0"/>
              <a:t> так і </a:t>
            </a:r>
            <a:r>
              <a:rPr lang="ru-RU" sz="4000" b="1" i="1" u="sng" dirty="0" smtClean="0">
                <a:hlinkClick r:id="rId38" tooltip="Комета"/>
              </a:rPr>
              <a:t>комет</a:t>
            </a:r>
            <a:r>
              <a:rPr lang="ru-RU" sz="4000" b="1" i="1" u="sng" dirty="0" smtClean="0"/>
              <a:t>.</a:t>
            </a:r>
            <a:endParaRPr lang="ru-RU" sz="4000" b="1" i="1" u="sng" dirty="0"/>
          </a:p>
          <a:p>
            <a:r>
              <a:rPr lang="ru-RU" sz="4000" b="1" i="1" u="sng" dirty="0">
                <a:hlinkClick r:id="rId39" tooltip="1992"/>
              </a:rPr>
              <a:t>1992</a:t>
            </a:r>
            <a:r>
              <a:rPr lang="ru-RU" sz="4000" b="1" i="1" u="sng" dirty="0"/>
              <a:t> року </a:t>
            </a:r>
            <a:r>
              <a:rPr lang="ru-RU" sz="4000" b="1" i="1" u="sng" dirty="0" err="1"/>
              <a:t>було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відкрито</a:t>
            </a:r>
            <a:r>
              <a:rPr lang="ru-RU" sz="4000" b="1" i="1" u="sng" dirty="0"/>
              <a:t> перший </a:t>
            </a:r>
            <a:r>
              <a:rPr lang="ru-RU" sz="4000" b="1" i="1" u="sng" dirty="0" err="1"/>
              <a:t>об'єкт</a:t>
            </a:r>
            <a:r>
              <a:rPr lang="ru-RU" sz="4000" b="1" i="1" u="sng" dirty="0"/>
              <a:t> за </a:t>
            </a:r>
            <a:r>
              <a:rPr lang="ru-RU" sz="4000" b="1" i="1" u="sng" dirty="0" err="1"/>
              <a:t>орбітою</a:t>
            </a:r>
            <a:r>
              <a:rPr lang="ru-RU" sz="4000" b="1" i="1" u="sng" dirty="0"/>
              <a:t> Плутона. </a:t>
            </a:r>
            <a:r>
              <a:rPr lang="ru-RU" sz="4000" b="1" i="1" u="sng" dirty="0" err="1"/>
              <a:t>Він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отримав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тимчасову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назву</a:t>
            </a:r>
            <a:r>
              <a:rPr lang="ru-RU" sz="4000" b="1" i="1" u="sng" dirty="0"/>
              <a:t> 1992 </a:t>
            </a:r>
            <a:r>
              <a:rPr lang="en-US" sz="4000" b="1" i="1" u="sng" dirty="0"/>
              <a:t>QB</a:t>
            </a:r>
            <a:r>
              <a:rPr lang="en-US" sz="4000" b="1" i="1" u="sng" baseline="-25000" dirty="0"/>
              <a:t>1</a:t>
            </a:r>
            <a:r>
              <a:rPr lang="en-US" sz="4000" b="1" i="1" u="sng" dirty="0"/>
              <a:t>. </a:t>
            </a:r>
            <a:r>
              <a:rPr lang="ru-RU" sz="4000" b="1" i="1" u="sng" dirty="0" err="1"/>
              <a:t>Після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цього</a:t>
            </a:r>
            <a:r>
              <a:rPr lang="ru-RU" sz="4000" b="1" i="1" u="sng" dirty="0"/>
              <a:t> в </a:t>
            </a:r>
            <a:r>
              <a:rPr lang="ru-RU" sz="4000" b="1" i="1" u="sng" dirty="0" err="1">
                <a:hlinkClick r:id="rId40" tooltip="Пояс Койпера"/>
              </a:rPr>
              <a:t>поясі</a:t>
            </a:r>
            <a:r>
              <a:rPr lang="ru-RU" sz="4000" b="1" i="1" u="sng" dirty="0">
                <a:hlinkClick r:id="rId40" tooltip="Пояс Койпера"/>
              </a:rPr>
              <a:t> </a:t>
            </a:r>
            <a:r>
              <a:rPr lang="ru-RU" sz="4000" b="1" i="1" u="sng" dirty="0" err="1">
                <a:hlinkClick r:id="rId40" tooltip="Пояс Койпера"/>
              </a:rPr>
              <a:t>Койпера</a:t>
            </a:r>
            <a:r>
              <a:rPr lang="ru-RU" sz="4000" b="1" i="1" u="sng" dirty="0"/>
              <a:t> стали </a:t>
            </a:r>
            <a:r>
              <a:rPr lang="ru-RU" sz="4000" b="1" i="1" u="sng" dirty="0" err="1"/>
              <a:t>знаходити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нові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об'єкти</a:t>
            </a:r>
            <a:r>
              <a:rPr lang="ru-RU" sz="4000" b="1" i="1" u="sng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56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680"/>
            <a:ext cx="7776864" cy="6983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7812360" cy="324036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Станом на 27 </a:t>
            </a:r>
            <a:r>
              <a:rPr lang="ru-RU" sz="5600" dirty="0" err="1"/>
              <a:t>березня</a:t>
            </a:r>
            <a:r>
              <a:rPr lang="ru-RU" sz="5600" dirty="0"/>
              <a:t> 2013 в </a:t>
            </a:r>
            <a:r>
              <a:rPr lang="ru-RU" sz="5600" dirty="0" err="1"/>
              <a:t>базі</a:t>
            </a:r>
            <a:r>
              <a:rPr lang="ru-RU" sz="5600" dirty="0"/>
              <a:t> </a:t>
            </a:r>
            <a:r>
              <a:rPr lang="ru-RU" sz="5600" dirty="0" err="1"/>
              <a:t>даних</a:t>
            </a:r>
            <a:r>
              <a:rPr lang="ru-RU" sz="5600" dirty="0"/>
              <a:t> Центру </a:t>
            </a:r>
            <a:r>
              <a:rPr lang="ru-RU" sz="5600" dirty="0" err="1"/>
              <a:t>малих</a:t>
            </a:r>
            <a:r>
              <a:rPr lang="ru-RU" sz="5600" dirty="0"/>
              <a:t> планет </a:t>
            </a:r>
            <a:r>
              <a:rPr lang="ru-RU" sz="5600" dirty="0" err="1"/>
              <a:t>налічувалось</a:t>
            </a:r>
            <a:r>
              <a:rPr lang="ru-RU" sz="5600" dirty="0"/>
              <a:t> 99 992 812 </a:t>
            </a:r>
            <a:r>
              <a:rPr lang="ru-RU" sz="5600" dirty="0" err="1"/>
              <a:t>об'єктів</a:t>
            </a:r>
            <a:r>
              <a:rPr lang="ru-RU" sz="5600" dirty="0"/>
              <a:t>, у 611 198 </a:t>
            </a:r>
            <a:r>
              <a:rPr lang="ru-RU" sz="5600" dirty="0" err="1"/>
              <a:t>визначено</a:t>
            </a:r>
            <a:r>
              <a:rPr lang="ru-RU" sz="5600" dirty="0"/>
              <a:t> </a:t>
            </a:r>
            <a:r>
              <a:rPr lang="ru-RU" sz="5600" dirty="0" err="1"/>
              <a:t>орбіти</a:t>
            </a:r>
            <a:r>
              <a:rPr lang="ru-RU" sz="5600" dirty="0"/>
              <a:t> і </a:t>
            </a:r>
            <a:r>
              <a:rPr lang="ru-RU" sz="5600" dirty="0" err="1"/>
              <a:t>їм</a:t>
            </a:r>
            <a:r>
              <a:rPr lang="ru-RU" sz="5600" dirty="0"/>
              <a:t> </a:t>
            </a:r>
            <a:r>
              <a:rPr lang="ru-RU" sz="5600" dirty="0" err="1"/>
              <a:t>надано</a:t>
            </a:r>
            <a:r>
              <a:rPr lang="ru-RU" sz="5600" dirty="0"/>
              <a:t> </a:t>
            </a:r>
            <a:r>
              <a:rPr lang="ru-RU" sz="5600" dirty="0" err="1"/>
              <a:t>постійний</a:t>
            </a:r>
            <a:r>
              <a:rPr lang="ru-RU" sz="5600" dirty="0"/>
              <a:t> </a:t>
            </a:r>
            <a:r>
              <a:rPr lang="ru-RU" sz="5600" dirty="0" smtClean="0"/>
              <a:t>номер. </a:t>
            </a:r>
            <a:r>
              <a:rPr lang="ru-RU" sz="5600" dirty="0"/>
              <a:t>17 766 з них </a:t>
            </a:r>
            <a:r>
              <a:rPr lang="ru-RU" sz="5600" dirty="0" err="1"/>
              <a:t>мали</a:t>
            </a:r>
            <a:r>
              <a:rPr lang="ru-RU" sz="5600" dirty="0"/>
              <a:t> </a:t>
            </a:r>
            <a:r>
              <a:rPr lang="ru-RU" sz="5600" dirty="0" err="1"/>
              <a:t>офіційно</a:t>
            </a:r>
            <a:r>
              <a:rPr lang="ru-RU" sz="5600" dirty="0"/>
              <a:t> </a:t>
            </a:r>
            <a:r>
              <a:rPr lang="ru-RU" sz="5600" dirty="0" err="1"/>
              <a:t>затверджені</a:t>
            </a:r>
            <a:r>
              <a:rPr lang="ru-RU" sz="5600" dirty="0"/>
              <a:t> </a:t>
            </a:r>
            <a:r>
              <a:rPr lang="ru-RU" sz="5600" dirty="0" err="1" smtClean="0"/>
              <a:t>назви</a:t>
            </a:r>
            <a:r>
              <a:rPr lang="ru-RU" sz="5600" dirty="0" smtClean="0"/>
              <a:t>. </a:t>
            </a:r>
            <a:r>
              <a:rPr lang="ru-RU" sz="5600" dirty="0" err="1"/>
              <a:t>Дослідники</a:t>
            </a:r>
            <a:r>
              <a:rPr lang="ru-RU" sz="5600" dirty="0"/>
              <a:t> </a:t>
            </a:r>
            <a:r>
              <a:rPr lang="ru-RU" sz="5600" dirty="0" err="1"/>
              <a:t>припускають</a:t>
            </a:r>
            <a:r>
              <a:rPr lang="ru-RU" sz="5600" dirty="0"/>
              <a:t>, </a:t>
            </a:r>
            <a:r>
              <a:rPr lang="ru-RU" sz="5600" dirty="0" err="1"/>
              <a:t>що</a:t>
            </a:r>
            <a:r>
              <a:rPr lang="ru-RU" sz="5600" dirty="0"/>
              <a:t> у головному </a:t>
            </a:r>
            <a:r>
              <a:rPr lang="ru-RU" sz="5600" dirty="0" err="1"/>
              <a:t>поясі</a:t>
            </a:r>
            <a:r>
              <a:rPr lang="ru-RU" sz="5600" dirty="0"/>
              <a:t> </a:t>
            </a:r>
            <a:r>
              <a:rPr lang="ru-RU" sz="5600" dirty="0" err="1"/>
              <a:t>астероїдів</a:t>
            </a:r>
            <a:r>
              <a:rPr lang="ru-RU" sz="5600" dirty="0"/>
              <a:t> </a:t>
            </a:r>
            <a:r>
              <a:rPr lang="ru-RU" sz="5600" dirty="0" err="1"/>
              <a:t>має</a:t>
            </a:r>
            <a:r>
              <a:rPr lang="ru-RU" sz="5600" dirty="0"/>
              <a:t> бути </a:t>
            </a:r>
            <a:r>
              <a:rPr lang="ru-RU" sz="5600" dirty="0" err="1"/>
              <a:t>від</a:t>
            </a:r>
            <a:r>
              <a:rPr lang="ru-RU" sz="5600" dirty="0"/>
              <a:t> 1,1 до 1,9 </a:t>
            </a:r>
            <a:r>
              <a:rPr lang="ru-RU" sz="5600" dirty="0" err="1"/>
              <a:t>мільйона</a:t>
            </a:r>
            <a:r>
              <a:rPr lang="ru-RU" sz="5600" dirty="0"/>
              <a:t> </a:t>
            </a:r>
            <a:r>
              <a:rPr lang="ru-RU" sz="5600" dirty="0" err="1"/>
              <a:t>об'єктів</a:t>
            </a:r>
            <a:r>
              <a:rPr lang="ru-RU" sz="5600" dirty="0"/>
              <a:t>, </a:t>
            </a:r>
            <a:r>
              <a:rPr lang="ru-RU" sz="5600" dirty="0" err="1"/>
              <a:t>що</a:t>
            </a:r>
            <a:r>
              <a:rPr lang="ru-RU" sz="5600" dirty="0"/>
              <a:t> </a:t>
            </a:r>
            <a:r>
              <a:rPr lang="ru-RU" sz="5600" dirty="0" err="1"/>
              <a:t>мають</a:t>
            </a:r>
            <a:r>
              <a:rPr lang="ru-RU" sz="5600" dirty="0"/>
              <a:t> </a:t>
            </a:r>
            <a:r>
              <a:rPr lang="ru-RU" sz="5600" dirty="0" err="1"/>
              <a:t>розмір</a:t>
            </a:r>
            <a:r>
              <a:rPr lang="ru-RU" sz="5600" dirty="0"/>
              <a:t> </a:t>
            </a:r>
            <a:r>
              <a:rPr lang="ru-RU" sz="5600" dirty="0" err="1"/>
              <a:t>понад</a:t>
            </a:r>
            <a:r>
              <a:rPr lang="ru-RU" sz="5600" dirty="0"/>
              <a:t> 1 км у </a:t>
            </a:r>
            <a:r>
              <a:rPr lang="ru-RU" sz="5600" dirty="0" smtClean="0"/>
              <a:t>поперечнику.</a:t>
            </a:r>
            <a:endParaRPr lang="ru-RU" sz="5600" dirty="0"/>
          </a:p>
          <a:p>
            <a:r>
              <a:rPr lang="ru-RU" sz="5600" dirty="0" err="1"/>
              <a:t>Зазвичай</a:t>
            </a:r>
            <a:r>
              <a:rPr lang="ru-RU" sz="5600" dirty="0"/>
              <a:t> </a:t>
            </a:r>
            <a:r>
              <a:rPr lang="ru-RU" sz="5600" dirty="0" err="1"/>
              <a:t>тільки</a:t>
            </a:r>
            <a:r>
              <a:rPr lang="ru-RU" sz="5600" dirty="0"/>
              <a:t> </a:t>
            </a:r>
            <a:r>
              <a:rPr lang="ru-RU" sz="5600" dirty="0">
                <a:hlinkClick r:id="rId2" tooltip="4 Веста"/>
              </a:rPr>
              <a:t>Весту</a:t>
            </a:r>
            <a:r>
              <a:rPr lang="ru-RU" sz="5600" dirty="0"/>
              <a:t> </a:t>
            </a:r>
            <a:r>
              <a:rPr lang="ru-RU" sz="5600" dirty="0" err="1"/>
              <a:t>можна</a:t>
            </a:r>
            <a:r>
              <a:rPr lang="ru-RU" sz="5600" dirty="0"/>
              <a:t> </a:t>
            </a:r>
            <a:r>
              <a:rPr lang="ru-RU" sz="5600" dirty="0" err="1"/>
              <a:t>бачити</a:t>
            </a:r>
            <a:r>
              <a:rPr lang="ru-RU" sz="5600" dirty="0"/>
              <a:t> з </a:t>
            </a:r>
            <a:r>
              <a:rPr lang="ru-RU" sz="5600" dirty="0" err="1"/>
              <a:t>Землі</a:t>
            </a:r>
            <a:r>
              <a:rPr lang="ru-RU" sz="5600" dirty="0"/>
              <a:t> </a:t>
            </a:r>
            <a:r>
              <a:rPr lang="ru-RU" sz="5600" dirty="0" err="1"/>
              <a:t>неозброєним</a:t>
            </a:r>
            <a:r>
              <a:rPr lang="ru-RU" sz="5600" dirty="0"/>
              <a:t> оком, але </a:t>
            </a:r>
            <a:r>
              <a:rPr lang="ru-RU" sz="5600" dirty="0" err="1"/>
              <a:t>тільки</a:t>
            </a:r>
            <a:r>
              <a:rPr lang="ru-RU" sz="5600" dirty="0"/>
              <a:t> на </a:t>
            </a:r>
            <a:r>
              <a:rPr lang="ru-RU" sz="5600" dirty="0" err="1"/>
              <a:t>дуже</a:t>
            </a:r>
            <a:r>
              <a:rPr lang="ru-RU" sz="5600" dirty="0"/>
              <a:t> темному </a:t>
            </a:r>
            <a:r>
              <a:rPr lang="ru-RU" sz="5600" dirty="0" err="1"/>
              <a:t>небі</a:t>
            </a:r>
            <a:r>
              <a:rPr lang="ru-RU" sz="5600" dirty="0"/>
              <a:t> й </a:t>
            </a:r>
            <a:r>
              <a:rPr lang="ru-RU" sz="5600" dirty="0" err="1"/>
              <a:t>лише</a:t>
            </a:r>
            <a:r>
              <a:rPr lang="ru-RU" sz="5600" dirty="0"/>
              <a:t> за </a:t>
            </a:r>
            <a:r>
              <a:rPr lang="ru-RU" sz="5600" dirty="0" err="1"/>
              <a:t>сприятливого</a:t>
            </a:r>
            <a:r>
              <a:rPr lang="ru-RU" sz="5600" dirty="0"/>
              <a:t> для </a:t>
            </a:r>
            <a:r>
              <a:rPr lang="ru-RU" sz="5600" dirty="0" err="1"/>
              <a:t>спостереження</a:t>
            </a:r>
            <a:r>
              <a:rPr lang="ru-RU" sz="5600" dirty="0"/>
              <a:t> </a:t>
            </a:r>
            <a:r>
              <a:rPr lang="ru-RU" sz="5600" dirty="0" err="1"/>
              <a:t>розташування</a:t>
            </a:r>
            <a:r>
              <a:rPr lang="ru-RU" sz="5600" dirty="0"/>
              <a:t>. </a:t>
            </a:r>
            <a:r>
              <a:rPr lang="ru-RU" sz="5600" dirty="0" err="1"/>
              <a:t>Щоправда</a:t>
            </a:r>
            <a:r>
              <a:rPr lang="ru-RU" sz="5600" dirty="0"/>
              <a:t>, </a:t>
            </a:r>
            <a:r>
              <a:rPr lang="ru-RU" sz="5600" dirty="0" err="1"/>
              <a:t>окремі</a:t>
            </a:r>
            <a:r>
              <a:rPr lang="ru-RU" sz="5600" dirty="0"/>
              <a:t> </a:t>
            </a:r>
            <a:r>
              <a:rPr lang="ru-RU" sz="5600" dirty="0" err="1"/>
              <a:t>астероїди</a:t>
            </a:r>
            <a:r>
              <a:rPr lang="ru-RU" sz="5600" dirty="0"/>
              <a:t> </a:t>
            </a:r>
            <a:r>
              <a:rPr lang="ru-RU" sz="5600" dirty="0" err="1"/>
              <a:t>можуть</a:t>
            </a:r>
            <a:r>
              <a:rPr lang="ru-RU" sz="5600" dirty="0"/>
              <a:t> </a:t>
            </a:r>
            <a:r>
              <a:rPr lang="ru-RU" sz="5600" dirty="0" err="1"/>
              <a:t>наближатися</a:t>
            </a:r>
            <a:r>
              <a:rPr lang="ru-RU" sz="5600" dirty="0"/>
              <a:t> до </a:t>
            </a:r>
            <a:r>
              <a:rPr lang="ru-RU" sz="5600" dirty="0" err="1"/>
              <a:t>Землі</a:t>
            </a:r>
            <a:r>
              <a:rPr lang="ru-RU" sz="5600" dirty="0"/>
              <a:t> — </a:t>
            </a:r>
            <a:r>
              <a:rPr lang="ru-RU" sz="5600" dirty="0" err="1"/>
              <a:t>тоді</a:t>
            </a:r>
            <a:r>
              <a:rPr lang="ru-RU" sz="5600" dirty="0"/>
              <a:t> </a:t>
            </a:r>
            <a:r>
              <a:rPr lang="ru-RU" sz="5600" dirty="0" err="1"/>
              <a:t>їх</a:t>
            </a:r>
            <a:r>
              <a:rPr lang="ru-RU" sz="5600" dirty="0"/>
              <a:t> </a:t>
            </a:r>
            <a:r>
              <a:rPr lang="ru-RU" sz="5600" dirty="0" err="1"/>
              <a:t>також</a:t>
            </a:r>
            <a:r>
              <a:rPr lang="ru-RU" sz="5600" dirty="0"/>
              <a:t> </a:t>
            </a:r>
            <a:r>
              <a:rPr lang="ru-RU" sz="5600" dirty="0" err="1"/>
              <a:t>можна</a:t>
            </a:r>
            <a:r>
              <a:rPr lang="ru-RU" sz="5600" dirty="0"/>
              <a:t> </a:t>
            </a:r>
            <a:r>
              <a:rPr lang="ru-RU" sz="5600" dirty="0" err="1"/>
              <a:t>спостерігати</a:t>
            </a:r>
            <a:r>
              <a:rPr lang="ru-RU" sz="5600" dirty="0"/>
              <a:t> </a:t>
            </a:r>
            <a:r>
              <a:rPr lang="ru-RU" sz="5600" dirty="0" err="1"/>
              <a:t>неозброєним</a:t>
            </a:r>
            <a:r>
              <a:rPr lang="ru-RU" sz="5600" dirty="0"/>
              <a:t> оком.</a:t>
            </a:r>
          </a:p>
          <a:p>
            <a:r>
              <a:rPr lang="ru-RU" sz="5600" dirty="0"/>
              <a:t>У </a:t>
            </a:r>
            <a:r>
              <a:rPr lang="ru-RU" sz="5600" dirty="0" err="1"/>
              <a:t>більшість</a:t>
            </a:r>
            <a:r>
              <a:rPr lang="ru-RU" sz="5600" dirty="0"/>
              <a:t> </a:t>
            </a:r>
            <a:r>
              <a:rPr lang="ru-RU" sz="5600" dirty="0" err="1"/>
              <a:t>земних</a:t>
            </a:r>
            <a:r>
              <a:rPr lang="ru-RU" sz="5600" dirty="0"/>
              <a:t> </a:t>
            </a:r>
            <a:r>
              <a:rPr lang="ru-RU" sz="5600" dirty="0" err="1">
                <a:hlinkClick r:id="rId3" tooltip="Телескоп"/>
              </a:rPr>
              <a:t>телескопів</a:t>
            </a:r>
            <a:r>
              <a:rPr lang="ru-RU" sz="5600" dirty="0"/>
              <a:t> </a:t>
            </a:r>
            <a:r>
              <a:rPr lang="ru-RU" sz="5600" dirty="0" err="1"/>
              <a:t>астероїди</a:t>
            </a:r>
            <a:r>
              <a:rPr lang="ru-RU" sz="5600" dirty="0"/>
              <a:t> видно </a:t>
            </a:r>
            <a:r>
              <a:rPr lang="ru-RU" sz="5600" dirty="0" err="1"/>
              <a:t>лише</a:t>
            </a:r>
            <a:r>
              <a:rPr lang="ru-RU" sz="5600" dirty="0"/>
              <a:t> як точки на </a:t>
            </a:r>
            <a:r>
              <a:rPr lang="ru-RU" sz="5600" dirty="0" err="1"/>
              <a:t>небі</a:t>
            </a:r>
            <a:r>
              <a:rPr lang="ru-RU" sz="5600" dirty="0"/>
              <a:t>. </a:t>
            </a:r>
            <a:r>
              <a:rPr lang="ru-RU" sz="5600" dirty="0" err="1"/>
              <a:t>Тільки</a:t>
            </a:r>
            <a:r>
              <a:rPr lang="ru-RU" sz="5600" dirty="0"/>
              <a:t> </a:t>
            </a:r>
            <a:r>
              <a:rPr lang="ru-RU" sz="5600" dirty="0" err="1"/>
              <a:t>найпотужніші</a:t>
            </a:r>
            <a:r>
              <a:rPr lang="ru-RU" sz="5600" dirty="0"/>
              <a:t> </a:t>
            </a:r>
            <a:r>
              <a:rPr lang="ru-RU" sz="5600" dirty="0" err="1"/>
              <a:t>наземні</a:t>
            </a:r>
            <a:r>
              <a:rPr lang="ru-RU" sz="5600" dirty="0"/>
              <a:t> й </a:t>
            </a:r>
            <a:r>
              <a:rPr lang="ru-RU" sz="5600" dirty="0" err="1"/>
              <a:t>орбітальні</a:t>
            </a:r>
            <a:r>
              <a:rPr lang="ru-RU" sz="5600" dirty="0"/>
              <a:t> </a:t>
            </a:r>
            <a:r>
              <a:rPr lang="ru-RU" sz="5600" dirty="0" err="1"/>
              <a:t>телескопи</a:t>
            </a:r>
            <a:r>
              <a:rPr lang="ru-RU" sz="5600" dirty="0"/>
              <a:t> на </a:t>
            </a:r>
            <a:r>
              <a:rPr lang="ru-RU" sz="5600" dirty="0" err="1"/>
              <a:t>зразок</a:t>
            </a:r>
            <a:r>
              <a:rPr lang="ru-RU" sz="5600" dirty="0"/>
              <a:t> </a:t>
            </a:r>
            <a:r>
              <a:rPr lang="ru-RU" sz="5600" dirty="0">
                <a:hlinkClick r:id="rId4" tooltip="Хаббл (телескоп)"/>
              </a:rPr>
              <a:t>телескопа Хаббла</a:t>
            </a:r>
            <a:r>
              <a:rPr lang="ru-RU" sz="5600" dirty="0"/>
              <a:t> </a:t>
            </a:r>
            <a:r>
              <a:rPr lang="ru-RU" sz="5600" dirty="0" err="1"/>
              <a:t>можуть</a:t>
            </a:r>
            <a:r>
              <a:rPr lang="ru-RU" sz="5600" dirty="0"/>
              <a:t> </a:t>
            </a:r>
            <a:r>
              <a:rPr lang="ru-RU" sz="5600" dirty="0" err="1"/>
              <a:t>визначити</a:t>
            </a:r>
            <a:r>
              <a:rPr lang="ru-RU" sz="5600" dirty="0"/>
              <a:t> форму </a:t>
            </a:r>
            <a:r>
              <a:rPr lang="ru-RU" sz="5600" dirty="0" err="1"/>
              <a:t>астероїда</a:t>
            </a:r>
            <a:r>
              <a:rPr lang="ru-RU" sz="5600" dirty="0"/>
              <a:t>. </a:t>
            </a:r>
            <a:r>
              <a:rPr lang="ru-RU" sz="5600" dirty="0" err="1"/>
              <a:t>Проте</a:t>
            </a:r>
            <a:r>
              <a:rPr lang="ru-RU" sz="5600" dirty="0"/>
              <a:t> </a:t>
            </a:r>
            <a:r>
              <a:rPr lang="ru-RU" sz="5600" dirty="0" err="1"/>
              <a:t>зображення</a:t>
            </a:r>
            <a:r>
              <a:rPr lang="ru-RU" sz="5600" dirty="0"/>
              <a:t> </a:t>
            </a:r>
            <a:r>
              <a:rPr lang="ru-RU" sz="5600" dirty="0" err="1"/>
              <a:t>астероїдів</a:t>
            </a:r>
            <a:r>
              <a:rPr lang="ru-RU" sz="5600" dirty="0"/>
              <a:t> </a:t>
            </a:r>
            <a:r>
              <a:rPr lang="ru-RU" sz="5600" dirty="0" err="1"/>
              <a:t>залишаються</a:t>
            </a:r>
            <a:r>
              <a:rPr lang="ru-RU" sz="5600" dirty="0"/>
              <a:t> </a:t>
            </a:r>
            <a:r>
              <a:rPr lang="ru-RU" sz="5600" dirty="0" err="1"/>
              <a:t>лише</a:t>
            </a:r>
            <a:r>
              <a:rPr lang="ru-RU" sz="5600" dirty="0"/>
              <a:t> </a:t>
            </a:r>
            <a:r>
              <a:rPr lang="ru-RU" sz="5600" dirty="0" err="1"/>
              <a:t>розмитими</a:t>
            </a:r>
            <a:r>
              <a:rPr lang="ru-RU" sz="5600" dirty="0"/>
              <a:t> </a:t>
            </a:r>
            <a:r>
              <a:rPr lang="ru-RU" sz="5600" dirty="0" err="1"/>
              <a:t>плямами</a:t>
            </a:r>
            <a:r>
              <a:rPr lang="ru-RU" sz="5600" dirty="0"/>
              <a:t>. </a:t>
            </a:r>
            <a:r>
              <a:rPr lang="ru-RU" sz="5600" dirty="0" err="1"/>
              <a:t>Певну</a:t>
            </a:r>
            <a:r>
              <a:rPr lang="ru-RU" sz="5600" dirty="0"/>
              <a:t> </a:t>
            </a:r>
            <a:r>
              <a:rPr lang="ru-RU" sz="5600" dirty="0" err="1"/>
              <a:t>інформацію</a:t>
            </a:r>
            <a:r>
              <a:rPr lang="ru-RU" sz="5600" dirty="0"/>
              <a:t> про форму </a:t>
            </a:r>
            <a:r>
              <a:rPr lang="ru-RU" sz="5600" dirty="0" err="1"/>
              <a:t>астероїдів</a:t>
            </a:r>
            <a:r>
              <a:rPr lang="ru-RU" sz="5600" dirty="0"/>
              <a:t> </a:t>
            </a:r>
            <a:r>
              <a:rPr lang="ru-RU" sz="5600" dirty="0" err="1"/>
              <a:t>можна</a:t>
            </a:r>
            <a:r>
              <a:rPr lang="ru-RU" sz="5600" dirty="0"/>
              <a:t> </a:t>
            </a:r>
            <a:r>
              <a:rPr lang="ru-RU" sz="5600" dirty="0" err="1"/>
              <a:t>отримати</a:t>
            </a:r>
            <a:r>
              <a:rPr lang="ru-RU" sz="5600" dirty="0"/>
              <a:t> з </a:t>
            </a:r>
            <a:r>
              <a:rPr lang="ru-RU" sz="5600" dirty="0" err="1"/>
              <a:t>аналізу</a:t>
            </a:r>
            <a:r>
              <a:rPr lang="ru-RU" sz="5600" dirty="0"/>
              <a:t> </a:t>
            </a:r>
            <a:r>
              <a:rPr lang="ru-RU" sz="5600" dirty="0" err="1"/>
              <a:t>кривих</a:t>
            </a:r>
            <a:r>
              <a:rPr lang="ru-RU" sz="5600" dirty="0"/>
              <a:t> </a:t>
            </a:r>
            <a:r>
              <a:rPr lang="ru-RU" sz="5600" dirty="0" err="1"/>
              <a:t>світності</a:t>
            </a:r>
            <a:r>
              <a:rPr lang="ru-RU" sz="5600" dirty="0"/>
              <a:t> — </a:t>
            </a:r>
            <a:r>
              <a:rPr lang="ru-RU" sz="5600" dirty="0" err="1"/>
              <a:t>зміни</a:t>
            </a:r>
            <a:r>
              <a:rPr lang="ru-RU" sz="5600" dirty="0"/>
              <a:t> </a:t>
            </a:r>
            <a:r>
              <a:rPr lang="ru-RU" sz="5600" dirty="0" err="1">
                <a:hlinkClick r:id="rId5" tooltip="Яскравість"/>
              </a:rPr>
              <a:t>яскравості</a:t>
            </a:r>
            <a:r>
              <a:rPr lang="ru-RU" sz="5600" dirty="0" err="1"/>
              <a:t>під</a:t>
            </a:r>
            <a:r>
              <a:rPr lang="ru-RU" sz="5600" dirty="0"/>
              <a:t> час </a:t>
            </a:r>
            <a:r>
              <a:rPr lang="ru-RU" sz="5600" dirty="0" err="1"/>
              <a:t>обертання</a:t>
            </a:r>
            <a:r>
              <a:rPr lang="ru-RU" sz="5600" dirty="0"/>
              <a:t>. </a:t>
            </a:r>
            <a:r>
              <a:rPr lang="ru-RU" sz="5600" dirty="0" err="1"/>
              <a:t>Точнішу</a:t>
            </a:r>
            <a:r>
              <a:rPr lang="ru-RU" sz="5600" dirty="0"/>
              <a:t> </a:t>
            </a:r>
            <a:r>
              <a:rPr lang="ru-RU" sz="5600" dirty="0" err="1"/>
              <a:t>інформацію</a:t>
            </a:r>
            <a:r>
              <a:rPr lang="ru-RU" sz="5600" dirty="0"/>
              <a:t> про форму та </a:t>
            </a:r>
            <a:r>
              <a:rPr lang="ru-RU" sz="5600" dirty="0" err="1"/>
              <a:t>розміри</a:t>
            </a:r>
            <a:r>
              <a:rPr lang="ru-RU" sz="5600" dirty="0"/>
              <a:t> </a:t>
            </a:r>
            <a:r>
              <a:rPr lang="ru-RU" sz="5600" dirty="0" err="1"/>
              <a:t>найбільших</a:t>
            </a:r>
            <a:r>
              <a:rPr lang="ru-RU" sz="5600" dirty="0"/>
              <a:t> </a:t>
            </a:r>
            <a:r>
              <a:rPr lang="ru-RU" sz="5600" dirty="0" err="1"/>
              <a:t>астероїдів</a:t>
            </a:r>
            <a:r>
              <a:rPr lang="ru-RU" sz="5600" dirty="0"/>
              <a:t> </a:t>
            </a:r>
            <a:r>
              <a:rPr lang="ru-RU" sz="5600" dirty="0" err="1"/>
              <a:t>можна</a:t>
            </a:r>
            <a:r>
              <a:rPr lang="ru-RU" sz="5600" dirty="0"/>
              <a:t> </a:t>
            </a:r>
            <a:r>
              <a:rPr lang="ru-RU" sz="5600" dirty="0" err="1"/>
              <a:t>дізнатися</a:t>
            </a:r>
            <a:r>
              <a:rPr lang="ru-RU" sz="5600" dirty="0"/>
              <a:t>, </a:t>
            </a:r>
            <a:r>
              <a:rPr lang="ru-RU" sz="5600" dirty="0" err="1"/>
              <a:t>спостерігаючи</a:t>
            </a:r>
            <a:r>
              <a:rPr lang="ru-RU" sz="5600" dirty="0" err="1">
                <a:hlinkClick r:id="rId6" tooltip="Покриття (астрономія)"/>
              </a:rPr>
              <a:t>покриття</a:t>
            </a:r>
            <a:r>
              <a:rPr lang="ru-RU" sz="5600" dirty="0"/>
              <a:t> </a:t>
            </a:r>
            <a:r>
              <a:rPr lang="ru-RU" sz="5600" dirty="0" err="1"/>
              <a:t>астероїдами</a:t>
            </a:r>
            <a:r>
              <a:rPr lang="ru-RU" sz="5600" dirty="0"/>
              <a:t> </a:t>
            </a:r>
            <a:r>
              <a:rPr lang="ru-RU" sz="5600" dirty="0" err="1"/>
              <a:t>зір</a:t>
            </a:r>
            <a:r>
              <a:rPr lang="ru-RU" sz="5600" baseline="30000" dirty="0">
                <a:hlinkClick r:id="rId7"/>
              </a:rPr>
              <a:t>[1]</a:t>
            </a:r>
            <a:r>
              <a:rPr lang="ru-RU" sz="5600" dirty="0"/>
              <a:t>. </a:t>
            </a:r>
            <a:r>
              <a:rPr lang="ru-RU" sz="5600" dirty="0" err="1"/>
              <a:t>Додаткову</a:t>
            </a:r>
            <a:r>
              <a:rPr lang="ru-RU" sz="5600" dirty="0"/>
              <a:t> </a:t>
            </a:r>
            <a:r>
              <a:rPr lang="ru-RU" sz="5600" dirty="0" err="1"/>
              <a:t>інформацію</a:t>
            </a:r>
            <a:r>
              <a:rPr lang="ru-RU" sz="5600" dirty="0"/>
              <a:t> про </a:t>
            </a:r>
            <a:r>
              <a:rPr lang="ru-RU" sz="5600" dirty="0" err="1"/>
              <a:t>близькі</a:t>
            </a:r>
            <a:r>
              <a:rPr lang="ru-RU" sz="5600" dirty="0"/>
              <a:t> </a:t>
            </a:r>
            <a:r>
              <a:rPr lang="ru-RU" sz="5600" dirty="0" err="1"/>
              <a:t>астероїди</a:t>
            </a:r>
            <a:r>
              <a:rPr lang="ru-RU" sz="5600" dirty="0"/>
              <a:t> </a:t>
            </a:r>
            <a:r>
              <a:rPr lang="ru-RU" sz="5600" dirty="0" err="1"/>
              <a:t>отримують</a:t>
            </a:r>
            <a:r>
              <a:rPr lang="ru-RU" sz="5600" dirty="0"/>
              <a:t> </a:t>
            </a:r>
            <a:r>
              <a:rPr lang="ru-RU" sz="5600" dirty="0" err="1"/>
              <a:t>також</a:t>
            </a:r>
            <a:r>
              <a:rPr lang="ru-RU" sz="5600" dirty="0"/>
              <a:t> за </a:t>
            </a:r>
            <a:r>
              <a:rPr lang="ru-RU" sz="5600" dirty="0" err="1"/>
              <a:t>допомогою</a:t>
            </a:r>
            <a:r>
              <a:rPr lang="ru-RU" sz="5600" dirty="0"/>
              <a:t> </a:t>
            </a:r>
            <a:r>
              <a:rPr lang="ru-RU" sz="5600" dirty="0" err="1">
                <a:hlinkClick r:id="rId8" tooltip="Радар"/>
              </a:rPr>
              <a:t>радарів</a:t>
            </a:r>
            <a:r>
              <a:rPr lang="ru-RU" sz="5600" dirty="0"/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51" y="3539945"/>
            <a:ext cx="4747749" cy="3318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4319464" cy="30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75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365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Астероїди</vt:lpstr>
      <vt:lpstr>План</vt:lpstr>
      <vt:lpstr>Загальна характеристика</vt:lpstr>
      <vt:lpstr>Загальна характеристика</vt:lpstr>
      <vt:lpstr>Історія Вивчення Астероїдів</vt:lpstr>
      <vt:lpstr>Історія Вивчення Астероїдів</vt:lpstr>
      <vt:lpstr>Історія Вивчення Астероїдів</vt:lpstr>
      <vt:lpstr>Історія Вивчення Астероїдів</vt:lpstr>
      <vt:lpstr>Останні Дослідження</vt:lpstr>
      <vt:lpstr>Останні Дослідження</vt:lpstr>
      <vt:lpstr>Спектральна Класифікація</vt:lpstr>
      <vt:lpstr>Презентация PowerPoint</vt:lpstr>
      <vt:lpstr>Розподіл у Сонячній системі </vt:lpstr>
      <vt:lpstr>Назви Астероїдів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Астероїди</dc:title>
  <dc:creator>User</dc:creator>
  <cp:lastModifiedBy>User</cp:lastModifiedBy>
  <cp:revision>11</cp:revision>
  <dcterms:created xsi:type="dcterms:W3CDTF">2013-10-30T12:50:15Z</dcterms:created>
  <dcterms:modified xsi:type="dcterms:W3CDTF">2013-10-31T12:52:17Z</dcterms:modified>
</cp:coreProperties>
</file>