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56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204" autoAdjust="0"/>
  </p:normalViewPr>
  <p:slideViewPr>
    <p:cSldViewPr>
      <p:cViewPr>
        <p:scale>
          <a:sx n="59" d="100"/>
          <a:sy n="59" d="100"/>
        </p:scale>
        <p:origin x="-83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CE12E-5423-4A70-B0C2-31DD50C19AFE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72552-A4DB-4E0F-A1DF-F8E377ABB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7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72552-A4DB-4E0F-A1DF-F8E377ABB1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82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0768"/>
            <a:ext cx="8280920" cy="10709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Раціональна економічна поведінка споживача та виробника</a:t>
            </a:r>
            <a:endParaRPr lang="ru-RU" dirty="0"/>
          </a:p>
        </p:txBody>
      </p:sp>
      <p:pic>
        <p:nvPicPr>
          <p:cNvPr id="6146" name="Picture 2" descr="G:\818_x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046" y="3175483"/>
            <a:ext cx="4824164" cy="369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6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img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767291"/>
            <a:ext cx="5528172" cy="530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2817957"/>
            <a:ext cx="3059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Зрушення кривої виробничих можливостей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Альтернативна вартість </a:t>
            </a:r>
            <a:r>
              <a:rPr lang="uk-UA" dirty="0" smtClean="0"/>
              <a:t>– альтернативні витрати , пов'язані з найліпшим з невибраних варіантів . 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Граничний продукт </a:t>
            </a:r>
            <a:r>
              <a:rPr lang="uk-UA" dirty="0" smtClean="0"/>
              <a:t>– створений внаслідок залучення додаткової одиниці ресурсу 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71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спадної продуктивності(віддачі) факторів виробництва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кожна виробнича технологія виявляє свою ефективність лише за певних масштабів виробництва . 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67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889590"/>
              </p:ext>
            </p:extLst>
          </p:nvPr>
        </p:nvGraphicFramePr>
        <p:xfrm>
          <a:off x="-36513" y="3071"/>
          <a:ext cx="9180513" cy="2763520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1394452"/>
                <a:gridCol w="2308620"/>
                <a:gridCol w="54774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Працівники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Обсяги  виробництва </a:t>
                      </a:r>
                    </a:p>
                    <a:p>
                      <a:pPr algn="ctr"/>
                      <a:r>
                        <a:rPr lang="uk-UA" dirty="0" smtClean="0"/>
                        <a:t>од. продукції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Продуктивність додаткового</a:t>
                      </a:r>
                      <a:r>
                        <a:rPr lang="uk-UA" baseline="0" dirty="0" smtClean="0"/>
                        <a:t> працівника  або гранична продуктивність </a:t>
                      </a:r>
                    </a:p>
                    <a:p>
                      <a:pPr algn="ctr"/>
                      <a:r>
                        <a:rPr lang="uk-UA" baseline="0" dirty="0" smtClean="0"/>
                        <a:t>Од. продукції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16714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G:\img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7289"/>
            <a:ext cx="4211960" cy="4000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220072" y="3917694"/>
            <a:ext cx="3059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Залежність граничного продукту від кількості занятих працівників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5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9252520" cy="2666727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Корисність</a:t>
            </a:r>
            <a:r>
              <a:rPr lang="uk-UA" dirty="0" smtClean="0"/>
              <a:t> – це оцінка споживачем здатності речей та послуг задовольняти його потреби , забезпечуючи певний рівень їх задоволення . 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9218" name="Picture 2" descr="G:\ratsionalna-povedinka-spozhyvacha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12976"/>
            <a:ext cx="3478138" cy="350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4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48880"/>
            <a:ext cx="7236295" cy="60107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Раціональний споживач </a:t>
            </a:r>
            <a:r>
              <a:rPr lang="uk-UA" dirty="0"/>
              <a:t>має три ознаки :</a:t>
            </a:r>
          </a:p>
          <a:p>
            <a:r>
              <a:rPr lang="uk-UA" dirty="0"/>
              <a:t>З</a:t>
            </a:r>
            <a:r>
              <a:rPr lang="uk-UA" dirty="0" smtClean="0"/>
              <a:t>датність свідомо оцінювати корисність речей та послуг </a:t>
            </a:r>
          </a:p>
          <a:p>
            <a:r>
              <a:rPr lang="uk-UA" dirty="0" smtClean="0"/>
              <a:t>Прагнення досягти максимальної корисності в задоволенні всієї сукупності потреб </a:t>
            </a:r>
          </a:p>
          <a:p>
            <a:r>
              <a:rPr lang="uk-UA" dirty="0" smtClean="0"/>
              <a:t>Урахування доходу як обмежувального чинника в задоволенні потреб 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5" name="Picture 2" descr="G:\0002-002-Ratsionalnyj-potrebi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332" y="2577"/>
            <a:ext cx="2124744" cy="254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8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7312" y="0"/>
            <a:ext cx="3971240" cy="17368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Потреба</a:t>
            </a:r>
            <a:r>
              <a:rPr lang="uk-UA" dirty="0" smtClean="0"/>
              <a:t>  -  вияв необхідності в певних речах та послугах .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708505"/>
              </p:ext>
            </p:extLst>
          </p:nvPr>
        </p:nvGraphicFramePr>
        <p:xfrm>
          <a:off x="5220072" y="1124744"/>
          <a:ext cx="225591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9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3600" dirty="0" smtClean="0"/>
                        <a:t>ПОТРЕБИ</a:t>
                      </a:r>
                      <a:endParaRPr lang="ru-RU" sz="3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545492"/>
              </p:ext>
            </p:extLst>
          </p:nvPr>
        </p:nvGraphicFramePr>
        <p:xfrm>
          <a:off x="6156176" y="3088618"/>
          <a:ext cx="2987824" cy="94488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9878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За</a:t>
                      </a:r>
                      <a:r>
                        <a:rPr lang="uk-UA" sz="2800" baseline="0" dirty="0" smtClean="0"/>
                        <a:t> способом задоволення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35007"/>
              </p:ext>
            </p:extLst>
          </p:nvPr>
        </p:nvGraphicFramePr>
        <p:xfrm>
          <a:off x="2961743" y="2493411"/>
          <a:ext cx="3096344" cy="944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96344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За благами , які задовольняють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079651"/>
              </p:ext>
            </p:extLst>
          </p:nvPr>
        </p:nvGraphicFramePr>
        <p:xfrm>
          <a:off x="0" y="2124080"/>
          <a:ext cx="2915816" cy="944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15816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За джерелом виникнення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3068960"/>
            <a:ext cx="20882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1.Базові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2.Породженні розвитком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цивілізації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3438291"/>
            <a:ext cx="2140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1.Матеріальні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2.Духовні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56176" y="4038163"/>
            <a:ext cx="24493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1.Індивідуальні </a:t>
            </a:r>
            <a:br>
              <a:rPr lang="uk-UA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2.Колективні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347864" y="1556792"/>
            <a:ext cx="1440162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5364088" y="1863481"/>
            <a:ext cx="556217" cy="5574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181056" y="1916832"/>
            <a:ext cx="703312" cy="703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1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8229600" cy="367240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Гранична корисність </a:t>
            </a:r>
            <a:r>
              <a:rPr lang="uk-UA" dirty="0" smtClean="0"/>
              <a:t>– </a:t>
            </a:r>
            <a:r>
              <a:rPr lang="uk-UA" dirty="0" err="1" smtClean="0"/>
              <a:t>корисність</a:t>
            </a:r>
            <a:r>
              <a:rPr lang="uk-UA" dirty="0" smtClean="0"/>
              <a:t> окремого споживчого блага .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rgbClr val="FF0000"/>
                </a:solidFill>
              </a:rPr>
              <a:t>Загальна корисність </a:t>
            </a:r>
            <a:r>
              <a:rPr lang="uk-UA" dirty="0" smtClean="0"/>
              <a:t>– </a:t>
            </a:r>
            <a:r>
              <a:rPr lang="uk-UA" dirty="0" err="1" smtClean="0"/>
              <a:t>корисність</a:t>
            </a:r>
            <a:r>
              <a:rPr lang="uk-UA" dirty="0" smtClean="0"/>
              <a:t> певної суми благ .</a:t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1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079499"/>
              </p:ext>
            </p:extLst>
          </p:nvPr>
        </p:nvGraphicFramePr>
        <p:xfrm>
          <a:off x="-12879" y="740006"/>
          <a:ext cx="9156879" cy="2256722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2930233"/>
                <a:gridCol w="2930233"/>
                <a:gridCol w="32964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Спожиті порції морозива 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Гранична</a:t>
                      </a:r>
                      <a:r>
                        <a:rPr lang="uk-UA" baseline="0" dirty="0" smtClean="0">
                          <a:solidFill>
                            <a:sysClr val="windowText" lastClr="000000"/>
                          </a:solidFill>
                        </a:rPr>
                        <a:t> корисність 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Загальна корисність 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40252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G:\img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0514"/>
            <a:ext cx="9144000" cy="384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180528" y="5419"/>
            <a:ext cx="9324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Залежність оцінки споживачем корисності від кількості спожитих порцій морозива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8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Закон спадної граничної корисності </a:t>
            </a:r>
            <a:r>
              <a:rPr lang="uk-UA" dirty="0" smtClean="0"/>
              <a:t>:</a:t>
            </a:r>
            <a:br>
              <a:rPr lang="uk-UA" dirty="0" smtClean="0"/>
            </a:br>
            <a:r>
              <a:rPr lang="uk-UA" dirty="0" smtClean="0"/>
              <a:t>якщо споживач послідовно споживає певну кількість благ , то корисність кожного наступного блага він зазвичай оцінює нижче від попереднього.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5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Повний випуск або максимально можливий </a:t>
            </a:r>
            <a:r>
              <a:rPr lang="uk-UA" dirty="0" smtClean="0"/>
              <a:t>– такий за якого забезпечується повне використання виробничих ресурсів .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Раціональний виробник </a:t>
            </a:r>
            <a:r>
              <a:rPr lang="uk-UA" dirty="0" smtClean="0"/>
              <a:t>– це той , що прагне повного випуску і використання всіх виробничих ресурсів 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7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-99392"/>
            <a:ext cx="7931224" cy="125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Різні (альтернативні) варіанти розподілу ресурсів для виробництва двох товарів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40859"/>
              </p:ext>
            </p:extLst>
          </p:nvPr>
        </p:nvGraphicFramePr>
        <p:xfrm>
          <a:off x="-1" y="836712"/>
          <a:ext cx="9144001" cy="1800200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2123513"/>
                <a:gridCol w="1167596"/>
                <a:gridCol w="1463223"/>
                <a:gridCol w="1463223"/>
                <a:gridCol w="1463223"/>
                <a:gridCol w="1463223"/>
              </a:tblGrid>
              <a:tr h="450050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Виробництво   </a:t>
                      </a:r>
                    </a:p>
                    <a:p>
                      <a:r>
                        <a:rPr lang="uk-UA" dirty="0" smtClean="0"/>
                        <a:t>тис. од. 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Варіанти</a:t>
                      </a:r>
                      <a:r>
                        <a:rPr lang="uk-UA" baseline="0" dirty="0" smtClean="0"/>
                        <a:t> виробництва за різного розподілу ресурсів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ru-RU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uk-UA" dirty="0" smtClean="0"/>
                        <a:t>Комп'ютери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uk-UA" dirty="0" smtClean="0"/>
                        <a:t>Трактори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59632" y="3861048"/>
            <a:ext cx="3059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Крива виробничих можливостей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G:\тимо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5" r="12262"/>
          <a:stretch/>
        </p:blipFill>
        <p:spPr bwMode="auto">
          <a:xfrm>
            <a:off x="4552632" y="2852936"/>
            <a:ext cx="4613715" cy="404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2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281</Words>
  <Application>Microsoft Office PowerPoint</Application>
  <PresentationFormat>Экран (4:3)</PresentationFormat>
  <Paragraphs>88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Раціональна економічна поведінка споживача та виробника</vt:lpstr>
      <vt:lpstr>Корисність – це оцінка споживачем здатності речей та послуг задовольняти його потреби , забезпечуючи певний рівень їх задоволення .  </vt:lpstr>
      <vt:lpstr>Презентация PowerPoint</vt:lpstr>
      <vt:lpstr>Презентация PowerPoint</vt:lpstr>
      <vt:lpstr>Гранична корисність – корисність окремого споживчого блага .    Загальна корисність – корисність певної суми благ 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Dasha</dc:creator>
  <cp:lastModifiedBy>Дом-ПК</cp:lastModifiedBy>
  <cp:revision>15</cp:revision>
  <dcterms:created xsi:type="dcterms:W3CDTF">2013-10-03T15:07:58Z</dcterms:created>
  <dcterms:modified xsi:type="dcterms:W3CDTF">2013-10-10T20:30:04Z</dcterms:modified>
</cp:coreProperties>
</file>