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2" r:id="rId5"/>
    <p:sldId id="264" r:id="rId6"/>
    <p:sldId id="259" r:id="rId7"/>
    <p:sldId id="265" r:id="rId8"/>
    <p:sldId id="261" r:id="rId9"/>
    <p:sldId id="263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0057-C503-4227-A9C5-107126D77D06}" type="datetimeFigureOut">
              <a:rPr lang="uk-UA" smtClean="0"/>
              <a:pPr/>
              <a:t>08.02.2015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2230EC-31DB-4609-AB29-089E865400B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0057-C503-4227-A9C5-107126D77D06}" type="datetimeFigureOut">
              <a:rPr lang="uk-UA" smtClean="0"/>
              <a:pPr/>
              <a:t>08.02.2015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30EC-31DB-4609-AB29-089E865400B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32230EC-31DB-4609-AB29-089E865400B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0057-C503-4227-A9C5-107126D77D06}" type="datetimeFigureOut">
              <a:rPr lang="uk-UA" smtClean="0"/>
              <a:pPr/>
              <a:t>08.02.2015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0057-C503-4227-A9C5-107126D77D06}" type="datetimeFigureOut">
              <a:rPr lang="uk-UA" smtClean="0"/>
              <a:pPr/>
              <a:t>08.02.2015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32230EC-31DB-4609-AB29-089E865400B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0057-C503-4227-A9C5-107126D77D06}" type="datetimeFigureOut">
              <a:rPr lang="uk-UA" smtClean="0"/>
              <a:pPr/>
              <a:t>08.02.2015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2230EC-31DB-4609-AB29-089E865400B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C6F0057-C503-4227-A9C5-107126D77D06}" type="datetimeFigureOut">
              <a:rPr lang="uk-UA" smtClean="0"/>
              <a:pPr/>
              <a:t>08.02.2015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30EC-31DB-4609-AB29-089E865400B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0057-C503-4227-A9C5-107126D77D06}" type="datetimeFigureOut">
              <a:rPr lang="uk-UA" smtClean="0"/>
              <a:pPr/>
              <a:t>08.02.2015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32230EC-31DB-4609-AB29-089E865400B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0057-C503-4227-A9C5-107126D77D06}" type="datetimeFigureOut">
              <a:rPr lang="uk-UA" smtClean="0"/>
              <a:pPr/>
              <a:t>08.02.2015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32230EC-31DB-4609-AB29-089E865400B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0057-C503-4227-A9C5-107126D77D06}" type="datetimeFigureOut">
              <a:rPr lang="uk-UA" smtClean="0"/>
              <a:pPr/>
              <a:t>08.02.2015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2230EC-31DB-4609-AB29-089E865400B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2230EC-31DB-4609-AB29-089E865400B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0057-C503-4227-A9C5-107126D77D06}" type="datetimeFigureOut">
              <a:rPr lang="uk-UA" smtClean="0"/>
              <a:pPr/>
              <a:t>08.02.2015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32230EC-31DB-4609-AB29-089E865400B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C6F0057-C503-4227-A9C5-107126D77D06}" type="datetimeFigureOut">
              <a:rPr lang="uk-UA" smtClean="0"/>
              <a:pPr/>
              <a:t>08.02.2015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C6F0057-C503-4227-A9C5-107126D77D06}" type="datetimeFigureOut">
              <a:rPr lang="uk-UA" smtClean="0"/>
              <a:pPr/>
              <a:t>08.02.2015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2230EC-31DB-4609-AB29-089E865400B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5%D0%B2%D0%BE%D1%80%D0%BE%D0%B1%D0%B0" TargetMode="External"/><Relationship Id="rId2" Type="http://schemas.openxmlformats.org/officeDocument/2006/relationships/hyperlink" Target="http://uk.wikipedia.org/wiki/%D0%9C%D0%B5%D0%B4%D0%B8%D1%86%D0%B8%D0%BD%D0%B0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hyperlink" Target="http://uk.wikipedia.org/wiki/%D0%A5%D1%96%D1%80%D1%83%D1%80%D0%B3%D1%96%D1%87%D0%BD%D0%B0_%D0%BE%D0%BF%D0%B5%D1%80%D0%B0%D1%86%D1%96%D1%8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7%D1%83%D0%B1%D0%BD%D0%B8%D0%B9_%D0%BB%D1%96%D0%BA%D0%B0%D1%80_%D0%A3%D0%B5%D0%BB%D1%81&amp;action=edit&amp;redlink=1" TargetMode="External"/><Relationship Id="rId13" Type="http://schemas.openxmlformats.org/officeDocument/2006/relationships/hyperlink" Target="http://uk.wikipedia.org/wiki/%D0%93%D0%B5%D0%BC%D0%BE%D1%82%D1%80%D0%B0%D0%BD%D1%81%D1%84%D1%83%D0%B7%D1%96%D1%8F" TargetMode="External"/><Relationship Id="rId3" Type="http://schemas.openxmlformats.org/officeDocument/2006/relationships/hyperlink" Target="http://uk.wikipedia.org/wiki/%D0%90%D0%BD%D1%82%D0%B8%D1%81%D0%B5%D0%BF%D1%82%D0%B8%D0%BA%D0%B0" TargetMode="External"/><Relationship Id="rId7" Type="http://schemas.openxmlformats.org/officeDocument/2006/relationships/hyperlink" Target="http://uk.wikipedia.org/wiki/%D0%9D%D0%B0%D1%80%D0%BA%D0%BE%D0%B7" TargetMode="External"/><Relationship Id="rId12" Type="http://schemas.openxmlformats.org/officeDocument/2006/relationships/hyperlink" Target="http://uk.wikipedia.org/wiki/%D0%93%D1%80%D1%83%D0%BF%D0%B8_%D0%BA%D1%80%D0%BE%D0%B2%D1%96" TargetMode="External"/><Relationship Id="rId2" Type="http://schemas.openxmlformats.org/officeDocument/2006/relationships/hyperlink" Target="http://uk.wikipedia.org/wiki/XIX_%D1%81%D1%82%D0%BE%D0%BB%D1%96%D1%82%D1%82%D1%8F" TargetMode="Externa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1867" TargetMode="External"/><Relationship Id="rId11" Type="http://schemas.openxmlformats.org/officeDocument/2006/relationships/hyperlink" Target="http://uk.wikipedia.org/wiki/1846" TargetMode="External"/><Relationship Id="rId5" Type="http://schemas.openxmlformats.org/officeDocument/2006/relationships/hyperlink" Target="http://uk.wikipedia.org/wiki/%D0%94%D0%B6%D0%BE%D0%B7%D0%B5%D1%84_%D0%9B%D1%96%D1%81%D1%82%D0%B5%D1%80" TargetMode="External"/><Relationship Id="rId15" Type="http://schemas.openxmlformats.org/officeDocument/2006/relationships/hyperlink" Target="http://uk.wikipedia.org/wiki/%D0%9F%D0%B0%D1%86%D1%96%D1%94%D0%BD%D1%82" TargetMode="External"/><Relationship Id="rId10" Type="http://schemas.openxmlformats.org/officeDocument/2006/relationships/hyperlink" Target="http://uk.wikipedia.org/wiki/%D0%9C%D0%BE%D1%80%D1%82%D0%BE%D0%BD" TargetMode="External"/><Relationship Id="rId4" Type="http://schemas.openxmlformats.org/officeDocument/2006/relationships/hyperlink" Target="http://uk.wikipedia.org/wiki/%D0%90%D1%81%D0%B5%D0%BF%D1%82%D0%B8%D0%BA%D0%B0" TargetMode="External"/><Relationship Id="rId9" Type="http://schemas.openxmlformats.org/officeDocument/2006/relationships/hyperlink" Target="http://uk.wikipedia.org/wiki/1844" TargetMode="External"/><Relationship Id="rId14" Type="http://schemas.openxmlformats.org/officeDocument/2006/relationships/hyperlink" Target="http://uk.wikipedia.org/wiki/%D0%90%D0%BD%D0%B0%D1%82%D0%BE%D0%BC%D1%96%D1%8F_%D0%BB%D1%8E%D0%B4%D0%B8%D0%BD%D0%B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k.wikipedia.org/wiki/%D0%A5%D1%96%D1%80%D1%83%D1%80%D0%B3%D1%96%D1%87%D0%BD%D0%B0_%D0%BE%D0%BF%D0%B5%D1%80%D0%B0%D1%86%D1%96%D1%8F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5%D0%BB%D0%B5%D0%B2%D0%B0%D1%82%D0%BE%D1%80_(%D1%85%D1%96%D1%80%D1%83%D1%80%D0%B3%D1%96%D1%87%D0%BD%D0%B8%D0%B9_%D1%96%D0%BD%D1%81%D1%82%D1%80%D1%83%D0%BC%D0%B5%D0%BD%D1%82)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5%D0%BD%D0%B4%D0%BE%D0%BA%D1%80%D0%B8%D0%BD%D0%BD%D0%B0_%D1%85%D1%96%D1%80%D1%83%D1%80%D0%B3%D1%96%D1%8F" TargetMode="External"/><Relationship Id="rId13" Type="http://schemas.openxmlformats.org/officeDocument/2006/relationships/hyperlink" Target="http://uk.wikipedia.org/wiki/%D0%9A%D0%BE%D0%BC%D0%B1%D1%83%D1%81%D1%82%D1%96%D0%BE%D0%BB%D0%BE%D0%B3%D1%96%D1%8F" TargetMode="External"/><Relationship Id="rId3" Type="http://schemas.openxmlformats.org/officeDocument/2006/relationships/hyperlink" Target="http://uk.wikipedia.org/wiki/%D0%9A%D1%80%D0%BE%D0%B2%D0%BE%D0%BD%D0%BE%D1%81%D0%BD%D0%B0_%D1%81%D1%83%D0%B4%D0%B8%D0%BD%D0%B0" TargetMode="External"/><Relationship Id="rId7" Type="http://schemas.openxmlformats.org/officeDocument/2006/relationships/hyperlink" Target="http://uk.wikipedia.org/wiki/%D0%9D%D0%B5%D0%B9%D1%80%D0%BE%D1%85%D1%96%D1%80%D1%83%D1%80%D0%B3%D1%96%D1%8F" TargetMode="External"/><Relationship Id="rId12" Type="http://schemas.openxmlformats.org/officeDocument/2006/relationships/hyperlink" Target="http://uk.wikipedia.org/wiki/%D0%93%D1%96%D0%BD%D0%B5%D0%BA%D0%BE%D0%BB%D0%BE%D0%B3%D1%96%D1%8F" TargetMode="External"/><Relationship Id="rId2" Type="http://schemas.openxmlformats.org/officeDocument/2006/relationships/hyperlink" Target="http://uk.wikipedia.org/wiki/%D0%9F%D1%80%D0%BE%D1%82%D0%B5%D0%B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0%B0%D1%80%D0%B4%D1%96%D0%BE%D1%85%D1%96%D1%80%D1%83%D1%80%D0%B3%D1%96%D1%8F" TargetMode="External"/><Relationship Id="rId11" Type="http://schemas.openxmlformats.org/officeDocument/2006/relationships/hyperlink" Target="http://uk.wikipedia.org/wiki/%D0%A3%D1%80%D0%BE%D0%BB%D0%BE%D0%B3%D1%96%D1%8F" TargetMode="External"/><Relationship Id="rId5" Type="http://schemas.openxmlformats.org/officeDocument/2006/relationships/hyperlink" Target="http://uk.wikipedia.org/wiki/%D0%9E%D1%80%D0%B3%D0%B0%D0%BD%D1%96%D0%B7%D0%BC" TargetMode="External"/><Relationship Id="rId10" Type="http://schemas.openxmlformats.org/officeDocument/2006/relationships/hyperlink" Target="http://uk.wikipedia.org/wiki/%D0%9F%D1%80%D0%BE%D0%BA%D1%82%D0%BE%D0%BB%D0%BE%D0%B3%D1%96%D1%8F" TargetMode="External"/><Relationship Id="rId4" Type="http://schemas.openxmlformats.org/officeDocument/2006/relationships/hyperlink" Target="http://uk.wikipedia.org/wiki/%D0%A1%D0%B5%D1%80%D1%86%D0%B5" TargetMode="External"/><Relationship Id="rId9" Type="http://schemas.openxmlformats.org/officeDocument/2006/relationships/hyperlink" Target="http://uk.wikipedia.org/wiki/%D0%A2%D1%80%D0%B0%D0%B2%D0%BC%D0%B0%D1%82%D0%BE%D0%BB%D0%BE%D0%B3%D1%96%D1%8F" TargetMode="External"/><Relationship Id="rId14" Type="http://schemas.openxmlformats.org/officeDocument/2006/relationships/hyperlink" Target="http://uk.wikipedia.org/wiki/%D0%A2%D1%80%D0%B0%D0%BD%D1%81%D0%BF%D0%BB%D0%B0%D0%BD%D1%82%D0%BE%D0%BB%D0%BE%D0%B3%D1%96%D1%8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620688"/>
            <a:ext cx="7406640" cy="1752600"/>
          </a:xfrm>
        </p:spPr>
        <p:txBody>
          <a:bodyPr>
            <a:normAutofit/>
          </a:bodyPr>
          <a:lstStyle/>
          <a:p>
            <a:r>
              <a:rPr lang="uk-UA" dirty="0" smtClean="0"/>
              <a:t> </a:t>
            </a:r>
          </a:p>
          <a:p>
            <a:r>
              <a:rPr lang="uk-UA" sz="4000" dirty="0" smtClean="0"/>
              <a:t>Професія хірург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2996952"/>
            <a:ext cx="6120680" cy="218239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Робота</a:t>
            </a:r>
            <a:br>
              <a:rPr lang="uk-UA" dirty="0" smtClean="0"/>
            </a:br>
            <a:r>
              <a:rPr lang="uk-UA" sz="3100" dirty="0" smtClean="0"/>
              <a:t>учениці 10 класу</a:t>
            </a:r>
            <a:br>
              <a:rPr lang="uk-UA" sz="3100" dirty="0" smtClean="0"/>
            </a:br>
            <a:r>
              <a:rPr lang="uk-UA" sz="3100" dirty="0" err="1" smtClean="0"/>
              <a:t>Домажирської</a:t>
            </a:r>
            <a:r>
              <a:rPr lang="uk-UA" sz="3100" dirty="0" smtClean="0"/>
              <a:t> ЗОШ</a:t>
            </a:r>
            <a:br>
              <a:rPr lang="uk-UA" sz="3100" dirty="0" smtClean="0"/>
            </a:br>
            <a:r>
              <a:rPr lang="en-US" sz="3100" dirty="0" smtClean="0"/>
              <a:t>I</a:t>
            </a:r>
            <a:r>
              <a:rPr lang="uk-UA" sz="3100" dirty="0" smtClean="0"/>
              <a:t> -</a:t>
            </a:r>
            <a:r>
              <a:rPr lang="en-US" sz="3100" dirty="0" smtClean="0"/>
              <a:t> III</a:t>
            </a:r>
            <a:r>
              <a:rPr lang="uk-UA" sz="3100" dirty="0" smtClean="0"/>
              <a:t> ступенів</a:t>
            </a:r>
            <a:br>
              <a:rPr lang="uk-UA" sz="3100" dirty="0" smtClean="0"/>
            </a:br>
            <a:r>
              <a:rPr lang="uk-UA" sz="3100" dirty="0" smtClean="0"/>
              <a:t>Гусак Христини</a:t>
            </a:r>
            <a:endParaRPr lang="uk-UA" sz="3100" b="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800" dirty="0" smtClean="0"/>
              <a:t>                Хірург </a:t>
            </a:r>
            <a:endParaRPr lang="uk-UA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 b="1" dirty="0" smtClean="0"/>
              <a:t>Хірургі́я</a:t>
            </a:r>
            <a:r>
              <a:rPr lang="vi-VN" dirty="0" smtClean="0"/>
              <a:t> галузь</a:t>
            </a:r>
            <a:r>
              <a:rPr lang="uk-UA" dirty="0" smtClean="0"/>
              <a:t> </a:t>
            </a:r>
            <a:r>
              <a:rPr lang="vi-VN" dirty="0" smtClean="0">
                <a:hlinkClick r:id="rId2" tooltip="Медицина"/>
              </a:rPr>
              <a:t>медицини</a:t>
            </a:r>
            <a:r>
              <a:rPr lang="vi-VN" dirty="0" smtClean="0"/>
              <a:t>, яка вивчає </a:t>
            </a:r>
            <a:r>
              <a:rPr lang="vi-VN" dirty="0" smtClean="0">
                <a:hlinkClick r:id="rId3" tooltip="Хвороба"/>
              </a:rPr>
              <a:t>хвороби</a:t>
            </a:r>
            <a:r>
              <a:rPr lang="vi-VN" dirty="0" smtClean="0"/>
              <a:t>, що лікуються за допомогою </a:t>
            </a:r>
            <a:r>
              <a:rPr lang="uk-UA" dirty="0" smtClean="0">
                <a:hlinkClick r:id="rId4" tooltip="Хірургічна операція"/>
              </a:rPr>
              <a:t> </a:t>
            </a:r>
            <a:r>
              <a:rPr lang="vi-VN" dirty="0" smtClean="0">
                <a:hlinkClick r:id="rId4" tooltip="Хірургічна операція"/>
              </a:rPr>
              <a:t>хірургічногометоду</a:t>
            </a:r>
            <a:r>
              <a:rPr lang="vi-VN" dirty="0" smtClean="0"/>
              <a:t>.</a:t>
            </a:r>
            <a:endParaRPr lang="uk-UA" dirty="0"/>
          </a:p>
        </p:txBody>
      </p:sp>
      <p:pic>
        <p:nvPicPr>
          <p:cNvPr id="2050" name="Picture 2" descr="D:\o_19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1628800"/>
            <a:ext cx="3816424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>             Історія</a:t>
            </a:r>
            <a:br>
              <a:rPr lang="uk-UA" sz="3200" b="1" dirty="0" smtClean="0"/>
            </a:br>
            <a:endParaRPr lang="uk-UA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764704"/>
            <a:ext cx="3657600" cy="4572000"/>
          </a:xfrm>
        </p:spPr>
        <p:txBody>
          <a:bodyPr>
            <a:normAutofit fontScale="25000" lnSpcReduction="20000"/>
          </a:bodyPr>
          <a:lstStyle/>
          <a:p>
            <a:r>
              <a:rPr lang="uk-UA" sz="6400" b="1" dirty="0" smtClean="0"/>
              <a:t>Хірургія є однією з найдавніших галузей медицини, але її широке застосування стало можливим з </a:t>
            </a:r>
            <a:r>
              <a:rPr lang="en-US" sz="6400" b="1" dirty="0" smtClean="0">
                <a:hlinkClick r:id="rId2" tooltip="XIX століття"/>
              </a:rPr>
              <a:t>XIX </a:t>
            </a:r>
            <a:r>
              <a:rPr lang="uk-UA" sz="6400" b="1" dirty="0" smtClean="0">
                <a:hlinkClick r:id="rId2" tooltip="XIX століття"/>
              </a:rPr>
              <a:t>століття</a:t>
            </a:r>
            <a:r>
              <a:rPr lang="uk-UA" sz="6400" b="1" dirty="0" smtClean="0"/>
              <a:t>, після запровадження  </a:t>
            </a:r>
            <a:r>
              <a:rPr lang="uk-UA" sz="6400" b="1" dirty="0" smtClean="0">
                <a:hlinkClick r:id="rId3" tooltip="Антисептика"/>
              </a:rPr>
              <a:t>антисептичної</a:t>
            </a:r>
            <a:r>
              <a:rPr lang="uk-UA" sz="6400" b="1" dirty="0" smtClean="0"/>
              <a:t> і </a:t>
            </a:r>
            <a:r>
              <a:rPr lang="uk-UA" sz="6400" b="1" dirty="0" smtClean="0">
                <a:hlinkClick r:id="rId4" tooltip="Асептика"/>
              </a:rPr>
              <a:t>асептичної</a:t>
            </a:r>
            <a:r>
              <a:rPr lang="uk-UA" sz="6400" b="1" dirty="0" smtClean="0"/>
              <a:t> техніки (</a:t>
            </a:r>
            <a:r>
              <a:rPr lang="uk-UA" sz="6400" b="1" dirty="0" smtClean="0">
                <a:hlinkClick r:id="rId5" tooltip="Джозеф Лістер"/>
              </a:rPr>
              <a:t>Джозеф </a:t>
            </a:r>
            <a:r>
              <a:rPr lang="uk-UA" sz="6400" b="1" dirty="0" err="1" smtClean="0">
                <a:hlinkClick r:id="rId5" tooltip="Джозеф Лістер"/>
              </a:rPr>
              <a:t>Лістер</a:t>
            </a:r>
            <a:r>
              <a:rPr lang="uk-UA" sz="6400" b="1" dirty="0" smtClean="0"/>
              <a:t>, </a:t>
            </a:r>
            <a:r>
              <a:rPr lang="uk-UA" sz="6400" b="1" dirty="0" smtClean="0">
                <a:hlinkClick r:id="rId6" tooltip="1867"/>
              </a:rPr>
              <a:t>1867</a:t>
            </a:r>
            <a:r>
              <a:rPr lang="uk-UA" sz="6400" b="1" dirty="0" smtClean="0"/>
              <a:t>), </a:t>
            </a:r>
            <a:r>
              <a:rPr lang="uk-UA" sz="6400" b="1" dirty="0" smtClean="0">
                <a:hlinkClick r:id="rId7" tooltip="Наркоз"/>
              </a:rPr>
              <a:t>наркозу</a:t>
            </a:r>
            <a:r>
              <a:rPr lang="uk-UA" sz="6400" b="1" dirty="0" smtClean="0"/>
              <a:t> (</a:t>
            </a:r>
            <a:r>
              <a:rPr lang="uk-UA" sz="6400" b="1" dirty="0" smtClean="0">
                <a:hlinkClick r:id="rId8" tooltip="Зубний лікар Уелс (ще не написана)"/>
              </a:rPr>
              <a:t>зубний лікар </a:t>
            </a:r>
            <a:r>
              <a:rPr lang="uk-UA" sz="6400" b="1" dirty="0" err="1" smtClean="0">
                <a:hlinkClick r:id="rId8" tooltip="Зубний лікар Уелс (ще не написана)"/>
              </a:rPr>
              <a:t>Уелс</a:t>
            </a:r>
            <a:r>
              <a:rPr lang="uk-UA" sz="6400" b="1" dirty="0" smtClean="0"/>
              <a:t>, </a:t>
            </a:r>
            <a:r>
              <a:rPr lang="uk-UA" sz="6400" b="1" dirty="0" smtClean="0">
                <a:hlinkClick r:id="rId9" tooltip="1844"/>
              </a:rPr>
              <a:t>1844</a:t>
            </a:r>
            <a:r>
              <a:rPr lang="uk-UA" sz="6400" b="1" dirty="0" smtClean="0"/>
              <a:t>; зубний лікар </a:t>
            </a:r>
            <a:r>
              <a:rPr lang="uk-UA" sz="6400" b="1" dirty="0" err="1" smtClean="0">
                <a:hlinkClick r:id="rId10" tooltip="Мортон"/>
              </a:rPr>
              <a:t>Мортон</a:t>
            </a:r>
            <a:r>
              <a:rPr lang="uk-UA" sz="6400" b="1" dirty="0" smtClean="0"/>
              <a:t>, 16.10.</a:t>
            </a:r>
            <a:r>
              <a:rPr lang="uk-UA" sz="6400" b="1" dirty="0" smtClean="0">
                <a:hlinkClick r:id="rId11" tooltip="1846"/>
              </a:rPr>
              <a:t>1846</a:t>
            </a:r>
            <a:r>
              <a:rPr lang="uk-UA" sz="6400" b="1" dirty="0" smtClean="0"/>
              <a:t>), відкриття </a:t>
            </a:r>
            <a:r>
              <a:rPr lang="uk-UA" sz="6400" b="1" dirty="0" smtClean="0">
                <a:hlinkClick r:id="rId12" tooltip="Групи крові"/>
              </a:rPr>
              <a:t>груп крові</a:t>
            </a:r>
            <a:r>
              <a:rPr lang="uk-UA" sz="6400" b="1" dirty="0" smtClean="0"/>
              <a:t> та їх сумісності при </a:t>
            </a:r>
            <a:r>
              <a:rPr lang="uk-UA" sz="6400" b="1" dirty="0" err="1" smtClean="0">
                <a:hlinkClick r:id="rId13" tooltip="Гемотрансфузія"/>
              </a:rPr>
              <a:t>гемотрансфузії</a:t>
            </a:r>
            <a:r>
              <a:rPr lang="uk-UA" sz="6400" b="1" dirty="0" smtClean="0"/>
              <a:t>. Загалом першою віхою, яка надала поштовх до розвитку хірургії — це дозвіл медичним університетам здійснювати розтини померлих з метою вивчення </a:t>
            </a:r>
            <a:r>
              <a:rPr lang="uk-UA" sz="6400" b="1" dirty="0" smtClean="0">
                <a:hlinkClick r:id="rId14" tooltip="Анатомія людини"/>
              </a:rPr>
              <a:t>анатомії людини</a:t>
            </a:r>
            <a:r>
              <a:rPr lang="uk-UA" sz="6400" b="1" dirty="0" smtClean="0"/>
              <a:t>, що дозволило у подальшому </a:t>
            </a:r>
            <a:r>
              <a:rPr lang="uk-UA" sz="6200" b="1" dirty="0" smtClean="0"/>
              <a:t>здійснювати хірургічні операції з мінімальною загрозою для життя </a:t>
            </a:r>
            <a:r>
              <a:rPr lang="uk-UA" sz="6200" b="1" dirty="0" smtClean="0">
                <a:hlinkClick r:id="rId15" tooltip="Пацієнт"/>
              </a:rPr>
              <a:t>пацієнта</a:t>
            </a:r>
            <a:r>
              <a:rPr lang="uk-UA" sz="6200" b="1" dirty="0" smtClean="0"/>
              <a:t>.</a:t>
            </a:r>
          </a:p>
          <a:p>
            <a:endParaRPr lang="uk-UA" b="1" dirty="0"/>
          </a:p>
        </p:txBody>
      </p:sp>
      <p:pic>
        <p:nvPicPr>
          <p:cNvPr id="1026" name="Picture 2" descr="D:\загруженное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057177" y="1484784"/>
            <a:ext cx="5086823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Хірургічні інструменти</a:t>
            </a:r>
            <a:endParaRPr lang="uk-UA" dirty="0"/>
          </a:p>
        </p:txBody>
      </p:sp>
      <p:sp>
        <p:nvSpPr>
          <p:cNvPr id="5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sz="6200" dirty="0" smtClean="0"/>
              <a:t>Важливе  місце в хірургічному лікуванні займає хірургічний інструмент, без якого неможливо виконати </a:t>
            </a:r>
            <a:r>
              <a:rPr lang="uk-UA" sz="6200" dirty="0" smtClean="0">
                <a:hlinkClick r:id="rId2" tooltip="Хірургічна операція"/>
              </a:rPr>
              <a:t>хірургічне втручання</a:t>
            </a:r>
            <a:r>
              <a:rPr lang="uk-UA" sz="6200" dirty="0" smtClean="0"/>
              <a:t>.</a:t>
            </a:r>
          </a:p>
          <a:p>
            <a:endParaRPr lang="uk-UA" dirty="0"/>
          </a:p>
        </p:txBody>
      </p:sp>
      <p:pic>
        <p:nvPicPr>
          <p:cNvPr id="2050" name="Picture 2" descr="D: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988840"/>
            <a:ext cx="4781242" cy="36724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>
                <a:hlinkClick r:id="rId2" tooltip="Елеватор (хірургічний інструмент)"/>
              </a:rPr>
              <a:t>Елеватор</a:t>
            </a:r>
            <a:endParaRPr lang="uk-UA" dirty="0" smtClean="0"/>
          </a:p>
          <a:p>
            <a:r>
              <a:rPr lang="uk-UA" dirty="0" smtClean="0"/>
              <a:t>Трепан ручний</a:t>
            </a:r>
          </a:p>
          <a:p>
            <a:pPr>
              <a:buNone/>
            </a:pPr>
            <a:r>
              <a:rPr lang="uk-UA" dirty="0" smtClean="0"/>
              <a:t>    </a:t>
            </a:r>
            <a:r>
              <a:rPr lang="uk-UA" b="1" dirty="0" smtClean="0"/>
              <a:t>Скальпелі</a:t>
            </a:r>
            <a:endParaRPr lang="uk-UA" dirty="0" smtClean="0"/>
          </a:p>
          <a:p>
            <a:r>
              <a:rPr lang="uk-UA" dirty="0" err="1" smtClean="0"/>
              <a:t>черевцевий</a:t>
            </a:r>
            <a:endParaRPr lang="uk-UA" dirty="0" smtClean="0"/>
          </a:p>
          <a:p>
            <a:r>
              <a:rPr lang="uk-UA" dirty="0" smtClean="0"/>
              <a:t>гострокінцевий (ланцетоподібний)</a:t>
            </a:r>
          </a:p>
          <a:p>
            <a:r>
              <a:rPr lang="uk-UA" dirty="0" smtClean="0"/>
              <a:t>офтальмологічний</a:t>
            </a:r>
          </a:p>
          <a:p>
            <a:r>
              <a:rPr lang="uk-UA" dirty="0" smtClean="0"/>
              <a:t>із знімним лезом</a:t>
            </a:r>
          </a:p>
          <a:p>
            <a:endParaRPr lang="uk-UA" dirty="0" smtClean="0"/>
          </a:p>
          <a:p>
            <a:pPr>
              <a:buNone/>
            </a:pPr>
            <a:r>
              <a:rPr lang="uk-UA" b="1" dirty="0" smtClean="0"/>
              <a:t>Операційні ножі</a:t>
            </a:r>
            <a:endParaRPr lang="uk-UA" dirty="0" smtClean="0"/>
          </a:p>
          <a:p>
            <a:r>
              <a:rPr lang="uk-UA" dirty="0" smtClean="0"/>
              <a:t>ампутаційний</a:t>
            </a:r>
          </a:p>
          <a:p>
            <a:r>
              <a:rPr lang="uk-UA" dirty="0" smtClean="0"/>
              <a:t>резекційний</a:t>
            </a:r>
          </a:p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Жоми</a:t>
            </a:r>
            <a:endParaRPr lang="ru-RU" dirty="0" smtClean="0"/>
          </a:p>
          <a:p>
            <a:r>
              <a:rPr lang="ru-RU" dirty="0" err="1" smtClean="0"/>
              <a:t>кишковий</a:t>
            </a:r>
            <a:endParaRPr lang="ru-RU" dirty="0" smtClean="0"/>
          </a:p>
          <a:p>
            <a:r>
              <a:rPr lang="ru-RU" dirty="0" err="1" smtClean="0"/>
              <a:t>шлунковий</a:t>
            </a:r>
            <a:endParaRPr lang="ru-RU" dirty="0" smtClean="0"/>
          </a:p>
          <a:p>
            <a:r>
              <a:rPr lang="ru-RU" dirty="0" err="1" smtClean="0"/>
              <a:t>еластичний</a:t>
            </a:r>
            <a:endParaRPr lang="ru-RU" dirty="0" smtClean="0"/>
          </a:p>
          <a:p>
            <a:r>
              <a:rPr lang="ru-RU" b="1" dirty="0" err="1" smtClean="0"/>
              <a:t>Голки</a:t>
            </a:r>
            <a:endParaRPr lang="ru-RU" dirty="0" smtClean="0"/>
          </a:p>
          <a:p>
            <a:r>
              <a:rPr lang="ru-RU" dirty="0" err="1" smtClean="0"/>
              <a:t>колючі</a:t>
            </a:r>
            <a:endParaRPr lang="ru-RU" dirty="0" smtClean="0"/>
          </a:p>
          <a:p>
            <a:r>
              <a:rPr lang="ru-RU" dirty="0" err="1" smtClean="0"/>
              <a:t>ріжучі</a:t>
            </a:r>
            <a:endParaRPr lang="ru-RU" dirty="0" smtClean="0"/>
          </a:p>
          <a:p>
            <a:r>
              <a:rPr lang="ru-RU" dirty="0" err="1" smtClean="0"/>
              <a:t>атравматичні</a:t>
            </a:r>
            <a:endParaRPr lang="ru-RU" dirty="0" smtClean="0"/>
          </a:p>
          <a:p>
            <a:r>
              <a:rPr lang="uk-UA" b="1" dirty="0" smtClean="0"/>
              <a:t>Пінцети</a:t>
            </a:r>
            <a:endParaRPr lang="uk-UA" dirty="0" smtClean="0"/>
          </a:p>
          <a:p>
            <a:r>
              <a:rPr lang="uk-UA" dirty="0" smtClean="0"/>
              <a:t>хірургічний</a:t>
            </a:r>
          </a:p>
          <a:p>
            <a:r>
              <a:rPr lang="uk-UA" dirty="0" smtClean="0"/>
              <a:t>анатомічний</a:t>
            </a:r>
          </a:p>
          <a:p>
            <a:r>
              <a:rPr lang="uk-UA" dirty="0" err="1" smtClean="0"/>
              <a:t>лапчатий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Напрямки хірургії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Сучасна хірургія щоразу більше стає реконструктивною хірургією (тобто спрямованою на те, щоб відновити або замінити ушкоджений орган: </a:t>
            </a:r>
            <a:r>
              <a:rPr lang="uk-UA" dirty="0" smtClean="0">
                <a:hlinkClick r:id="rId2" tooltip="Протез"/>
              </a:rPr>
              <a:t>протез</a:t>
            </a:r>
            <a:r>
              <a:rPr lang="uk-UA" dirty="0" smtClean="0"/>
              <a:t> </a:t>
            </a:r>
            <a:r>
              <a:rPr lang="uk-UA" dirty="0" smtClean="0">
                <a:hlinkClick r:id="rId3" tooltip="Кровоносна судина"/>
              </a:rPr>
              <a:t>судини</a:t>
            </a:r>
            <a:r>
              <a:rPr lang="uk-UA" dirty="0" smtClean="0"/>
              <a:t>, штучний клапан </a:t>
            </a:r>
            <a:r>
              <a:rPr lang="uk-UA" dirty="0" smtClean="0">
                <a:hlinkClick r:id="rId4" tooltip="Серце"/>
              </a:rPr>
              <a:t>серця</a:t>
            </a:r>
            <a:r>
              <a:rPr lang="uk-UA" dirty="0" smtClean="0"/>
              <a:t> тощо) і </a:t>
            </a:r>
            <a:r>
              <a:rPr lang="uk-UA" dirty="0" err="1" smtClean="0"/>
              <a:t>малоінвазивною</a:t>
            </a:r>
            <a:r>
              <a:rPr lang="uk-UA" dirty="0" smtClean="0"/>
              <a:t> (тобто спрямованою на те, щоб мінімізувати область втручання в </a:t>
            </a:r>
            <a:r>
              <a:rPr lang="uk-UA" dirty="0" smtClean="0">
                <a:hlinkClick r:id="rId5" tooltip="Організм"/>
              </a:rPr>
              <a:t>організм</a:t>
            </a:r>
            <a:r>
              <a:rPr lang="uk-UA" dirty="0" smtClean="0"/>
              <a:t> — </a:t>
            </a:r>
            <a:r>
              <a:rPr lang="uk-UA" dirty="0" err="1" smtClean="0"/>
              <a:t>мінідоступи</a:t>
            </a:r>
            <a:r>
              <a:rPr lang="uk-UA" dirty="0" smtClean="0"/>
              <a:t>, </a:t>
            </a:r>
            <a:r>
              <a:rPr lang="uk-UA" dirty="0" err="1" smtClean="0"/>
              <a:t>лапароскопічна</a:t>
            </a:r>
            <a:r>
              <a:rPr lang="uk-UA" dirty="0" smtClean="0"/>
              <a:t> техніка, </a:t>
            </a:r>
            <a:r>
              <a:rPr lang="uk-UA" dirty="0" err="1" smtClean="0"/>
              <a:t>рентгеноендоваскулярна</a:t>
            </a:r>
            <a:r>
              <a:rPr lang="uk-UA" dirty="0" smtClean="0"/>
              <a:t> хірургія).</a:t>
            </a:r>
          </a:p>
          <a:p>
            <a:r>
              <a:rPr lang="uk-UA" dirty="0" smtClean="0"/>
              <a:t>Лікар, який займається хірургією називається загалом </a:t>
            </a:r>
            <a:r>
              <a:rPr lang="uk-UA" i="1" dirty="0" smtClean="0"/>
              <a:t>хірургом</a:t>
            </a:r>
            <a:r>
              <a:rPr lang="uk-UA" dirty="0" smtClean="0"/>
              <a:t>. Розвиток хірургії, зумовив появу підрозділів, які вивчають та вдосконалюють хірургічне лікування лише одного органу чи системи: загальна (абдомінальна), </a:t>
            </a:r>
            <a:r>
              <a:rPr lang="uk-UA" dirty="0" err="1" smtClean="0"/>
              <a:t>торакальна</a:t>
            </a:r>
            <a:r>
              <a:rPr lang="uk-UA" dirty="0" smtClean="0"/>
              <a:t>, </a:t>
            </a:r>
            <a:r>
              <a:rPr lang="uk-UA" dirty="0" smtClean="0">
                <a:hlinkClick r:id="rId6" tooltip="Кардіохірургія"/>
              </a:rPr>
              <a:t>кардіохірургія</a:t>
            </a:r>
            <a:r>
              <a:rPr lang="uk-UA" dirty="0" smtClean="0"/>
              <a:t>, </a:t>
            </a:r>
            <a:r>
              <a:rPr lang="uk-UA" dirty="0" err="1" smtClean="0"/>
              <a:t>суддинна</a:t>
            </a:r>
            <a:r>
              <a:rPr lang="uk-UA" dirty="0" smtClean="0"/>
              <a:t>, пластична, щелепно-лицева, </a:t>
            </a:r>
            <a:r>
              <a:rPr lang="uk-UA" dirty="0" smtClean="0">
                <a:hlinkClick r:id="rId7" tooltip="Нейрохірургія"/>
              </a:rPr>
              <a:t>нейрохірургія</a:t>
            </a:r>
            <a:r>
              <a:rPr lang="uk-UA" dirty="0" smtClean="0"/>
              <a:t>, </a:t>
            </a:r>
            <a:r>
              <a:rPr lang="uk-UA" dirty="0" smtClean="0">
                <a:hlinkClick r:id="rId8" tooltip="Ендокринна хірургія"/>
              </a:rPr>
              <a:t>ендокринна хірургія</a:t>
            </a:r>
            <a:r>
              <a:rPr lang="uk-UA" dirty="0" smtClean="0"/>
              <a:t>, </a:t>
            </a:r>
            <a:r>
              <a:rPr lang="uk-UA" dirty="0" smtClean="0">
                <a:hlinkClick r:id="rId9" tooltip="Травматологія"/>
              </a:rPr>
              <a:t>травматологія</a:t>
            </a:r>
            <a:r>
              <a:rPr lang="uk-UA" dirty="0" smtClean="0"/>
              <a:t>, </a:t>
            </a:r>
            <a:r>
              <a:rPr lang="uk-UA" dirty="0" smtClean="0">
                <a:hlinkClick r:id="rId10" tooltip="Проктологія"/>
              </a:rPr>
              <a:t>проктологія</a:t>
            </a:r>
            <a:r>
              <a:rPr lang="uk-UA" dirty="0" smtClean="0"/>
              <a:t>, </a:t>
            </a:r>
            <a:r>
              <a:rPr lang="uk-UA" dirty="0" smtClean="0">
                <a:hlinkClick r:id="rId11" tooltip="Урологія"/>
              </a:rPr>
              <a:t>урологія</a:t>
            </a:r>
            <a:r>
              <a:rPr lang="uk-UA" dirty="0" smtClean="0"/>
              <a:t>, </a:t>
            </a:r>
            <a:r>
              <a:rPr lang="uk-UA" dirty="0" err="1" smtClean="0"/>
              <a:t>оперативна</a:t>
            </a:r>
            <a:r>
              <a:rPr lang="uk-UA" dirty="0" err="1" smtClean="0">
                <a:hlinkClick r:id="rId12" tooltip="Гінекологія"/>
              </a:rPr>
              <a:t>гінекологія</a:t>
            </a:r>
            <a:r>
              <a:rPr lang="uk-UA" dirty="0" smtClean="0"/>
              <a:t>, </a:t>
            </a:r>
            <a:r>
              <a:rPr lang="uk-UA" dirty="0" smtClean="0">
                <a:hlinkClick r:id="rId13" tooltip="Комбустіологія"/>
              </a:rPr>
              <a:t>комбустіологія</a:t>
            </a:r>
            <a:r>
              <a:rPr lang="uk-UA" dirty="0" smtClean="0"/>
              <a:t>, </a:t>
            </a:r>
            <a:r>
              <a:rPr lang="uk-UA" dirty="0" err="1" smtClean="0">
                <a:hlinkClick r:id="rId14" tooltip="Трансплантологія"/>
              </a:rPr>
              <a:t>трансплантологія</a:t>
            </a:r>
            <a:r>
              <a:rPr lang="uk-UA" dirty="0" smtClean="0"/>
              <a:t>, тощо. Як наслідок, існує поняття спеціалізації хірурга у певній галузі хірургії.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764704"/>
            <a:ext cx="4038600" cy="4681728"/>
          </a:xfrm>
        </p:spPr>
        <p:txBody>
          <a:bodyPr/>
          <a:lstStyle/>
          <a:p>
            <a:r>
              <a:rPr lang="uk-UA" dirty="0" smtClean="0"/>
              <a:t>Хірург повинен бути здоровим як психологічно так і фізично, впевненим в собі, любити свою справу, не боятися крові.</a:t>
            </a:r>
            <a:endParaRPr lang="uk-UA" dirty="0"/>
          </a:p>
        </p:txBody>
      </p:sp>
      <p:pic>
        <p:nvPicPr>
          <p:cNvPr id="4098" name="Picture 2" descr="D: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556792"/>
            <a:ext cx="4672132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images (1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531" y="404664"/>
            <a:ext cx="8066382" cy="6041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Професійно</a:t>
            </a:r>
            <a:r>
              <a:rPr lang="ru-RU" dirty="0" smtClean="0"/>
              <a:t> </a:t>
            </a:r>
            <a:r>
              <a:rPr lang="ru-RU" dirty="0" err="1" smtClean="0"/>
              <a:t>важливі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для </a:t>
            </a:r>
            <a:r>
              <a:rPr lang="ru-RU" dirty="0" err="1" smtClean="0"/>
              <a:t>спеціаліста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• емоційно-вольова стійкість;</a:t>
            </a:r>
            <a:br>
              <a:rPr lang="uk-UA" dirty="0" smtClean="0"/>
            </a:br>
            <a:r>
              <a:rPr lang="uk-UA" dirty="0" smtClean="0"/>
              <a:t>• уважність;</a:t>
            </a:r>
            <a:br>
              <a:rPr lang="uk-UA" dirty="0" smtClean="0"/>
            </a:br>
            <a:r>
              <a:rPr lang="uk-UA" dirty="0" smtClean="0"/>
              <a:t>• акуратність;</a:t>
            </a:r>
            <a:br>
              <a:rPr lang="uk-UA" dirty="0" smtClean="0"/>
            </a:br>
            <a:r>
              <a:rPr lang="uk-UA" dirty="0" smtClean="0"/>
              <a:t>• висока відповідальність;</a:t>
            </a:r>
            <a:br>
              <a:rPr lang="uk-UA" dirty="0" smtClean="0"/>
            </a:br>
            <a:r>
              <a:rPr lang="uk-UA" dirty="0" smtClean="0"/>
              <a:t>• спостережливість;</a:t>
            </a:r>
            <a:br>
              <a:rPr lang="uk-UA" dirty="0" smtClean="0"/>
            </a:br>
            <a:r>
              <a:rPr lang="uk-UA" dirty="0" smtClean="0"/>
              <a:t>• комунікативні здібності;</a:t>
            </a:r>
            <a:br>
              <a:rPr lang="uk-UA" dirty="0" smtClean="0"/>
            </a:br>
            <a:r>
              <a:rPr lang="uk-UA" dirty="0" smtClean="0"/>
              <a:t>• великий об'єм довготривалої пам'яті;</a:t>
            </a:r>
            <a:br>
              <a:rPr lang="uk-UA" dirty="0" smtClean="0"/>
            </a:br>
            <a:r>
              <a:rPr lang="uk-UA" dirty="0" smtClean="0"/>
              <a:t>• аналітичний склад розуму.</a:t>
            </a:r>
            <a:br>
              <a:rPr lang="uk-UA" dirty="0" smtClean="0"/>
            </a:br>
            <a:r>
              <a:rPr lang="uk-UA" dirty="0" smtClean="0"/>
              <a:t>   </a:t>
            </a:r>
            <a:r>
              <a:rPr lang="uk-UA" b="1" dirty="0" smtClean="0"/>
              <a:t>Медичні </a:t>
            </a:r>
            <a:r>
              <a:rPr lang="uk-UA" b="1" dirty="0" err="1" smtClean="0"/>
              <a:t>протипокази</a:t>
            </a:r>
            <a:r>
              <a:rPr lang="uk-UA" b="1" dirty="0" smtClean="0"/>
              <a:t>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• значні дефекти зору і слуху;</a:t>
            </a:r>
            <a:br>
              <a:rPr lang="uk-UA" dirty="0" smtClean="0"/>
            </a:br>
            <a:r>
              <a:rPr lang="uk-UA" dirty="0" smtClean="0"/>
              <a:t>• психічні та нервові захворювання;</a:t>
            </a:r>
            <a:br>
              <a:rPr lang="uk-UA" dirty="0" smtClean="0"/>
            </a:br>
            <a:r>
              <a:rPr lang="uk-UA" dirty="0" smtClean="0"/>
              <a:t>• інфекційні захворювання.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365</TotalTime>
  <Words>117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   Робота учениці 10 класу Домажирської ЗОШ I - III ступенів Гусак Христини</vt:lpstr>
      <vt:lpstr>                Хірург </vt:lpstr>
      <vt:lpstr>             Історія </vt:lpstr>
      <vt:lpstr>       Хірургічні інструменти</vt:lpstr>
      <vt:lpstr>     </vt:lpstr>
      <vt:lpstr> Напрямки хірургії </vt:lpstr>
      <vt:lpstr>Слайд 7</vt:lpstr>
      <vt:lpstr>Слайд 8</vt:lpstr>
      <vt:lpstr>Професійно важливі риси для спеціаліста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                            учениці 10 класу                      Домажирської ЗОШ                             Куциняк Марти</dc:title>
  <dc:creator>1</dc:creator>
  <cp:lastModifiedBy>1</cp:lastModifiedBy>
  <cp:revision>29</cp:revision>
  <dcterms:created xsi:type="dcterms:W3CDTF">2013-12-02T19:45:42Z</dcterms:created>
  <dcterms:modified xsi:type="dcterms:W3CDTF">2015-02-08T16:53:45Z</dcterms:modified>
</cp:coreProperties>
</file>