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handoutMasterIdLst>
    <p:handoutMasterId r:id="rId26"/>
  </p:handoutMasterIdLst>
  <p:sldIdLst>
    <p:sldId id="256" r:id="rId3"/>
    <p:sldId id="257" r:id="rId4"/>
    <p:sldId id="258" r:id="rId5"/>
    <p:sldId id="259" r:id="rId6"/>
    <p:sldId id="260" r:id="rId7"/>
    <p:sldId id="277" r:id="rId8"/>
    <p:sldId id="261" r:id="rId9"/>
    <p:sldId id="278" r:id="rId10"/>
    <p:sldId id="262" r:id="rId11"/>
    <p:sldId id="263" r:id="rId12"/>
    <p:sldId id="264" r:id="rId13"/>
    <p:sldId id="265" r:id="rId14"/>
    <p:sldId id="266" r:id="rId15"/>
    <p:sldId id="279" r:id="rId16"/>
    <p:sldId id="280" r:id="rId17"/>
    <p:sldId id="281" r:id="rId18"/>
    <p:sldId id="282" r:id="rId19"/>
    <p:sldId id="283" r:id="rId20"/>
    <p:sldId id="284" r:id="rId21"/>
    <p:sldId id="285" r:id="rId22"/>
    <p:sldId id="286" r:id="rId23"/>
    <p:sldId id="28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508" autoAdjust="0"/>
  </p:normalViewPr>
  <p:slideViewPr>
    <p:cSldViewPr>
      <p:cViewPr>
        <p:scale>
          <a:sx n="80" d="100"/>
          <a:sy n="80" d="100"/>
        </p:scale>
        <p:origin x="-864"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88"/>
    </p:cViewPr>
  </p:sorterViewPr>
  <p:notesViewPr>
    <p:cSldViewPr>
      <p:cViewPr varScale="1">
        <p:scale>
          <a:sx n="81" d="100"/>
          <a:sy n="81" d="100"/>
        </p:scale>
        <p:origin x="-208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21B00-6FC2-41C5-8CC8-B9EEA04C504C}" type="datetimeFigureOut">
              <a:rPr lang="en-US" smtClean="0"/>
              <a:pPr/>
              <a:t>1/27/2014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498FED-E309-4234-8533-7FE78C077757}" type="slidenum">
              <a:rPr lang="en-US" smtClean="0"/>
              <a:pPr/>
              <a:t>‹#›</a:t>
            </a:fld>
            <a:endParaRPr lang="en-US"/>
          </a:p>
        </p:txBody>
      </p:sp>
    </p:spTree>
    <p:extLst>
      <p:ext uri="{BB962C8B-B14F-4D97-AF65-F5344CB8AC3E}">
        <p14:creationId xmlns:p14="http://schemas.microsoft.com/office/powerpoint/2010/main" val="166363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4F934-0B1F-4A2D-B327-660F7F58F120}" type="datetimeFigureOut">
              <a:rPr lang="en-US" smtClean="0"/>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592BD-A84E-44A3-8DF7-E6ED0C1DA784}" type="slidenum">
              <a:rPr lang="en-US" smtClean="0"/>
              <a:pPr/>
              <a:t>‹#›</a:t>
            </a:fld>
            <a:endParaRPr lang="en-US"/>
          </a:p>
        </p:txBody>
      </p:sp>
    </p:spTree>
    <p:extLst>
      <p:ext uri="{BB962C8B-B14F-4D97-AF65-F5344CB8AC3E}">
        <p14:creationId xmlns:p14="http://schemas.microsoft.com/office/powerpoint/2010/main" val="57702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ru-RU" smtClean="0"/>
              <a:t>Образец заголовка</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userDrawn="1">
            <p:ph type="dt" sz="half" idx="10"/>
          </p:nvPr>
        </p:nvSpPr>
        <p:spPr/>
        <p:txBody>
          <a:bodyPr/>
          <a:lstStyle/>
          <a:p>
            <a:fld id="{FF6F1548-A370-498C-A14B-E715C2319CD9}" type="datetimeFigureOut">
              <a:rPr lang="en-US" smtClean="0"/>
              <a:pPr/>
              <a:t>1/27/2014</a:t>
            </a:fld>
            <a:endParaRPr lang="en-US"/>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F6F1548-A370-498C-A14B-E715C2319CD9}"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FF6F1548-A370-498C-A14B-E715C2319CD9}"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F6F1548-A370-498C-A14B-E715C2319CD9}"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F6F1548-A370-498C-A14B-E715C2319CD9}" type="datetimeFigureOut">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F1548-A370-498C-A14B-E715C2319CD9}"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F6F1548-A370-498C-A14B-E715C2319CD9}"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F6F1548-A370-498C-A14B-E715C2319CD9}"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1548-A370-498C-A14B-E715C2319CD9}" type="datetimeFigureOut">
              <a:rPr lang="en-US" smtClean="0"/>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33"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8F03A-58E1-4ECA-9024-348A9A81A53D}" type="slidenum">
              <a:rPr lang="en-US" smtClean="0"/>
              <a:pPr/>
              <a:t>‹#›</a:t>
            </a:fld>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grpSp>
        <p:nvGrpSpPr>
          <p:cNvPr id="12"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619672" y="1628800"/>
            <a:ext cx="6858000" cy="1107996"/>
          </a:xfrm>
          <a:effectLst>
            <a:glow rad="139700">
              <a:schemeClr val="accent2">
                <a:satMod val="175000"/>
                <a:alpha val="40000"/>
              </a:schemeClr>
            </a:glow>
          </a:effectLst>
        </p:spPr>
        <p:txBody>
          <a:bodyPr/>
          <a:lstStyle/>
          <a:p>
            <a:r>
              <a:rPr lang="uk-UA" sz="6600" dirty="0" smtClean="0"/>
              <a:t>Роль грошей</a:t>
            </a:r>
            <a:endParaRPr lang="uk-UA" sz="6600" dirty="0"/>
          </a:p>
        </p:txBody>
      </p:sp>
      <p:pic>
        <p:nvPicPr>
          <p:cNvPr id="1026" name="Picture 2" descr="C:\Users\Anny\AppData\Local\Microsoft\Windows\Temporary Internet Files\Content.IE5\0BH02MOA\MC9004415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933056"/>
            <a:ext cx="2201540" cy="19662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712968" cy="4248472"/>
          </a:xfrm>
        </p:spPr>
        <p:txBody>
          <a:bodyPr>
            <a:normAutofit/>
          </a:bodyPr>
          <a:lstStyle/>
          <a:p>
            <a:pPr marL="0" indent="0">
              <a:buNone/>
            </a:pPr>
            <a:r>
              <a:rPr lang="uk-UA" sz="2100" dirty="0"/>
              <a:t>Здатність грошей приносити своїм власникам в умовах ринкової економіки додаткову вартість значно посилила їх стимулюючий вплив на кожного суб'єкта економічних відносин: і на виробника (працівника), і на споживача. Як виробник, або працівник, кожний з них прагне краще і більше працювати, щоб вивести свої грошові доходи за межі виробничих чи споживчих потреб і, капіталізувавши надлишок доходу, мати можливість одержувати додаткову вартість. З цією ж метою він як споживач прагне </a:t>
            </a:r>
            <a:r>
              <a:rPr lang="uk-UA" sz="2100" dirty="0" smtClean="0"/>
              <a:t>економно </a:t>
            </a:r>
            <a:r>
              <a:rPr lang="uk-UA" sz="2100" dirty="0"/>
              <a:t>використовувати свої грошові кошти, оскільки капіталізація їх залишків дає можливість одержувати додаткові доходи понад ті, що приносить жива праця.</a:t>
            </a:r>
          </a:p>
          <a:p>
            <a:pPr marL="0" indent="0">
              <a:buNone/>
            </a:pPr>
            <a:r>
              <a:rPr lang="uk-UA" sz="2100" dirty="0"/>
              <a:t>Гроші в умовах ринкової економіки стають носієм позичкового капіталу. </a:t>
            </a:r>
          </a:p>
        </p:txBody>
      </p:sp>
      <p:pic>
        <p:nvPicPr>
          <p:cNvPr id="7172" name="Picture 4" descr="C:\Users\Anny\AppData\Local\Microsoft\Windows\Temporary Internet Files\Content.IE5\OBNIV21E\MC900383494[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893643"/>
            <a:ext cx="2232248" cy="2775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455" y="3789040"/>
            <a:ext cx="6336704" cy="3000821"/>
          </a:xfrm>
          <a:prstGeom prst="rect">
            <a:avLst/>
          </a:prstGeom>
          <a:noFill/>
        </p:spPr>
        <p:txBody>
          <a:bodyPr wrap="square" rtlCol="0">
            <a:spAutoFit/>
          </a:bodyPr>
          <a:lstStyle/>
          <a:p>
            <a:r>
              <a:rPr lang="uk-UA" sz="2100" dirty="0">
                <a:solidFill>
                  <a:schemeClr val="accent1">
                    <a:lumMod val="75000"/>
                  </a:schemeClr>
                </a:solidFill>
              </a:rPr>
              <a:t>Через механізм його руху, зокрема через банки та ринок цінних паперів, формування якого зумовлюється перетворенням грошей у капітал, відкриваються можливості узгодити індивідуальні та колективні інтереси виробників, дещо згладити суперечності між соціальними класами та </a:t>
            </a:r>
            <a:r>
              <a:rPr lang="uk-UA" sz="2100" dirty="0" smtClean="0">
                <a:solidFill>
                  <a:schemeClr val="accent1">
                    <a:lumMod val="75000"/>
                  </a:schemeClr>
                </a:solidFill>
              </a:rPr>
              <a:t>групами </a:t>
            </a:r>
            <a:r>
              <a:rPr lang="uk-UA" sz="2100" dirty="0">
                <a:solidFill>
                  <a:schemeClr val="accent1">
                    <a:lumMod val="75000"/>
                  </a:schemeClr>
                </a:solidFill>
              </a:rPr>
              <a:t>суспільства, забезпечити більшу рівномірність і збалансованість процесу розширеного відтворення.</a:t>
            </a:r>
          </a:p>
          <a:p>
            <a:endParaRPr lang="uk-UA" sz="2100" dirty="0">
              <a:solidFill>
                <a:schemeClr val="accent1">
                  <a:lumMod val="75000"/>
                </a:schemeClr>
              </a:solidFill>
            </a:endParaRPr>
          </a:p>
        </p:txBody>
      </p:sp>
    </p:spTree>
    <p:extLst>
      <p:ext uri="{BB962C8B-B14F-4D97-AF65-F5344CB8AC3E}">
        <p14:creationId xmlns:p14="http://schemas.microsoft.com/office/powerpoint/2010/main" val="93483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9"/>
            <a:ext cx="8856984" cy="3384376"/>
          </a:xfrm>
        </p:spPr>
        <p:txBody>
          <a:bodyPr>
            <a:normAutofit fontScale="92500"/>
          </a:bodyPr>
          <a:lstStyle/>
          <a:p>
            <a:pPr marL="0" indent="0">
              <a:buNone/>
            </a:pPr>
            <a:r>
              <a:rPr lang="uk-UA" dirty="0"/>
              <a:t>Всебічне охоплення грошовою формою економічних відносин всередині країн та між ними, а також постійне вдосконалення самого грошового механізму створили сприятливі умови для формування міжнародних ринків і тісних взаємовигідних зв'язків між країнами, міжнародного переливу вільних капіталів у місця найефективнішого їх використання тощо.</a:t>
            </a:r>
          </a:p>
          <a:p>
            <a:pPr marL="0" indent="0">
              <a:buNone/>
            </a:pPr>
            <a:r>
              <a:rPr lang="uk-UA" dirty="0"/>
              <a:t>Глибоке проникнення грошової форми в усі "клітини" суспільних відносин відкриває широкі можливості для регулювання за допомогою грошових інструментів процесу розширеного відтворення. </a:t>
            </a:r>
          </a:p>
        </p:txBody>
      </p:sp>
      <p:pic>
        <p:nvPicPr>
          <p:cNvPr id="8195" name="Picture 3" descr="C:\Users\Anny\AppData\Local\Microsoft\Windows\Temporary Internet Files\Content.IE5\MPSX3A50\MC9003900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533921"/>
            <a:ext cx="2880320" cy="26319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3429000"/>
            <a:ext cx="5040560" cy="3477875"/>
          </a:xfrm>
          <a:prstGeom prst="rect">
            <a:avLst/>
          </a:prstGeom>
          <a:noFill/>
        </p:spPr>
        <p:txBody>
          <a:bodyPr wrap="square" rtlCol="0">
            <a:spAutoFit/>
          </a:bodyPr>
          <a:lstStyle/>
          <a:p>
            <a:r>
              <a:rPr lang="uk-UA" sz="2200" dirty="0">
                <a:solidFill>
                  <a:schemeClr val="accent1">
                    <a:lumMod val="75000"/>
                  </a:schemeClr>
                </a:solidFill>
              </a:rPr>
              <a:t>Мова йде передусім про такі інструменти, як податки, позичковий процент, ціни, орендна плата, бюджетне фінансування та ін. Через них держава має можливість регулювати основні економічні процеси на </a:t>
            </a:r>
            <a:r>
              <a:rPr lang="uk-UA" sz="2200" dirty="0" err="1">
                <a:solidFill>
                  <a:schemeClr val="accent1">
                    <a:lumMod val="75000"/>
                  </a:schemeClr>
                </a:solidFill>
              </a:rPr>
              <a:t>мікро-</a:t>
            </a:r>
            <a:r>
              <a:rPr lang="uk-UA" sz="2200" dirty="0">
                <a:solidFill>
                  <a:schemeClr val="accent1">
                    <a:lumMod val="75000"/>
                  </a:schemeClr>
                </a:solidFill>
              </a:rPr>
              <a:t> та макрорівнях і в цілому на економічне становище в країні відповідно до попередньо визначених цілей.</a:t>
            </a:r>
          </a:p>
          <a:p>
            <a:endParaRPr lang="uk-UA" sz="2200" dirty="0">
              <a:solidFill>
                <a:schemeClr val="accent1">
                  <a:lumMod val="75000"/>
                </a:schemeClr>
              </a:solidFill>
            </a:endParaRPr>
          </a:p>
        </p:txBody>
      </p:sp>
    </p:spTree>
    <p:extLst>
      <p:ext uri="{BB962C8B-B14F-4D97-AF65-F5344CB8AC3E}">
        <p14:creationId xmlns:p14="http://schemas.microsoft.com/office/powerpoint/2010/main" val="2676002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99181"/>
            <a:ext cx="8640960" cy="4525963"/>
          </a:xfrm>
        </p:spPr>
        <p:txBody>
          <a:bodyPr>
            <a:normAutofit lnSpcReduction="10000"/>
          </a:bodyPr>
          <a:lstStyle/>
          <a:p>
            <a:pPr marL="0" indent="0" algn="ctr">
              <a:buNone/>
            </a:pPr>
            <a:r>
              <a:rPr lang="uk-UA" dirty="0"/>
              <a:t>Кількісний аспект ролі грошей полягає в тому, що через зміну кількості грошей в обороті можна активно впливати на економічні процеси, зокрема на результати діяльності економічних агентів як виробників і як споживачів. Цю можливість широко використовують усі держави з ринковою економікою для регулювання економічного життя в країні. Збільшуючи чи зменшуючи масу грошей в обороті, центральні банки, які діють від імені своїх держав, забезпечують зміну таких економічних інструментів, як платоспроможний попит, ціни, процент, валютний курс, </a:t>
            </a:r>
            <a:r>
              <a:rPr lang="uk-UA" dirty="0" err="1"/>
              <a:t>курс</a:t>
            </a:r>
            <a:r>
              <a:rPr lang="uk-UA" dirty="0"/>
              <a:t> цінних паперів тощо. Завдяки цьому забезпечується вплив на такі вирішальні економічні процеси, як інвестиції, зростання виробництва, зайнятість, розвиток експорту й імпорту та їх збалансування тощо.</a:t>
            </a:r>
          </a:p>
        </p:txBody>
      </p:sp>
      <p:pic>
        <p:nvPicPr>
          <p:cNvPr id="9221" name="Picture 5" descr="C:\Users\Anny\AppData\Local\Microsoft\Windows\Temporary Internet Files\Content.IE5\0BH02MOA\MC90044038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37112"/>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Anny\AppData\Local\Microsoft\Windows\Temporary Internet Files\Content.IE5\OBNIV21E\MC90044039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1328" y="5850136"/>
            <a:ext cx="1015008" cy="1015008"/>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Users\Anny\AppData\Local\Microsoft\Windows\Temporary Internet Files\Content.IE5\9PS0GJAP\MC9004127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93296"/>
            <a:ext cx="1512168" cy="5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619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uk-UA" dirty="0"/>
              <a:t>Еволюція ролі грошей в економіці </a:t>
            </a:r>
            <a:r>
              <a:rPr lang="uk-UA" dirty="0" smtClean="0"/>
              <a:t>України</a:t>
            </a:r>
            <a:endParaRPr lang="uk-UA" dirty="0"/>
          </a:p>
        </p:txBody>
      </p:sp>
      <p:sp>
        <p:nvSpPr>
          <p:cNvPr id="3" name="Объект 2"/>
          <p:cNvSpPr>
            <a:spLocks noGrp="1"/>
          </p:cNvSpPr>
          <p:nvPr>
            <p:ph idx="1"/>
          </p:nvPr>
        </p:nvSpPr>
        <p:spPr>
          <a:xfrm>
            <a:off x="323528" y="1600200"/>
            <a:ext cx="8568952" cy="4525963"/>
          </a:xfrm>
        </p:spPr>
        <p:txBody>
          <a:bodyPr>
            <a:normAutofit fontScale="92500" lnSpcReduction="10000"/>
          </a:bodyPr>
          <a:lstStyle/>
          <a:p>
            <a:pPr marL="0" indent="0">
              <a:buNone/>
            </a:pPr>
            <a:r>
              <a:rPr lang="uk-UA" dirty="0" smtClean="0"/>
              <a:t>У </a:t>
            </a:r>
            <a:r>
              <a:rPr lang="uk-UA" dirty="0"/>
              <a:t>міру поглиблення ринкової трансформації економіки України помітно зростає роль грошей в її розвитку. Поступово українська гривня перетворилась у справді загальний еквівалент, у "головну діючу особу" на ринку. Кожний, хто має гроші, може вільно купити будь-який потрібний товар на внутрішньому ринку. Це істотно підвищило заінтересованість економічних суб'єктів у тому, щоб більше заробляти грошей і економніше їх витрачати. Стало значно легше капіталізувати гроші, вклавши їх у цінні папери та банківські депозити. Запровадження часткової конвертованості гривні істотно підвищило роль грошей у розвитку зовнішньоекономічних відносин, в інтеграції економіки України у світову економіку. Грошово-кредитна політика зайняла ключове місце в механізмі державного регулювання економіки. Динаміка цін стала відчутно реагувати на регулюючі заходи Національного банку України в грошовій сфері.</a:t>
            </a:r>
          </a:p>
        </p:txBody>
      </p:sp>
      <p:pic>
        <p:nvPicPr>
          <p:cNvPr id="10242" name="Picture 2" descr="C:\Users\Anny\AppData\Local\Microsoft\Windows\Temporary Internet Files\Content.IE5\OBNIV21E\MC9004419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624608"/>
            <a:ext cx="1524521" cy="110552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Program Files\Microsoft Office\MEDIA\CAGCAT10\j022201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8778" y="5888594"/>
            <a:ext cx="890168" cy="893368"/>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Program Files\Microsoft Office\MEDIA\CAGCAT10\j022201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869878"/>
            <a:ext cx="890626" cy="89382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Program Files\Microsoft Office\MEDIA\CAGCAT10\j02220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5888594"/>
            <a:ext cx="890625" cy="89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565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Януська)\Desktop\imagem_1302316065-500x37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1556792"/>
            <a:ext cx="5771349" cy="432851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2008" y="188640"/>
            <a:ext cx="5652120" cy="6957392"/>
          </a:xfrm>
        </p:spPr>
        <p:txBody>
          <a:bodyPr>
            <a:normAutofit fontScale="85000" lnSpcReduction="10000"/>
          </a:bodyPr>
          <a:lstStyle/>
          <a:p>
            <a:pPr marL="0" indent="0">
              <a:buNone/>
            </a:pPr>
            <a:r>
              <a:rPr lang="uk-UA" dirty="0"/>
              <a:t>Проте ці позитивні зрушення в підвищенні ролі грошей поки що не дали відчутних результатів у розвитку суспільного виробництва, яке близько 10 років перебуває у стані хронічної кризи. Це зумовлено передусім уповільненістю, непослідовністю переведення економіки на ринкові засади, адміністративним втручанням держави в економічне життя, а також слабкістю самого грошового механізму, зокрема банківської системи, все ще високою інфляцією. Тому економічні суб'єкти недостатньо </a:t>
            </a:r>
            <a:r>
              <a:rPr lang="uk-UA" dirty="0" smtClean="0"/>
              <a:t>результативно реагують </a:t>
            </a:r>
            <a:r>
              <a:rPr lang="uk-UA" dirty="0"/>
              <a:t>на стимулюючі імпульси, які надходять з боку грошей, не виявляють належної заінтересованості в інвестуванні виробництва, у капіталізації доходів, у розвитку товарно-грошових відносин. Вони нерідко віддають перевагу натуральним формам економічних відносин (бартеру), "тіньовим" методам господарювання, переведенню вільного фінансового капіталу за кордон, конвертації його в іноземну валюту тощо. Ці процеси істотно стримують позитивний вплив ринкових перетворень та грошей на розвиток економіки.</a:t>
            </a:r>
          </a:p>
          <a:p>
            <a:endParaRPr lang="uk-UA" dirty="0"/>
          </a:p>
        </p:txBody>
      </p:sp>
    </p:spTree>
    <p:extLst>
      <p:ext uri="{BB962C8B-B14F-4D97-AF65-F5344CB8AC3E}">
        <p14:creationId xmlns:p14="http://schemas.microsoft.com/office/powerpoint/2010/main" val="3856044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928992" cy="6336704"/>
          </a:xfrm>
        </p:spPr>
        <p:txBody>
          <a:bodyPr>
            <a:normAutofit fontScale="85000" lnSpcReduction="20000"/>
          </a:bodyPr>
          <a:lstStyle/>
          <a:p>
            <a:pPr marL="0" indent="0">
              <a:buNone/>
            </a:pPr>
            <a:r>
              <a:rPr lang="uk-UA" dirty="0"/>
              <a:t>Досвід країн з розвинутою ринковою економікою не тільки свідчить про величезну роль грошей, а й показує основні напрями успішного використання їх у трансформаційній економіці нашої країни.</a:t>
            </a:r>
          </a:p>
          <a:p>
            <a:r>
              <a:rPr lang="uk-UA" dirty="0"/>
              <a:t>По-перше, це максимальне переведення на ринкові засади всіх сфер економічних відносин. Грошова форма повинна реально опосередковувати всі процеси розширеного відтворення, забезпечувати здійснення їх на еквівалентній основі. На принципах еквівалентності, самофінансування, самодостатності повинна ґрунтуватися діяльність не тільки виробничих підприємств, а й економічних суб'єктів сфери науки, освіти, охорони здоров'я тощо.</a:t>
            </a:r>
          </a:p>
          <a:p>
            <a:r>
              <a:rPr lang="uk-UA" dirty="0"/>
              <a:t>По-друге, переорієнтація цілей економічної, у тому числі грошової, політики із забезпечення інтересів центру на інтереси безпосереднього виробника, окремих колективів, регіонів тощо. Тільки за цієї умови можна буде ефективно використати грошові інструменти для стимулювання суспільного виробництва, а отже і для забезпечення економічних інтересів центру.</a:t>
            </a:r>
          </a:p>
          <a:p>
            <a:r>
              <a:rPr lang="uk-UA" dirty="0"/>
              <a:t>По-третє, забезпечення вільної, гарантованої капіталізації грошових доходів усіх суб'єктів економічних відносин усіма методами, </a:t>
            </a:r>
            <a:r>
              <a:rPr lang="uk-UA" dirty="0" smtClean="0"/>
              <a:t>сумісними </a:t>
            </a:r>
            <a:r>
              <a:rPr lang="uk-UA" dirty="0"/>
              <a:t>з нашими соціальними пріоритетами. Це сприятиме зростанню інвестицій, згортанню тіньової економіки, зміцненню банківської системи.</a:t>
            </a:r>
          </a:p>
          <a:p>
            <a:r>
              <a:rPr lang="uk-UA" dirty="0"/>
              <a:t>По-четверте, оздоровлення грошового обігу, забезпечення високої, сталої вартості грошової одиниці. Без цього неможливо відновити роль грошей у міновому процесі, витіснити бартерні операції з ринку, а отже, забезпечити їх належну роль у розвитку економіки в цілому.</a:t>
            </a:r>
          </a:p>
          <a:p>
            <a:endParaRPr lang="uk-UA" dirty="0"/>
          </a:p>
        </p:txBody>
      </p:sp>
    </p:spTree>
    <p:extLst>
      <p:ext uri="{BB962C8B-B14F-4D97-AF65-F5344CB8AC3E}">
        <p14:creationId xmlns:p14="http://schemas.microsoft.com/office/powerpoint/2010/main" val="3178906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17879"/>
            <a:ext cx="8424936" cy="4525963"/>
          </a:xfrm>
        </p:spPr>
        <p:txBody>
          <a:bodyPr/>
          <a:lstStyle/>
          <a:p>
            <a:pPr marL="0" indent="0">
              <a:buNone/>
            </a:pPr>
            <a:r>
              <a:rPr lang="uk-UA" dirty="0"/>
              <a:t>У міру подальшої трансформації економіки України в ринковому напрямку, розвитку банківської системи, формування ринків цінних паперів, кредитного та валютного ринків, оздоровлення державних фінансів і національних грошей, послаблення кризових явищ в економіці роль грошей в економічному житті України неухильно </a:t>
            </a:r>
            <a:r>
              <a:rPr lang="uk-UA" dirty="0" smtClean="0"/>
              <a:t>зростатиме !</a:t>
            </a:r>
            <a:endParaRPr lang="uk-UA" dirty="0"/>
          </a:p>
        </p:txBody>
      </p:sp>
      <p:pic>
        <p:nvPicPr>
          <p:cNvPr id="4098" name="Picture 2" descr="C:\Users\Януська)\Desktop\df518562c9_1247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552" y="3068960"/>
            <a:ext cx="4978896" cy="33192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40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Висновки </a:t>
            </a:r>
            <a:endParaRPr lang="uk-UA" dirty="0"/>
          </a:p>
        </p:txBody>
      </p:sp>
      <p:sp>
        <p:nvSpPr>
          <p:cNvPr id="3" name="Объект 2"/>
          <p:cNvSpPr>
            <a:spLocks noGrp="1"/>
          </p:cNvSpPr>
          <p:nvPr>
            <p:ph idx="1"/>
          </p:nvPr>
        </p:nvSpPr>
        <p:spPr>
          <a:xfrm>
            <a:off x="251520" y="1600200"/>
            <a:ext cx="8640960" cy="4525963"/>
          </a:xfrm>
        </p:spPr>
        <p:txBody>
          <a:bodyPr>
            <a:normAutofit fontScale="92500" lnSpcReduction="10000"/>
          </a:bodyPr>
          <a:lstStyle/>
          <a:p>
            <a:r>
              <a:rPr lang="uk-UA" dirty="0" smtClean="0"/>
              <a:t>Гроші </a:t>
            </a:r>
            <a:r>
              <a:rPr lang="uk-UA" dirty="0"/>
              <a:t>не були придумані людством і не є продуктом творення держави, а з'явилися стихійно як результат еволюційного розвитку товарного виробництва й обміну. Тому гроші не можна вольовим способом відмінити там, де для їх існування є об'єктивні передумови, як і не можна запровадити там, де таких передумов немає. Разом з тим держави активно впливають на форму грошей, з тим щоб надати їм тих ознак, які роблять гроші найбільш адекватними потребам ринку</a:t>
            </a:r>
            <a:r>
              <a:rPr lang="uk-UA" dirty="0" smtClean="0"/>
              <a:t>.</a:t>
            </a:r>
          </a:p>
          <a:p>
            <a:r>
              <a:rPr lang="uk-UA" dirty="0" smtClean="0"/>
              <a:t> </a:t>
            </a:r>
            <a:r>
              <a:rPr lang="uk-UA" dirty="0"/>
              <a:t>Обмін за допомогою грошей має істотні переваги перед бартером (натуральним обміном): здешевлює, прискорює, краще гарантує здійснення обмінних операцій, розширює можливості вибору, знімає часові і територіальні обмеження, створює умови для суспільного контролю і впливу на процеси обміну; все це сприяє прискоренню суспільного відтворення.</a:t>
            </a:r>
          </a:p>
          <a:p>
            <a:endParaRPr lang="uk-UA" dirty="0"/>
          </a:p>
        </p:txBody>
      </p:sp>
    </p:spTree>
    <p:extLst>
      <p:ext uri="{BB962C8B-B14F-4D97-AF65-F5344CB8AC3E}">
        <p14:creationId xmlns:p14="http://schemas.microsoft.com/office/powerpoint/2010/main" val="3979047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8942734" cy="3312368"/>
          </a:xfrm>
        </p:spPr>
        <p:txBody>
          <a:bodyPr>
            <a:normAutofit lnSpcReduction="10000"/>
          </a:bodyPr>
          <a:lstStyle/>
          <a:p>
            <a:r>
              <a:rPr lang="uk-UA" sz="2200" dirty="0" smtClean="0"/>
              <a:t>Гроші </a:t>
            </a:r>
            <a:r>
              <a:rPr lang="uk-UA" sz="2200" dirty="0"/>
              <a:t>за своєю сутністю є особливим товаром, що має властивості загального еквівалента - здатність обмінюватися на будь-який інший товар, загальну споживну вартість замість специфічної, властивої звичайним товарам, є безпосереднім носієм абстрактної цінності і суспільного багатства.</a:t>
            </a:r>
          </a:p>
          <a:p>
            <a:r>
              <a:rPr lang="uk-UA" sz="2200" dirty="0" smtClean="0"/>
              <a:t>Вартість </a:t>
            </a:r>
            <a:r>
              <a:rPr lang="uk-UA" sz="2200" dirty="0"/>
              <a:t>грошей як загального еквівалента формується безпосередньо в обігу внаслідок обміну певної маси реальних цінностей на певну масу грошей. </a:t>
            </a:r>
            <a:r>
              <a:rPr lang="uk-UA" sz="2200" dirty="0"/>
              <a:t>У результаті такого обміну кожна грошова одиниця стає для її власника носієм тієї маси вартості, яку він відчужив в обмін на свої грошові доходи. </a:t>
            </a:r>
            <a:endParaRPr lang="uk-UA" sz="2200" dirty="0"/>
          </a:p>
        </p:txBody>
      </p:sp>
      <p:pic>
        <p:nvPicPr>
          <p:cNvPr id="7170" name="Picture 2" descr="C:\Users\Януська)\Desktop\106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068960"/>
            <a:ext cx="4082702" cy="35337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3410169"/>
            <a:ext cx="4682254" cy="2800767"/>
          </a:xfrm>
          <a:prstGeom prst="rect">
            <a:avLst/>
          </a:prstGeom>
          <a:noFill/>
        </p:spPr>
        <p:txBody>
          <a:bodyPr wrap="square" rtlCol="0">
            <a:spAutoFit/>
          </a:bodyPr>
          <a:lstStyle/>
          <a:p>
            <a:r>
              <a:rPr lang="uk-UA" sz="2200" dirty="0" smtClean="0">
                <a:solidFill>
                  <a:schemeClr val="accent1">
                    <a:lumMod val="75000"/>
                  </a:schemeClr>
                </a:solidFill>
              </a:rPr>
              <a:t>Зміна </a:t>
            </a:r>
            <a:r>
              <a:rPr lang="uk-UA" sz="2200" dirty="0">
                <a:solidFill>
                  <a:schemeClr val="accent1">
                    <a:lumMod val="75000"/>
                  </a:schemeClr>
                </a:solidFill>
              </a:rPr>
              <a:t>такої вартості грошей спричинюється передусім зміною фізичного обсягу реальних благ, що надходять у сферу реалізації, і маси грошей, що обслуговує цю сферу. Перший із цих факторів впливає на вартість грошей прямо пропорційно, а другий - обернено пропорційно</a:t>
            </a:r>
            <a:r>
              <a:rPr lang="uk-UA" sz="2200" dirty="0" smtClean="0">
                <a:solidFill>
                  <a:schemeClr val="accent1">
                    <a:lumMod val="75000"/>
                  </a:schemeClr>
                </a:solidFill>
              </a:rPr>
              <a:t>.</a:t>
            </a:r>
            <a:endParaRPr lang="uk-UA" sz="2200" dirty="0">
              <a:solidFill>
                <a:schemeClr val="accent1">
                  <a:lumMod val="75000"/>
                </a:schemeClr>
              </a:solidFill>
            </a:endParaRPr>
          </a:p>
        </p:txBody>
      </p:sp>
    </p:spTree>
    <p:extLst>
      <p:ext uri="{BB962C8B-B14F-4D97-AF65-F5344CB8AC3E}">
        <p14:creationId xmlns:p14="http://schemas.microsoft.com/office/powerpoint/2010/main" val="2667489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036496" cy="6741368"/>
          </a:xfrm>
        </p:spPr>
        <p:txBody>
          <a:bodyPr>
            <a:normAutofit fontScale="92500" lnSpcReduction="20000"/>
          </a:bodyPr>
          <a:lstStyle/>
          <a:p>
            <a:r>
              <a:rPr lang="uk-UA" dirty="0" smtClean="0"/>
              <a:t> </a:t>
            </a:r>
            <a:r>
              <a:rPr lang="uk-UA" dirty="0"/>
              <a:t>Гроші пройшли тривалий і складний шлях розвитку від звичайних товарів широкого вжитку до сучасних електронних грошей. Кожна зміна форми грошей зумовлювалася більш високим рівнем розвитку суспільних відносин та істотним ускладненням вимог ринку до грошового еквівалента. Переломним моментом у розвитку форм грошей стала демонетизація золота, внаслідок якої закінчилася епоха повноцінних грошей і розпочалася епоха неповноцінних грошей. На сьогодні неповноцінні гроші повністю взяли на себе й успішно виконують більшість грошових функцій, насамперед засобу обігу, засобу платежу і міри вартості. Водночас є підстави стверджувати, що цього не сталося з функцією засобу нагромадження вартості і її частково продовжує виконувати золото, про що свідчить накопичення великих запасів золота у державній та приватній власності.</a:t>
            </a:r>
          </a:p>
          <a:p>
            <a:r>
              <a:rPr lang="uk-UA" dirty="0" smtClean="0"/>
              <a:t> </a:t>
            </a:r>
            <a:r>
              <a:rPr lang="uk-UA" dirty="0"/>
              <a:t>Гроші в сучасній ринковій економіці виконують п'ять функцій: міри вартості, засобу обігу, засобу платежу, засобу нагромадження вартості, світових грошей. У функції міри вартості гроші забезпечують визначення вартості товарів через форму ціни. У функції засобу обігу гроші обслуговують реалізацію товарів з негайним поверненням власникові еквівалентної вартості. У функції засобу платежу гроші обслуговують погашення боргових зобов'язань, що виникають у процесі розподілу та реалізації вартості національного продукту. У функції світових грошей гроші обслуговують рух вартості по каналах світового ринку - її вимірювання, розподіл, реалізацію і нагромадження.</a:t>
            </a:r>
          </a:p>
          <a:p>
            <a:endParaRPr lang="uk-UA" dirty="0"/>
          </a:p>
        </p:txBody>
      </p:sp>
    </p:spTree>
    <p:extLst>
      <p:ext uri="{BB962C8B-B14F-4D97-AF65-F5344CB8AC3E}">
        <p14:creationId xmlns:p14="http://schemas.microsoft.com/office/powerpoint/2010/main" val="67405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76672"/>
            <a:ext cx="8496944" cy="4525963"/>
          </a:xfrm>
        </p:spPr>
        <p:txBody>
          <a:bodyPr>
            <a:normAutofit/>
          </a:bodyPr>
          <a:lstStyle/>
          <a:p>
            <a:pPr marL="0" indent="0" algn="ctr">
              <a:buNone/>
            </a:pPr>
            <a:r>
              <a:rPr lang="uk-UA" sz="2800" dirty="0"/>
              <a:t>Роль грошей тісно пов'язана з їх функціями. Якщо функція грошей - це їх конкретна "робота" щодо обслуговування руху вартості на певному етапі процесу відтворення, то роль грошей - кінцевий результат цієї "роботи", її наслідок для суспільства.</a:t>
            </a:r>
          </a:p>
        </p:txBody>
      </p:sp>
      <p:pic>
        <p:nvPicPr>
          <p:cNvPr id="4" name="Рисунок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9872" y="3004465"/>
            <a:ext cx="4824536" cy="3015335"/>
          </a:xfrm>
          <a:prstGeom prst="rect">
            <a:avLst/>
          </a:prstGeom>
        </p:spPr>
      </p:pic>
    </p:spTree>
    <p:extLst>
      <p:ext uri="{BB962C8B-B14F-4D97-AF65-F5344CB8AC3E}">
        <p14:creationId xmlns:p14="http://schemas.microsoft.com/office/powerpoint/2010/main" val="1105748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9754"/>
            <a:ext cx="5040560" cy="6984776"/>
          </a:xfrm>
        </p:spPr>
        <p:txBody>
          <a:bodyPr>
            <a:normAutofit fontScale="92500" lnSpcReduction="20000"/>
          </a:bodyPr>
          <a:lstStyle/>
          <a:p>
            <a:r>
              <a:rPr lang="uk-UA" dirty="0" smtClean="0"/>
              <a:t>Роль </a:t>
            </a:r>
            <a:r>
              <a:rPr lang="uk-UA" dirty="0"/>
              <a:t>грошей є результатом їх функціонування і виявляється в стимулюючому чи гальмуючому впливі грошей на певні економічні процеси. Такий вплив забезпечується самою наявністю грошей, завдяки чому всі економічні суб'єкти функціонують у грошовому (а не бартерному) середовищі, а також зміною кількості грошей в обороті. У першому випадку роль грошей полягає в тому, що економічні суб'єкти поставлені в такі умови, що спонукають їх як виробників виробляти більше і з меншими витратами, а як споживачів - витрачати гроші економніше і з найбільшим ефектом. У другому випадку роль грошей виявляється в тому, що збільшення чи зменшення маси грошей збільшує чи зменшує обсяг платоспроможного попиту, впливає на кон'юнктуру ринку, на обсяги виробництва і зайнятість.</a:t>
            </a:r>
          </a:p>
        </p:txBody>
      </p:sp>
      <p:pic>
        <p:nvPicPr>
          <p:cNvPr id="6146" name="Picture 2" descr="C:\Users\Януська)\Desktop\95-mira-v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7264" y="1484784"/>
            <a:ext cx="4166736" cy="412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20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8363272" cy="6120680"/>
          </a:xfrm>
        </p:spPr>
        <p:txBody>
          <a:bodyPr>
            <a:normAutofit fontScale="85000" lnSpcReduction="20000"/>
          </a:bodyPr>
          <a:lstStyle/>
          <a:p>
            <a:pPr marL="0" indent="0">
              <a:buNone/>
            </a:pPr>
            <a:r>
              <a:rPr lang="uk-UA" dirty="0" smtClean="0"/>
              <a:t>Високий </a:t>
            </a:r>
            <a:r>
              <a:rPr lang="uk-UA" dirty="0"/>
              <a:t>рівень розвитку сучасної ринкової економіки, ускладнений активним регулятивним втручанням держави в усі її процеси, зумовив широку гаму складних вимог до грошей, яким не могли відповідати жодні форми повноцінних грошей. Основними вимогами ринку до сучасних грошей та адекватними їм властивостями грошей є:</a:t>
            </a:r>
          </a:p>
          <a:p>
            <a:r>
              <a:rPr lang="en-US" dirty="0" smtClean="0"/>
              <a:t> </a:t>
            </a:r>
            <a:r>
              <a:rPr lang="uk-UA" dirty="0"/>
              <a:t>стабільність вартості грошей, що полягає в постійності рівня їх купівельної спроможності щодо товарів та іноземної валюти;</a:t>
            </a:r>
          </a:p>
          <a:p>
            <a:r>
              <a:rPr lang="en-US" dirty="0" smtClean="0"/>
              <a:t> </a:t>
            </a:r>
            <a:r>
              <a:rPr lang="uk-UA" dirty="0"/>
              <a:t>економічність грошового обороту, що проявляється в мінімізації витрат суспільства на виготовлення грошей і забезпечення ними потреб обороту;</a:t>
            </a:r>
          </a:p>
          <a:p>
            <a:r>
              <a:rPr lang="en-US" dirty="0" smtClean="0"/>
              <a:t> </a:t>
            </a:r>
            <a:r>
              <a:rPr lang="uk-UA" dirty="0" err="1"/>
              <a:t>довготривалість</a:t>
            </a:r>
            <a:r>
              <a:rPr lang="uk-UA" dirty="0"/>
              <a:t> використання грошових знаків, що забезпечується виготовленням грошових знаків з надміцного, зносостійкого паперу або металу;</a:t>
            </a:r>
          </a:p>
          <a:p>
            <a:r>
              <a:rPr lang="uk-UA" dirty="0" smtClean="0"/>
              <a:t> </a:t>
            </a:r>
            <a:r>
              <a:rPr lang="uk-UA" dirty="0"/>
              <a:t>однорідність грошей, коли всі екземпляри наявних в обороті грошей є взаємозамінними, мають однакову здатність до обміну, а співвідношення їх реальних цінностей відповідає співвідношенню їх номіналів;</a:t>
            </a:r>
          </a:p>
          <a:p>
            <a:r>
              <a:rPr lang="uk-UA" dirty="0" smtClean="0"/>
              <a:t> </a:t>
            </a:r>
            <a:r>
              <a:rPr lang="uk-UA" dirty="0"/>
              <a:t>подільність, що полягає у вільному розподілі більшої грошової купюри на менші знаки, які необхідні для того, щоб здійснити будь-який платіж;</a:t>
            </a:r>
          </a:p>
          <a:p>
            <a:r>
              <a:rPr lang="uk-UA" dirty="0" smtClean="0"/>
              <a:t> </a:t>
            </a:r>
            <a:r>
              <a:rPr lang="uk-UA" dirty="0"/>
              <a:t>портативність, що виявляється у високій зручності користування грошима у повсякденному житті.</a:t>
            </a:r>
          </a:p>
          <a:p>
            <a:pPr marL="0" indent="0">
              <a:buNone/>
            </a:pPr>
            <a:endParaRPr lang="uk-UA" dirty="0"/>
          </a:p>
        </p:txBody>
      </p:sp>
      <p:pic>
        <p:nvPicPr>
          <p:cNvPr id="1026" name="Picture 2" descr="C:\Users\Anny\AppData\Local\Microsoft\Windows\Temporary Internet Files\Content.IE5\0BH02MOA\MC9004354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093296"/>
            <a:ext cx="920750" cy="6207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nny\AppData\Local\Microsoft\Windows\Temporary Internet Files\Content.IE5\0BH02MOA\MC9004354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978" y="6093295"/>
            <a:ext cx="920750" cy="620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nny\AppData\Local\Microsoft\Windows\Temporary Internet Files\Content.IE5\0BH02MOA\MC9004354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3098" y="6093296"/>
            <a:ext cx="920750" cy="6207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nny\AppData\Local\Microsoft\Windows\Temporary Internet Files\Content.IE5\0BH02MOA\MC9004354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5226" y="6108021"/>
            <a:ext cx="920750" cy="620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nny\AppData\Local\Microsoft\Windows\Temporary Internet Files\Content.IE5\0BH02MOA\MC9004354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6093294"/>
            <a:ext cx="920750" cy="6207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nny\AppData\Local\Microsoft\Windows\Temporary Internet Files\Content.IE5\0BH02MOA\MC9004354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093293"/>
            <a:ext cx="920750" cy="6207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nny\AppData\Local\Microsoft\Windows\Temporary Internet Files\Content.IE5\0BH02MOA\MC9004354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6093292"/>
            <a:ext cx="920750" cy="6207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nny\AppData\Local\Microsoft\Windows\Temporary Internet Files\Content.IE5\0BH02MOA\MC9004354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355" y="6093292"/>
            <a:ext cx="920750" cy="62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818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229600" cy="4525963"/>
          </a:xfrm>
        </p:spPr>
        <p:txBody>
          <a:bodyPr/>
          <a:lstStyle/>
          <a:p>
            <a:pPr marL="0" indent="0">
              <a:buNone/>
            </a:pPr>
            <a:r>
              <a:rPr lang="ru-RU" dirty="0" err="1"/>
              <a:t>Забезпечити</a:t>
            </a:r>
            <a:r>
              <a:rPr lang="ru-RU" dirty="0"/>
              <a:t> </a:t>
            </a:r>
            <a:r>
              <a:rPr lang="ru-RU" dirty="0" err="1"/>
              <a:t>всі</a:t>
            </a:r>
            <a:r>
              <a:rPr lang="ru-RU" dirty="0"/>
              <a:t> </a:t>
            </a:r>
            <a:r>
              <a:rPr lang="ru-RU" dirty="0" err="1"/>
              <a:t>ці</a:t>
            </a:r>
            <a:r>
              <a:rPr lang="ru-RU" dirty="0"/>
              <a:t> </a:t>
            </a:r>
            <a:r>
              <a:rPr lang="ru-RU" dirty="0" err="1"/>
              <a:t>властивості</a:t>
            </a:r>
            <a:r>
              <a:rPr lang="ru-RU" dirty="0"/>
              <a:t> </a:t>
            </a:r>
            <a:r>
              <a:rPr lang="ru-RU" dirty="0" err="1"/>
              <a:t>неповноцінним</a:t>
            </a:r>
            <a:r>
              <a:rPr lang="ru-RU" dirty="0"/>
              <a:t> грошам - </a:t>
            </a:r>
            <a:r>
              <a:rPr lang="ru-RU" dirty="0" err="1"/>
              <a:t>одне</a:t>
            </a:r>
            <a:r>
              <a:rPr lang="ru-RU" dirty="0"/>
              <a:t> з </a:t>
            </a:r>
            <a:r>
              <a:rPr lang="ru-RU" dirty="0" err="1"/>
              <a:t>найскладніших</a:t>
            </a:r>
            <a:r>
              <a:rPr lang="ru-RU" dirty="0"/>
              <a:t> </a:t>
            </a:r>
            <a:r>
              <a:rPr lang="ru-RU" dirty="0" err="1"/>
              <a:t>економічних</a:t>
            </a:r>
            <a:r>
              <a:rPr lang="ru-RU" dirty="0"/>
              <a:t> </a:t>
            </a:r>
            <a:r>
              <a:rPr lang="ru-RU" dirty="0" err="1"/>
              <a:t>завдань</a:t>
            </a:r>
            <a:r>
              <a:rPr lang="ru-RU" dirty="0"/>
              <a:t> </a:t>
            </a:r>
            <a:r>
              <a:rPr lang="ru-RU" dirty="0" err="1"/>
              <a:t>сучасних</a:t>
            </a:r>
            <a:r>
              <a:rPr lang="ru-RU" dirty="0"/>
              <a:t> держав.</a:t>
            </a:r>
            <a:endParaRPr lang="uk-UA" dirty="0"/>
          </a:p>
        </p:txBody>
      </p:sp>
      <p:pic>
        <p:nvPicPr>
          <p:cNvPr id="5122" name="Picture 2" descr="C:\Users\Януська)\Desktop\1350829148_grosh-v-zhitt-lyudini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00" y="1467979"/>
            <a:ext cx="7512139" cy="5202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56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470" y="476672"/>
            <a:ext cx="8882025" cy="6669360"/>
          </a:xfrm>
        </p:spPr>
        <p:txBody>
          <a:bodyPr>
            <a:normAutofit/>
          </a:bodyPr>
          <a:lstStyle/>
          <a:p>
            <a:pPr marL="0" indent="0" algn="ctr">
              <a:buNone/>
            </a:pPr>
            <a:r>
              <a:rPr lang="ru-RU" sz="2500" dirty="0"/>
              <a:t>Роль грошей </a:t>
            </a:r>
            <a:r>
              <a:rPr lang="ru-RU" sz="2500" dirty="0" err="1"/>
              <a:t>визначається</a:t>
            </a:r>
            <a:r>
              <a:rPr lang="ru-RU" sz="2500" dirty="0"/>
              <a:t> </a:t>
            </a:r>
            <a:r>
              <a:rPr lang="ru-RU" sz="2500" dirty="0" err="1"/>
              <a:t>рівнем</a:t>
            </a:r>
            <a:r>
              <a:rPr lang="ru-RU" sz="2500" dirty="0"/>
              <a:t> </a:t>
            </a:r>
            <a:r>
              <a:rPr lang="ru-RU" sz="2500" dirty="0" err="1"/>
              <a:t>розвитку</a:t>
            </a:r>
            <a:r>
              <a:rPr lang="ru-RU" sz="2500" dirty="0"/>
              <a:t> товарного </a:t>
            </a:r>
            <a:r>
              <a:rPr lang="ru-RU" sz="2500" dirty="0" err="1"/>
              <a:t>виробництва</a:t>
            </a:r>
            <a:r>
              <a:rPr lang="ru-RU" sz="2500" dirty="0"/>
              <a:t> та </a:t>
            </a:r>
            <a:r>
              <a:rPr lang="ru-RU" sz="2500" dirty="0" err="1"/>
              <a:t>адекватних</a:t>
            </a:r>
            <a:r>
              <a:rPr lang="ru-RU" sz="2500" dirty="0"/>
              <a:t> </a:t>
            </a:r>
            <a:r>
              <a:rPr lang="ru-RU" sz="2500" dirty="0" err="1"/>
              <a:t>йому</a:t>
            </a:r>
            <a:r>
              <a:rPr lang="ru-RU" sz="2500" dirty="0"/>
              <a:t> </a:t>
            </a:r>
            <a:r>
              <a:rPr lang="ru-RU" sz="2500" dirty="0" err="1"/>
              <a:t>суспільних</a:t>
            </a:r>
            <a:r>
              <a:rPr lang="ru-RU" sz="2500" dirty="0"/>
              <a:t> </a:t>
            </a:r>
            <a:r>
              <a:rPr lang="ru-RU" sz="2500" dirty="0" err="1"/>
              <a:t>відносин</a:t>
            </a:r>
            <a:r>
              <a:rPr lang="ru-RU" sz="2500" dirty="0"/>
              <a:t>. Вона не </a:t>
            </a:r>
            <a:r>
              <a:rPr lang="ru-RU" sz="2500" dirty="0" err="1"/>
              <a:t>може</a:t>
            </a:r>
            <a:r>
              <a:rPr lang="ru-RU" sz="2500" dirty="0"/>
              <a:t> бути </a:t>
            </a:r>
            <a:r>
              <a:rPr lang="ru-RU" sz="2500" dirty="0" err="1"/>
              <a:t>реалізована</a:t>
            </a:r>
            <a:r>
              <a:rPr lang="ru-RU" sz="2500" dirty="0"/>
              <a:t> там, де для </a:t>
            </a:r>
            <a:r>
              <a:rPr lang="ru-RU" sz="2500" dirty="0" err="1"/>
              <a:t>цього</a:t>
            </a:r>
            <a:r>
              <a:rPr lang="ru-RU" sz="2500" dirty="0"/>
              <a:t> </a:t>
            </a:r>
            <a:r>
              <a:rPr lang="ru-RU" sz="2500" dirty="0" err="1"/>
              <a:t>немає</a:t>
            </a:r>
            <a:r>
              <a:rPr lang="ru-RU" sz="2500" dirty="0"/>
              <a:t> </a:t>
            </a:r>
            <a:r>
              <a:rPr lang="ru-RU" sz="2500" dirty="0" err="1"/>
              <a:t>відповідних</a:t>
            </a:r>
            <a:r>
              <a:rPr lang="ru-RU" sz="2500" dirty="0"/>
              <a:t> умов. Не могла бути </a:t>
            </a:r>
            <a:r>
              <a:rPr lang="ru-RU" sz="2500" dirty="0" err="1"/>
              <a:t>значною</a:t>
            </a:r>
            <a:r>
              <a:rPr lang="ru-RU" sz="2500" dirty="0"/>
              <a:t> роль грошей у </a:t>
            </a:r>
            <a:r>
              <a:rPr lang="ru-RU" sz="2500" dirty="0" err="1"/>
              <a:t>докапіталістичних</a:t>
            </a:r>
            <a:r>
              <a:rPr lang="ru-RU" sz="2500" dirty="0"/>
              <a:t> </a:t>
            </a:r>
            <a:r>
              <a:rPr lang="ru-RU" sz="2500" dirty="0" err="1"/>
              <a:t>формаціях</a:t>
            </a:r>
            <a:r>
              <a:rPr lang="ru-RU" sz="2500" dirty="0"/>
              <a:t>, </a:t>
            </a:r>
            <a:r>
              <a:rPr lang="ru-RU" sz="2500" dirty="0" err="1"/>
              <a:t>оскільки</a:t>
            </a:r>
            <a:r>
              <a:rPr lang="ru-RU" sz="2500" dirty="0"/>
              <a:t> </a:t>
            </a:r>
            <a:r>
              <a:rPr lang="ru-RU" sz="2500" dirty="0" err="1"/>
              <a:t>саме</a:t>
            </a:r>
            <a:r>
              <a:rPr lang="ru-RU" sz="2500" dirty="0"/>
              <a:t> </a:t>
            </a:r>
            <a:r>
              <a:rPr lang="ru-RU" sz="2500" dirty="0" err="1"/>
              <a:t>господарство</a:t>
            </a:r>
            <a:r>
              <a:rPr lang="ru-RU" sz="2500" dirty="0"/>
              <a:t> </a:t>
            </a:r>
            <a:r>
              <a:rPr lang="ru-RU" sz="2500" dirty="0" err="1"/>
              <a:t>тоді</a:t>
            </a:r>
            <a:r>
              <a:rPr lang="ru-RU" sz="2500" dirty="0"/>
              <a:t> мало </a:t>
            </a:r>
            <a:r>
              <a:rPr lang="ru-RU" sz="2500" dirty="0" err="1"/>
              <a:t>переважно</a:t>
            </a:r>
            <a:r>
              <a:rPr lang="ru-RU" sz="2500" dirty="0"/>
              <a:t> </a:t>
            </a:r>
            <a:r>
              <a:rPr lang="ru-RU" sz="2500" dirty="0" err="1"/>
              <a:t>натуральний</a:t>
            </a:r>
            <a:r>
              <a:rPr lang="ru-RU" sz="2500" dirty="0"/>
              <a:t> характер. За </a:t>
            </a:r>
            <a:r>
              <a:rPr lang="ru-RU" sz="2500" dirty="0" err="1"/>
              <a:t>допомогою</a:t>
            </a:r>
            <a:r>
              <a:rPr lang="ru-RU" sz="2500" dirty="0"/>
              <a:t> грошей там </a:t>
            </a:r>
            <a:r>
              <a:rPr lang="ru-RU" sz="2500" dirty="0" err="1"/>
              <a:t>набувала</a:t>
            </a:r>
            <a:r>
              <a:rPr lang="ru-RU" sz="2500" dirty="0"/>
              <a:t> </a:t>
            </a:r>
            <a:r>
              <a:rPr lang="ru-RU" sz="2500" dirty="0" err="1"/>
              <a:t>суспільного</a:t>
            </a:r>
            <a:r>
              <a:rPr lang="ru-RU" sz="2500" dirty="0"/>
              <a:t> </a:t>
            </a:r>
            <a:r>
              <a:rPr lang="ru-RU" sz="2500" dirty="0" err="1"/>
              <a:t>визнання</a:t>
            </a:r>
            <a:r>
              <a:rPr lang="ru-RU" sz="2500" dirty="0"/>
              <a:t> </a:t>
            </a:r>
            <a:r>
              <a:rPr lang="ru-RU" sz="2500" dirty="0" err="1"/>
              <a:t>лише</a:t>
            </a:r>
            <a:r>
              <a:rPr lang="ru-RU" sz="2500" dirty="0"/>
              <a:t> </a:t>
            </a:r>
            <a:r>
              <a:rPr lang="ru-RU" sz="2500" dirty="0" err="1"/>
              <a:t>незначна</a:t>
            </a:r>
            <a:r>
              <a:rPr lang="ru-RU" sz="2500" dirty="0"/>
              <a:t> </a:t>
            </a:r>
            <a:r>
              <a:rPr lang="ru-RU" sz="2500" dirty="0" err="1"/>
              <a:t>частка</a:t>
            </a:r>
            <a:r>
              <a:rPr lang="ru-RU" sz="2500" dirty="0"/>
              <a:t> </a:t>
            </a:r>
            <a:r>
              <a:rPr lang="ru-RU" sz="2500" dirty="0" err="1"/>
              <a:t>вироблюваної</a:t>
            </a:r>
            <a:r>
              <a:rPr lang="ru-RU" sz="2500" dirty="0"/>
              <a:t> </a:t>
            </a:r>
            <a:r>
              <a:rPr lang="ru-RU" sz="2500" dirty="0" err="1"/>
              <a:t>продукції</a:t>
            </a:r>
            <a:r>
              <a:rPr lang="ru-RU" sz="2500" dirty="0"/>
              <a:t>. Тому не </a:t>
            </a:r>
            <a:r>
              <a:rPr lang="ru-RU" sz="2500" dirty="0" err="1"/>
              <a:t>було</a:t>
            </a:r>
            <a:r>
              <a:rPr lang="ru-RU" sz="2500" dirty="0"/>
              <a:t> </a:t>
            </a:r>
            <a:r>
              <a:rPr lang="ru-RU" sz="2500" dirty="0" err="1"/>
              <a:t>залежності</a:t>
            </a:r>
            <a:r>
              <a:rPr lang="ru-RU" sz="2500" dirty="0"/>
              <a:t> </a:t>
            </a:r>
            <a:r>
              <a:rPr lang="ru-RU" sz="2500" dirty="0" err="1"/>
              <a:t>товаровиробника</a:t>
            </a:r>
            <a:r>
              <a:rPr lang="ru-RU" sz="2500" dirty="0"/>
              <a:t> </a:t>
            </a:r>
            <a:r>
              <a:rPr lang="ru-RU" sz="2500" dirty="0" err="1"/>
              <a:t>від</a:t>
            </a:r>
            <a:r>
              <a:rPr lang="ru-RU" sz="2500" dirty="0"/>
              <a:t> ринку, а </a:t>
            </a:r>
            <a:r>
              <a:rPr lang="ru-RU" sz="2500" dirty="0" err="1"/>
              <a:t>вплив</a:t>
            </a:r>
            <a:r>
              <a:rPr lang="ru-RU" sz="2500" dirty="0"/>
              <a:t> грошей на </a:t>
            </a:r>
            <a:r>
              <a:rPr lang="ru-RU" sz="2500" dirty="0" err="1"/>
              <a:t>його</a:t>
            </a:r>
            <a:r>
              <a:rPr lang="ru-RU" sz="2500" dirty="0"/>
              <a:t> </a:t>
            </a:r>
            <a:r>
              <a:rPr lang="ru-RU" sz="2500" dirty="0" err="1"/>
              <a:t>економічне</a:t>
            </a:r>
            <a:r>
              <a:rPr lang="ru-RU" sz="2500" dirty="0"/>
              <a:t> становище і через </a:t>
            </a:r>
            <a:r>
              <a:rPr lang="ru-RU" sz="2500" dirty="0" err="1"/>
              <a:t>нього</a:t>
            </a:r>
            <a:r>
              <a:rPr lang="ru-RU" sz="2500" dirty="0"/>
              <a:t> - на </a:t>
            </a:r>
            <a:r>
              <a:rPr lang="ru-RU" sz="2500" dirty="0" err="1"/>
              <a:t>розвиток</a:t>
            </a:r>
            <a:r>
              <a:rPr lang="ru-RU" sz="2500" dirty="0"/>
              <a:t> </a:t>
            </a:r>
            <a:r>
              <a:rPr lang="ru-RU" sz="2500" dirty="0" err="1"/>
              <a:t>виробництва</a:t>
            </a:r>
            <a:r>
              <a:rPr lang="ru-RU" sz="2500" dirty="0"/>
              <a:t> </a:t>
            </a:r>
            <a:r>
              <a:rPr lang="ru-RU" sz="2500" dirty="0" err="1"/>
              <a:t>був</a:t>
            </a:r>
            <a:r>
              <a:rPr lang="ru-RU" sz="2500" dirty="0"/>
              <a:t> мало </a:t>
            </a:r>
            <a:r>
              <a:rPr lang="ru-RU" sz="2500" dirty="0" err="1"/>
              <a:t>відчутним</a:t>
            </a:r>
            <a:r>
              <a:rPr lang="ru-RU" sz="2500" dirty="0"/>
              <a:t>.</a:t>
            </a:r>
            <a:endParaRPr lang="uk-UA" sz="2500" dirty="0"/>
          </a:p>
        </p:txBody>
      </p:sp>
      <p:pic>
        <p:nvPicPr>
          <p:cNvPr id="2050" name="Picture 2" descr="C:\Users\Anny\AppData\Local\Microsoft\Windows\Temporary Internet Files\Content.IE5\OBNIV21E\MC9004403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530557"/>
            <a:ext cx="2163688" cy="216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829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229600" cy="5184576"/>
          </a:xfrm>
        </p:spPr>
        <p:txBody>
          <a:bodyPr>
            <a:normAutofit/>
          </a:bodyPr>
          <a:lstStyle/>
          <a:p>
            <a:pPr marL="0" indent="0" algn="ctr">
              <a:buNone/>
            </a:pPr>
            <a:r>
              <a:rPr lang="uk-UA" sz="2700" dirty="0"/>
              <a:t>Подібне становище мало місце і в умовах командно-адміністративної економіки в колишньому СРСР та інших країнах Східної Європи. Хоч головна сфера економічних відносин тут мала грошову форму, сама суть цих відносин була нееквівалентною, нетоварною, що робило використання грошей формальним, а роль їх - обмеженою, швидше за все обліково-розподільною. Проте і така роль мала </a:t>
            </a:r>
            <a:endParaRPr lang="uk-UA" sz="2700" dirty="0" smtClean="0"/>
          </a:p>
          <a:p>
            <a:pPr marL="0" indent="0" algn="ctr">
              <a:buNone/>
            </a:pPr>
            <a:r>
              <a:rPr lang="uk-UA" sz="2700" dirty="0" smtClean="0"/>
              <a:t>певний </a:t>
            </a:r>
            <a:r>
              <a:rPr lang="uk-UA" sz="2700" dirty="0"/>
              <a:t>позитивний вплив на розвиток </a:t>
            </a:r>
            <a:endParaRPr lang="uk-UA" sz="2700" dirty="0" smtClean="0"/>
          </a:p>
          <a:p>
            <a:pPr marL="0" indent="0" algn="ctr">
              <a:buNone/>
            </a:pPr>
            <a:r>
              <a:rPr lang="uk-UA" sz="2700" dirty="0" smtClean="0"/>
              <a:t>суспільного </a:t>
            </a:r>
          </a:p>
          <a:p>
            <a:pPr marL="0" indent="0" algn="ctr">
              <a:buNone/>
            </a:pPr>
            <a:r>
              <a:rPr lang="uk-UA" sz="2700" dirty="0" smtClean="0"/>
              <a:t>виробництва</a:t>
            </a:r>
            <a:r>
              <a:rPr lang="uk-UA" sz="2700"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4076577"/>
            <a:ext cx="2016224" cy="2016224"/>
          </a:xfrm>
          <a:prstGeom prst="rect">
            <a:avLst/>
          </a:prstGeom>
        </p:spPr>
      </p:pic>
    </p:spTree>
    <p:extLst>
      <p:ext uri="{BB962C8B-B14F-4D97-AF65-F5344CB8AC3E}">
        <p14:creationId xmlns:p14="http://schemas.microsoft.com/office/powerpoint/2010/main" val="2035682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856984" cy="5400600"/>
          </a:xfrm>
        </p:spPr>
        <p:txBody>
          <a:bodyPr>
            <a:normAutofit/>
          </a:bodyPr>
          <a:lstStyle/>
          <a:p>
            <a:pPr marL="0" indent="0">
              <a:buNone/>
            </a:pPr>
            <a:r>
              <a:rPr lang="uk-UA" sz="3200" dirty="0"/>
              <a:t>Найсприятливіші умови для реалізації ролі грошей у розширеному відтворенні були створені за капіталізму, коли товар став загальною формою продуктів виробництва, а економічні відносини в суспільстві були переведені на еквівалентні, ринкові засади. Особливе значення мало те, що сама робоча сила стала </a:t>
            </a:r>
            <a:r>
              <a:rPr lang="uk-UA" sz="3200" dirty="0" smtClean="0"/>
              <a:t>товаром</a:t>
            </a:r>
            <a:r>
              <a:rPr lang="uk-UA" sz="3200" dirty="0"/>
              <a:t>, об'єктом </a:t>
            </a:r>
            <a:r>
              <a:rPr lang="uk-UA" sz="3200" dirty="0" smtClean="0"/>
              <a:t>купівлі-продажу</a:t>
            </a:r>
            <a:endParaRPr lang="en-US" sz="3200" dirty="0" smtClean="0"/>
          </a:p>
          <a:p>
            <a:pPr marL="0" indent="0">
              <a:buNone/>
            </a:pPr>
            <a:r>
              <a:rPr lang="uk-UA" sz="3200" dirty="0" smtClean="0"/>
              <a:t> </a:t>
            </a:r>
            <a:r>
              <a:rPr lang="uk-UA" sz="3200" dirty="0"/>
              <a:t>за гроші</a:t>
            </a:r>
            <a:r>
              <a:rPr lang="uk-UA" sz="3200" dirty="0" smtClean="0"/>
              <a:t>.</a:t>
            </a:r>
            <a:endParaRPr lang="uk-UA" sz="3200" dirty="0"/>
          </a:p>
        </p:txBody>
      </p:sp>
      <p:pic>
        <p:nvPicPr>
          <p:cNvPr id="4099" name="Picture 3" descr="C:\Users\Anny\AppData\Local\Microsoft\Windows\Temporary Internet Files\Content.IE5\9PS0GJAP\MP9003875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50966"/>
            <a:ext cx="3873624" cy="27631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nny\AppData\Local\Microsoft\Windows\Temporary Internet Files\Content.IE5\OBNIV21E\MC90044039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581128"/>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7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856984" cy="4857403"/>
          </a:xfrm>
        </p:spPr>
        <p:txBody>
          <a:bodyPr>
            <a:normAutofit/>
          </a:bodyPr>
          <a:lstStyle/>
          <a:p>
            <a:pPr marL="0" indent="0" algn="ctr">
              <a:buNone/>
            </a:pPr>
            <a:r>
              <a:rPr lang="uk-UA" sz="2800" dirty="0"/>
              <a:t>Завдяки поширенню грошових відносин на всі фактори суспільного виробництва - засоби праці, предмети праці і робочу силу - просте товарне виробництво перетворилось у капіталістичне, а самі гроші набули принципово нової якості - стали носієм капіталу, відкрили можливість кожному, хто має вільну вартість, легко і швидко її капіталізувати</a:t>
            </a:r>
            <a:r>
              <a:rPr lang="uk-UA" sz="2800" dirty="0" smtClean="0"/>
              <a:t>.</a:t>
            </a:r>
            <a:endParaRPr lang="uk-UA" sz="2800" dirty="0"/>
          </a:p>
        </p:txBody>
      </p:sp>
      <p:pic>
        <p:nvPicPr>
          <p:cNvPr id="5122" name="Picture 2" descr="C:\Users\Anny\AppData\Local\Microsoft\Windows\Temporary Internet Files\Content.IE5\MPSX3A50\MC9003710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827589"/>
            <a:ext cx="243725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nny\AppData\Local\Microsoft\Windows\Temporary Internet Files\Content.IE5\OBNIV21E\MP900448454[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632" y="3384191"/>
            <a:ext cx="2304256"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139952" y="4655681"/>
            <a:ext cx="1152128" cy="14401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uk-UA"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Прямоугольник 7"/>
          <p:cNvSpPr/>
          <p:nvPr/>
        </p:nvSpPr>
        <p:spPr>
          <a:xfrm>
            <a:off x="4139952" y="5015721"/>
            <a:ext cx="1152128" cy="14401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uk-UA"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77209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04664"/>
            <a:ext cx="8928992" cy="4968552"/>
          </a:xfrm>
        </p:spPr>
        <p:txBody>
          <a:bodyPr>
            <a:normAutofit/>
          </a:bodyPr>
          <a:lstStyle/>
          <a:p>
            <a:pPr marL="0" indent="0" algn="ctr">
              <a:buNone/>
            </a:pPr>
            <a:r>
              <a:rPr lang="uk-UA" sz="2500" dirty="0"/>
              <a:t>Насамперед грошового виразу у формі прибутку набула мета капіталістичного виробництва. Це дало можливість зняти усілякі обмеження з його розвитку, оскільки нагромадження грошей (прибутку) не має будь-яких внутрішніх обмежень, нагромаджувати їх можна нескінченно.</a:t>
            </a:r>
          </a:p>
          <a:p>
            <a:pPr marL="0" indent="0" algn="ctr">
              <a:buNone/>
            </a:pPr>
            <a:r>
              <a:rPr lang="uk-UA" sz="2500" dirty="0"/>
              <a:t>Завдяки тому, що капіталістичні підприємства все виробляють для продажу і всі елементи виробництва купують на ринку, створюється особливий ринковий механізм стимулювання і регулювання суспільного виробництва, в центрі якого перебувають гроші.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4489140"/>
            <a:ext cx="3024336" cy="22682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30122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47453"/>
            <a:ext cx="8712968" cy="4525963"/>
          </a:xfrm>
        </p:spPr>
        <p:txBody>
          <a:bodyPr/>
          <a:lstStyle/>
          <a:p>
            <a:pPr marL="0" indent="0">
              <a:buNone/>
            </a:pPr>
            <a:r>
              <a:rPr lang="uk-UA" dirty="0"/>
              <a:t>На ринку розвивається конкуренція як загальносуспільне явище - конкуренція за покупця, за робоче місце, за вигідне замовлення тощо. По суті, в усіх цих випадках ведеться боротьба за отримання більшої суми грошових доходів. Оскільки перемагає той, хто спроможний одержати найкращі результати в такому змаганні, конкуренція, а значить і гроші, стають рушійною силою науково-технічного прогресу, зростання продуктивності суспільної праці, інтенсифікації виробництва, забезпечення високої якості продукції та ін. Тим самим створюються могутні стимули для розвитку капіталістичного виробництва.</a:t>
            </a:r>
          </a:p>
          <a:p>
            <a:endParaRPr lang="uk-UA" dirty="0"/>
          </a:p>
        </p:txBody>
      </p:sp>
      <p:pic>
        <p:nvPicPr>
          <p:cNvPr id="6152" name="Picture 8" descr="C:\Users\Anny\AppData\Local\Microsoft\Windows\Temporary Internet Files\Content.IE5\MPSX3A50\MC9003899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0768" y="404664"/>
            <a:ext cx="5282465" cy="212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318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6624736"/>
          </a:xfrm>
        </p:spPr>
        <p:txBody>
          <a:bodyPr>
            <a:normAutofit fontScale="92500"/>
          </a:bodyPr>
          <a:lstStyle/>
          <a:p>
            <a:pPr marL="0" indent="0">
              <a:buNone/>
            </a:pPr>
            <a:r>
              <a:rPr lang="uk-UA" dirty="0"/>
              <a:t>У проблемі ролі грошей у розвитку економіки можна розрізняти </a:t>
            </a:r>
            <a:endParaRPr lang="uk-UA" dirty="0" smtClean="0"/>
          </a:p>
          <a:p>
            <a:pPr marL="0" indent="0">
              <a:buNone/>
            </a:pPr>
            <a:r>
              <a:rPr lang="uk-UA" dirty="0" smtClean="0"/>
              <a:t>якісний </a:t>
            </a:r>
            <a:r>
              <a:rPr lang="uk-UA" dirty="0"/>
              <a:t>і кількісний </a:t>
            </a:r>
            <a:r>
              <a:rPr lang="uk-UA" dirty="0" smtClean="0"/>
              <a:t>аспекти. В </a:t>
            </a:r>
            <a:r>
              <a:rPr lang="uk-UA" dirty="0"/>
              <a:t>якісному аспекті роль грошей виявляється у тому, що сама їх наявність, саме грошове середовище, в якому діють економічні агенти, позитивно впливає на розвиток суспільного виробництва.</a:t>
            </a:r>
          </a:p>
          <a:p>
            <a:r>
              <a:rPr lang="uk-UA" dirty="0"/>
              <a:t>По-перше, знімаються фізичні межі виробництва, що визначаються особистими потребами самих виробників. Виробляти можна стільки, скільки вдасться реалізувати, а надлишок вартості можна зберігати в грошовій формі чи перетворити в позичковий капітал.</a:t>
            </a:r>
          </a:p>
          <a:p>
            <a:r>
              <a:rPr lang="uk-UA" dirty="0"/>
              <a:t>По-друге, реалізація вироблених продуктів за гроші, замість бартеру, значно спрощує, прискорює і здешевлює доведення їх до споживачів. Суспільство одержує значну економію на </a:t>
            </a:r>
            <a:r>
              <a:rPr lang="uk-UA" dirty="0" smtClean="0"/>
              <a:t>реалізаційних </a:t>
            </a:r>
            <a:r>
              <a:rPr lang="uk-UA" dirty="0"/>
              <a:t>витратах, скорочуються потреби в обіговому капіталі, краще задовольняються потреби споживачів.</a:t>
            </a:r>
          </a:p>
          <a:p>
            <a:r>
              <a:rPr lang="uk-UA" dirty="0"/>
              <a:t>По-третє, завдяки грошам ринок набуває загального характеру, його механізм стає могутнім важелем економічного прогресу, передусім завдяки конкуренції, стимулюванню ефективного виробництва та економного споживання - виробничого, державного, особистого.</a:t>
            </a:r>
          </a:p>
          <a:p>
            <a:pPr marL="0" indent="0">
              <a:buNone/>
            </a:pPr>
            <a:endParaRPr lang="uk-UA" dirty="0"/>
          </a:p>
        </p:txBody>
      </p:sp>
    </p:spTree>
    <p:extLst>
      <p:ext uri="{BB962C8B-B14F-4D97-AF65-F5344CB8AC3E}">
        <p14:creationId xmlns:p14="http://schemas.microsoft.com/office/powerpoint/2010/main" val="1664547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10385378">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6B6EB-8CCB-429C-9D3B-EA09378A3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TS010385378</Template>
  <TotalTime>153</TotalTime>
  <Words>2292</Words>
  <Application>Microsoft Office PowerPoint</Application>
  <PresentationFormat>Экран (4:3)</PresentationFormat>
  <Paragraphs>52</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TS010385378</vt:lpstr>
      <vt:lpstr>Роль грошей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Еволюція ролі грошей в економіці України</vt:lpstr>
      <vt:lpstr>Презентация PowerPoint</vt:lpstr>
      <vt:lpstr>Презентация PowerPoint</vt:lpstr>
      <vt:lpstr>Презентация PowerPoint</vt:lpstr>
      <vt:lpstr>Висновки </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[Деловое общение]</dc:title>
  <dc:creator>Anny</dc:creator>
  <cp:lastModifiedBy>Anny</cp:lastModifiedBy>
  <cp:revision>17</cp:revision>
  <dcterms:created xsi:type="dcterms:W3CDTF">2014-01-27T16:17:35Z</dcterms:created>
  <dcterms:modified xsi:type="dcterms:W3CDTF">2014-01-27T18:54:09Z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TC103853789990</vt:lpwstr>
  </property>
</Properties>
</file>