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8" r:id="rId4"/>
    <p:sldId id="269" r:id="rId5"/>
    <p:sldId id="270" r:id="rId6"/>
    <p:sldId id="271" r:id="rId7"/>
    <p:sldId id="258" r:id="rId8"/>
    <p:sldId id="259" r:id="rId9"/>
    <p:sldId id="260" r:id="rId10"/>
    <p:sldId id="261" r:id="rId11"/>
    <p:sldId id="263" r:id="rId12"/>
    <p:sldId id="264" r:id="rId13"/>
    <p:sldId id="265" r:id="rId14"/>
    <p:sldId id="266" r:id="rId15"/>
    <p:sldId id="267" r:id="rId16"/>
    <p:sldId id="272" r:id="rId17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990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hyperlink" Target="http://uk.wikipedia.org/wiki/1925" TargetMode="External"/><Relationship Id="rId7" Type="http://schemas.openxmlformats.org/officeDocument/2006/relationships/hyperlink" Target="http://uk.wikipedia.org/wiki/1931" TargetMode="External"/><Relationship Id="rId2" Type="http://schemas.openxmlformats.org/officeDocument/2006/relationships/hyperlink" Target="http://uk.wikipedia.org/wiki/%D0%9B%D1%8C%D0%B2%D1%96%D0%B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19" TargetMode="External"/><Relationship Id="rId5" Type="http://schemas.openxmlformats.org/officeDocument/2006/relationships/hyperlink" Target="http://uk.wikipedia.org/wiki/1917" TargetMode="External"/><Relationship Id="rId4" Type="http://schemas.openxmlformats.org/officeDocument/2006/relationships/hyperlink" Target="http://uk.wikipedia.org/wiki/1926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3%D0%BA%D1%80%D0%B0%D1%97%D0%BD%D0%B0" TargetMode="External"/><Relationship Id="rId7" Type="http://schemas.openxmlformats.org/officeDocument/2006/relationships/hyperlink" Target="http://uk.wikipedia.org/w/index.php?title=%D0%9F%D1%80%D0%B5%D0%BC%D1%96%D1%8F_%D1%96%D0%BC%D0%B5%D0%BD%D1%96_%D0%84%D0%B2%D0%B3%D0%B5%D0%BD%D0%B0_%D0%A7%D0%B8%D0%BA%D0%B0%D0%BB%D0%B5%D0%BD%D0%BA%D0%B0&amp;action=edit&amp;redlink=1" TargetMode="External"/><Relationship Id="rId2" Type="http://schemas.openxmlformats.org/officeDocument/2006/relationships/hyperlink" Target="http://uk.wikipedia.org/wiki/%D0%9D%D0%B5_%D0%B1%D1%83%D0%B4%D1%8C_%D0%B1%D0%B0%D0%B9%D0%B4%D1%83%D0%B6%D0%B8%D0%BC_(%D1%80%D1%83%D1%85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B%D1%96%D0%B3%D0%B0_%D1%83%D0%BA%D1%80%D0%B0%D1%97%D0%BD%D1%81%D1%8C%D0%BA%D0%B8%D1%85_%D0%BC%D0%B5%D1%86%D0%B5%D0%BD%D0%B0%D1%82%D1%96%D0%B2" TargetMode="External"/><Relationship Id="rId5" Type="http://schemas.openxmlformats.org/officeDocument/2006/relationships/hyperlink" Target="http://uk.wikipedia.org/wiki/%D0%A1%D0%BA%D1%80%D0%B8%D0%BF%D0%BA%D0%B0_%D0%9E%D0%BB%D0%B5%D0%B3_%D0%AE%D1%80%D1%96%D0%B9%D0%BE%D0%B2%D0%B8%D1%87" TargetMode="External"/><Relationship Id="rId4" Type="http://schemas.openxmlformats.org/officeDocument/2006/relationships/hyperlink" Target="http://uk.wikipedia.org/wiki/201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0%D0%B3%D1%80%D0%BE%D0%BD%D0%BE%D0%BC" TargetMode="External"/><Relationship Id="rId3" Type="http://schemas.openxmlformats.org/officeDocument/2006/relationships/hyperlink" Target="http://uk.wikipedia.org/wiki/%D0%90%D0%BD%D0%B0%D0%BD%D1%8C%D1%97%D0%B2%D1%81%D1%8C%D0%BA%D0%B8%D0%B9_%D0%BF%D0%BE%D0%B2%D1%96%D1%82" TargetMode="External"/><Relationship Id="rId7" Type="http://schemas.openxmlformats.org/officeDocument/2006/relationships/hyperlink" Target="http://uk.wikipedia.org/wiki/1884" TargetMode="External"/><Relationship Id="rId2" Type="http://schemas.openxmlformats.org/officeDocument/2006/relationships/hyperlink" Target="http://uk.wikipedia.org/wiki/%D0%9F%D0%B5%D1%80%D0%B5%D1%88%D0%BE%D1%80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4%D1%80%D0%B0%D0%B3%D0%BE%D0%BC%D0%B0%D0%BD%D0%BE%D0%B2_%D0%9C%D0%B8%D1%85%D0%B0%D0%B9%D0%BB%D0%BE_%D0%9F%D0%B5%D1%82%D1%80%D0%BE%D0%B2%D0%B8%D1%87" TargetMode="External"/><Relationship Id="rId5" Type="http://schemas.openxmlformats.org/officeDocument/2006/relationships/hyperlink" Target="http://uk.wikipedia.org/wiki/%D0%A5%D0%B0%D1%80%D0%BA%D1%96%D0%B2%D1%81%D1%8C%D0%BA%D0%B8%D0%B9_%D1%83%D0%BD%D1%96%D0%B2%D0%B5%D1%80%D1%81%D0%B8%D1%82%D0%B5%D1%82" TargetMode="External"/><Relationship Id="rId4" Type="http://schemas.openxmlformats.org/officeDocument/2006/relationships/hyperlink" Target="http://uk.wikipedia.org/wiki/%D0%A5%D0%B5%D1%80%D1%81%D0%BE%D0%BD%D1%81%D1%8C%D0%BA%D0%B0_%D0%B3%D1%83%D0%B1%D0%B5%D1%80%D0%BD%D1%96%D1%8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897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://uk.wikipedia.org/wiki/%D0%9E%D0%B4%D0%B5%D1%81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00" TargetMode="External"/><Relationship Id="rId5" Type="http://schemas.openxmlformats.org/officeDocument/2006/relationships/hyperlink" Target="http://uk.wikipedia.org/wiki/1894" TargetMode="External"/><Relationship Id="rId4" Type="http://schemas.openxmlformats.org/officeDocument/2006/relationships/hyperlink" Target="http://uk.wikipedia.org/wiki/%D0%9F%D0%B5%D1%82%D0%B5%D1%80%D0%B1%D1%83%D1%80%D0%B3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0%D0%A3%D0%9F" TargetMode="External"/><Relationship Id="rId3" Type="http://schemas.openxmlformats.org/officeDocument/2006/relationships/hyperlink" Target="http://uk.wikipedia.org/wiki/%D0%9B%D1%8C%D0%B2%D1%96%D0%B2" TargetMode="External"/><Relationship Id="rId7" Type="http://schemas.openxmlformats.org/officeDocument/2006/relationships/hyperlink" Target="http://uk.wikipedia.org/wiki/%D0%9D%D0%A2%D0%A8" TargetMode="External"/><Relationship Id="rId2" Type="http://schemas.openxmlformats.org/officeDocument/2006/relationships/hyperlink" Target="http://uk.wikipedia.org/wiki/%D0%9A%D0%BE%D0%BC%D0%B0%D1%80%D0%BE%D0%B2_%D0%9C%D0%B8%D1%85%D0%B0%D0%B9%D0%BB%D0%BE_%D0%A4%D0%B5%D0%B4%D0%BE%D1%80%D0%BE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A%D0%B8%D0%B5%D0%B2%D1%81%D0%BA%D0%B0%D1%8F_%D0%A1%D1%82%D0%B0%D1%80%D0%B8%D0%BD%D0%B0" TargetMode="External"/><Relationship Id="rId5" Type="http://schemas.openxmlformats.org/officeDocument/2006/relationships/hyperlink" Target="http://uk.wikipedia.org/wiki/1898" TargetMode="External"/><Relationship Id="rId10" Type="http://schemas.openxmlformats.org/officeDocument/2006/relationships/hyperlink" Target="http://uk.wikipedia.org/wiki/1897" TargetMode="External"/><Relationship Id="rId4" Type="http://schemas.openxmlformats.org/officeDocument/2006/relationships/hyperlink" Target="http://uk.wikipedia.org/wiki/1893" TargetMode="External"/><Relationship Id="rId9" Type="http://schemas.openxmlformats.org/officeDocument/2006/relationships/hyperlink" Target="http://uk.wikipedia.org/wiki/%D0%A1%D0%B5%D0%BB%D1%8F%D0%BD%D0%B8%D0%BD_(%D0%B2%D0%B8%D0%B4%D0%B0%D0%BD%D0%BD%D1%8F)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05" TargetMode="External"/><Relationship Id="rId13" Type="http://schemas.openxmlformats.org/officeDocument/2006/relationships/hyperlink" Target="http://uk.wikipedia.org/wiki/%D0%9D%D0%B0%D0%B4%D0%B4%D0%BD%D1%96%D0%BF%D1%80%D1%8F%D0%BD%D1%89%D0%B8%D0%BD%D0%B0" TargetMode="External"/><Relationship Id="rId18" Type="http://schemas.openxmlformats.org/officeDocument/2006/relationships/hyperlink" Target="http://uk.wikipedia.org/wiki/%D0%9F%D0%B5%D1%80%D1%88%D0%B0_%D1%81%D0%B2%D1%96%D1%82%D0%BE%D0%B2%D0%B0_%D0%B2%D1%96%D0%B9%D0%BD%D0%B0" TargetMode="External"/><Relationship Id="rId3" Type="http://schemas.openxmlformats.org/officeDocument/2006/relationships/hyperlink" Target="http://uk.wikipedia.org/wiki/1900" TargetMode="External"/><Relationship Id="rId7" Type="http://schemas.openxmlformats.org/officeDocument/2006/relationships/hyperlink" Target="http://uk.wikipedia.org/wiki/%D0%A3%D0%BA%D1%80%D0%B0%D1%97%D0%BD%D1%81%D1%8C%D0%BA%D0%B0_%D0%94%D0%B5%D0%BC%D0%BE%D0%BA%D1%80%D0%B0%D1%82%D0%B8%D1%87%D0%BD%D0%BE-%D0%A0%D0%B0%D0%B4%D0%B8%D0%BA%D0%B0%D0%BB%D1%8C%D0%BD%D0%B0_%D0%9F%D0%B0%D1%80%D1%82%D1%96%D1%8F" TargetMode="External"/><Relationship Id="rId12" Type="http://schemas.openxmlformats.org/officeDocument/2006/relationships/hyperlink" Target="http://uk.wikipedia.org/wiki/%D0%96%D0%B5%D0%B1%D1%83%D0%BD%D1%8C%D0%BE%D0%B2_%D0%9B%D0%B5%D0%BE%D0%BD%D1%96%D0%B4_%D0%9C%D0%B8%D0%BA%D0%BE%D0%BB%D0%B0%D0%B9%D0%BE%D0%B2%D0%B8%D1%87" TargetMode="External"/><Relationship Id="rId17" Type="http://schemas.openxmlformats.org/officeDocument/2006/relationships/hyperlink" Target="http://uk.wikipedia.org/wiki/1914" TargetMode="External"/><Relationship Id="rId2" Type="http://schemas.openxmlformats.org/officeDocument/2006/relationships/hyperlink" Target="http://uk.wikipedia.org/wiki/%D0%A1%D1%82%D0%B0%D1%80%D0%B0_%D0%93%D1%80%D0%BE%D0%BC%D0%B0%D0%B4%D0%B0" TargetMode="External"/><Relationship Id="rId16" Type="http://schemas.openxmlformats.org/officeDocument/2006/relationships/hyperlink" Target="http://uk.wikipedia.org/wiki/%D0%A0%D0%B0%D0%B4%D0%B0_(%D0%B3%D0%B0%D0%B7%D0%B5%D1%82%D0%B0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04" TargetMode="External"/><Relationship Id="rId11" Type="http://schemas.openxmlformats.org/officeDocument/2006/relationships/hyperlink" Target="http://uk.wikipedia.org/wiki/%D0%A1%D0%B8%D0%BC%D0%B8%D1%80%D0%B5%D0%BD%D0%BA%D0%BE_%D0%92%D0%B0%D1%81%D0%B8%D0%BB%D1%8C" TargetMode="External"/><Relationship Id="rId5" Type="http://schemas.openxmlformats.org/officeDocument/2006/relationships/hyperlink" Target="http://uk.wikipedia.org/wiki/%D0%A3%D0%BA%D1%80%D0%B0%D1%97%D0%BD%D1%81%D1%8C%D0%BA%D0%B0_%D0%B4%D0%B5%D0%BC%D0%BE%D0%BA%D1%80%D0%B0%D1%82%D0%B8%D1%87%D0%BD%D0%B0_%D0%BF%D0%B0%D1%80%D1%82%D1%96%D1%8F" TargetMode="External"/><Relationship Id="rId15" Type="http://schemas.openxmlformats.org/officeDocument/2006/relationships/hyperlink" Target="http://uk.wikipedia.org/wiki/1906" TargetMode="External"/><Relationship Id="rId10" Type="http://schemas.openxmlformats.org/officeDocument/2006/relationships/hyperlink" Target="http://uk.wikipedia.org/wiki/%D0%A2%D0%BE%D0%B2%D0%B0%D1%80%D0%B8%D1%81%D1%82%D0%B2%D0%BE_%D1%83%D0%BA%D1%80%D0%B0%D1%97%D0%BD%D1%81%D1%8C%D0%BA%D0%B8%D1%85_%D0%BF%D0%BE%D1%81%D1%82%D1%83%D0%BF%D0%BE%D0%B2%D1%86%D1%96%D0%B2" TargetMode="External"/><Relationship Id="rId19" Type="http://schemas.openxmlformats.org/officeDocument/2006/relationships/hyperlink" Target="http://uk.wikipedia.org/wiki/1917" TargetMode="External"/><Relationship Id="rId4" Type="http://schemas.openxmlformats.org/officeDocument/2006/relationships/hyperlink" Target="http://uk.wikipedia.org/wiki/%D0%97%D0%B0%D0%B3%D0%B0%D0%BB%D1%8C%D0%BD%D0%B0_%D0%A3%D0%BA%D1%80%D0%B0%D1%97%D0%BD%D1%81%D1%8C%D0%BA%D0%B0_%D0%9E%D1%80%D0%B3%D0%B0%D0%BD%D1%96%D0%B7%D0%B0%D1%86%D1%96%D1%8F" TargetMode="External"/><Relationship Id="rId9" Type="http://schemas.openxmlformats.org/officeDocument/2006/relationships/hyperlink" Target="http://uk.wikipedia.org/wiki/1908" TargetMode="External"/><Relationship Id="rId14" Type="http://schemas.openxmlformats.org/officeDocument/2006/relationships/hyperlink" Target="http://uk.wikipedia.org/wiki/%D0%93%D1%80%D0%BE%D0%BC%D0%B0%D0%B4%D1%81%D1%8C%D0%BA%D0%B0_%D0%B4%D1%83%D0%BC%D0%BA%D0%B0_(%D0%B3%D0%B0%D0%B7%D0%B5%D1%82%D0%B0)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1916832"/>
            <a:ext cx="8305800" cy="1981200"/>
          </a:xfrm>
        </p:spPr>
        <p:txBody>
          <a:bodyPr>
            <a:normAutofit fontScale="90000"/>
          </a:bodyPr>
          <a:lstStyle/>
          <a:p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Євген </a:t>
            </a:r>
            <a:r>
              <a:rPr lang="uk-UA" sz="6000" b="1" dirty="0" err="1" smtClean="0">
                <a:latin typeface="Times New Roman" pitchFamily="18" charset="0"/>
                <a:cs typeface="Times New Roman" pitchFamily="18" charset="0"/>
              </a:rPr>
              <a:t>Чикаленко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5000636"/>
            <a:ext cx="8305800" cy="1143000"/>
          </a:xfrm>
        </p:spPr>
        <p:txBody>
          <a:bodyPr>
            <a:normAutofit/>
          </a:bodyPr>
          <a:lstStyle/>
          <a:p>
            <a:pPr algn="r"/>
            <a:r>
              <a:rPr lang="uk-UA" dirty="0" smtClean="0"/>
              <a:t>Виконав:</a:t>
            </a:r>
          </a:p>
          <a:p>
            <a:pPr algn="r"/>
            <a:r>
              <a:rPr lang="uk-UA" dirty="0" smtClean="0"/>
              <a:t>Учень 11-А </a:t>
            </a:r>
            <a:r>
              <a:rPr lang="uk-UA" dirty="0" smtClean="0"/>
              <a:t>класу</a:t>
            </a:r>
            <a:endParaRPr lang="uk-UA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2" y="500042"/>
            <a:ext cx="4714908" cy="58579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Живучи в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Перешорах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Євген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Чикаленко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всіляко допомагав сусідам-селянам. Не лише словом, а й продав дешево 200 десятин землі безземельним селянам. У ці роки він вирішив переїхати на Полтавщину. Там, у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Кононівці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придбав 1100 десятин землі (заставивши в Херсонському банку свою землю в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Перешорах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). Згодом з новопридбаних земель 700 десятин продав селянам, а собі залишив 400 з садибою, де вів зразкове господарство.</a:t>
            </a:r>
          </a:p>
          <a:p>
            <a:endParaRPr lang="uk-UA" dirty="0"/>
          </a:p>
        </p:txBody>
      </p:sp>
      <p:pic>
        <p:nvPicPr>
          <p:cNvPr id="18434" name="Picture 2" descr="http://kobzar.at.ua/Novunu12/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928669"/>
            <a:ext cx="3714776" cy="3629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2" descr="http://grinch-home.at.ua/_ph/3/2/4258014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02240"/>
            <a:ext cx="8001056" cy="63297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4572032" cy="607223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найбільших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справ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землевласника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Євгена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Чикаленка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видавництво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україномовної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газети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«Рада».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Починаючи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1905 року вона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виходила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дев’ять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"Рада" стала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всеукраїнською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газетою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Росії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підтримати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газету, Чикаленко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щорічно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коштом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покривав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дефіцит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розмірі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10 000-12 000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dirty="0"/>
          </a:p>
        </p:txBody>
      </p:sp>
      <p:pic>
        <p:nvPicPr>
          <p:cNvPr id="20482" name="Picture 2" descr="Rada-19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6756" y="428604"/>
            <a:ext cx="3469095" cy="5143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65722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залишив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увагою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меценат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заклик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Михайла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Грушевського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зібрати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будівництво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Львові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Академічного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дому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студентів-українців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виділивши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справу 25 000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поставив одну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студентам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Наддніпрянщини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тут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кімнати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першу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1905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2012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http://im8-tub-ua.yandex.net/i?id=181827851-5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3500438"/>
            <a:ext cx="3410450" cy="2214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2" name="Picture 4" descr="http://im3-tub-ua.yandex.net/i?id=553727040-24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62567" y="3500438"/>
            <a:ext cx="3024209" cy="22681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Чикаленко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своєю лагідною, милою вдачею притягував до себе людей, вмів гуртувати їх біля себе... У свої 66 років умів він не бути зайвим серед запальної молоді. Він був цементом, що єднав до громади українців різних політичних напрямків його знали й шанували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придніпрянці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і галичани, кубанці й українці з Зеленого Клину, з Далекого Сходу, з Сибіру".</a:t>
            </a:r>
          </a:p>
          <a:p>
            <a:endParaRPr lang="uk-UA" dirty="0"/>
          </a:p>
        </p:txBody>
      </p:sp>
      <p:pic>
        <p:nvPicPr>
          <p:cNvPr id="23554" name="Picture 2" descr="http://www.calendarium.com.ua/im/7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3643314"/>
            <a:ext cx="3429024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908720"/>
            <a:ext cx="8229600" cy="1219200"/>
          </a:xfrm>
        </p:spPr>
        <p:txBody>
          <a:bodyPr>
            <a:noAutofit/>
          </a:bodyPr>
          <a:lstStyle/>
          <a:p>
            <a:r>
              <a:rPr lang="uk-UA" sz="1600" dirty="0" smtClean="0">
                <a:effectLst/>
              </a:rPr>
              <a:t>Свій досвід в </a:t>
            </a:r>
            <a:r>
              <a:rPr lang="uk-UA" sz="1600" dirty="0" err="1" smtClean="0">
                <a:effectLst/>
              </a:rPr>
              <a:t>сільсьскому</a:t>
            </a:r>
            <a:r>
              <a:rPr lang="uk-UA" sz="1600" dirty="0" smtClean="0">
                <a:effectLst/>
              </a:rPr>
              <a:t> господарстві виклав у брошурі «Розмова про сільське хазяйство» (1897). У формі розмови із селянином у ній </a:t>
            </a:r>
            <a:r>
              <a:rPr lang="uk-UA" sz="1600" dirty="0" err="1" smtClean="0">
                <a:effectLst/>
              </a:rPr>
              <a:t>оповідається</a:t>
            </a:r>
            <a:r>
              <a:rPr lang="uk-UA" sz="1600" dirty="0" smtClean="0">
                <a:effectLst/>
              </a:rPr>
              <a:t> про ефективні методи агрономії. Свою брошуру Євген </a:t>
            </a:r>
            <a:r>
              <a:rPr lang="uk-UA" sz="1600" dirty="0" err="1" smtClean="0">
                <a:effectLst/>
              </a:rPr>
              <a:t>Харлампійович</a:t>
            </a:r>
            <a:r>
              <a:rPr lang="uk-UA" sz="1600" dirty="0" smtClean="0">
                <a:effectLst/>
              </a:rPr>
              <a:t> написав українською мовою і потім аж п'ять років добивався її видання, причому дозвіл підписував сам міністр внутрішніх справ Росії, оскільки українська мова на той час була забороненою. Автор «Спогадів» (І-</a:t>
            </a:r>
            <a:r>
              <a:rPr lang="en-US" sz="1600" dirty="0" smtClean="0">
                <a:effectLst/>
              </a:rPr>
              <a:t>II, </a:t>
            </a:r>
            <a:r>
              <a:rPr lang="uk-UA" sz="1600" dirty="0" smtClean="0">
                <a:effectLst/>
                <a:hlinkClick r:id="rId2" tooltip="Львів"/>
              </a:rPr>
              <a:t>Львів</a:t>
            </a:r>
            <a:r>
              <a:rPr lang="uk-UA" sz="1600" dirty="0" smtClean="0">
                <a:effectLst/>
              </a:rPr>
              <a:t>, </a:t>
            </a:r>
            <a:r>
              <a:rPr lang="uk-UA" sz="1600" dirty="0" smtClean="0">
                <a:effectLst/>
                <a:hlinkClick r:id="rId3" tooltip="1925"/>
              </a:rPr>
              <a:t>1925</a:t>
            </a:r>
            <a:r>
              <a:rPr lang="uk-UA" sz="1600" dirty="0" smtClean="0">
                <a:effectLst/>
              </a:rPr>
              <a:t>–</a:t>
            </a:r>
            <a:r>
              <a:rPr lang="uk-UA" sz="1600" dirty="0" smtClean="0">
                <a:effectLst/>
                <a:hlinkClick r:id="rId4" tooltip="1926"/>
              </a:rPr>
              <a:t>1926</a:t>
            </a:r>
            <a:r>
              <a:rPr lang="uk-UA" sz="1600" dirty="0" smtClean="0">
                <a:effectLst/>
              </a:rPr>
              <a:t>) та </a:t>
            </a:r>
            <a:r>
              <a:rPr lang="uk-UA" sz="1600" dirty="0" err="1" smtClean="0">
                <a:effectLst/>
              </a:rPr>
              <a:t>«Щоденник</a:t>
            </a:r>
            <a:r>
              <a:rPr lang="uk-UA" sz="1600" dirty="0" smtClean="0">
                <a:effectLst/>
              </a:rPr>
              <a:t>а </a:t>
            </a:r>
            <a:r>
              <a:rPr lang="uk-UA" sz="1600" dirty="0" smtClean="0">
                <a:effectLst/>
                <a:hlinkClick r:id="rId5" tooltip="1917"/>
              </a:rPr>
              <a:t>1917</a:t>
            </a:r>
            <a:r>
              <a:rPr lang="uk-UA" sz="1600" dirty="0" smtClean="0">
                <a:effectLst/>
              </a:rPr>
              <a:t>–</a:t>
            </a:r>
            <a:r>
              <a:rPr lang="uk-UA" sz="1600" dirty="0" smtClean="0">
                <a:effectLst/>
                <a:hlinkClick r:id="rId6" tooltip="1919"/>
              </a:rPr>
              <a:t>1919»</a:t>
            </a:r>
            <a:r>
              <a:rPr lang="uk-UA" sz="1600" dirty="0" smtClean="0">
                <a:effectLst/>
              </a:rPr>
              <a:t> (</a:t>
            </a:r>
            <a:r>
              <a:rPr lang="uk-UA" sz="1600" dirty="0" smtClean="0">
                <a:effectLst/>
                <a:hlinkClick r:id="rId2" tooltip="Львів"/>
              </a:rPr>
              <a:t>Львів</a:t>
            </a:r>
            <a:r>
              <a:rPr lang="uk-UA" sz="1600" dirty="0" smtClean="0">
                <a:effectLst/>
              </a:rPr>
              <a:t>,</a:t>
            </a:r>
            <a:r>
              <a:rPr lang="uk-UA" sz="1600" dirty="0" smtClean="0">
                <a:effectLst/>
                <a:hlinkClick r:id="rId7" tooltip="1931"/>
              </a:rPr>
              <a:t>1931</a:t>
            </a:r>
            <a:r>
              <a:rPr lang="uk-UA" sz="1600" dirty="0" smtClean="0">
                <a:effectLst/>
              </a:rPr>
              <a:t>), які дають багатий матеріал до історії українського руху 19 і початку 20 століть.</a:t>
            </a:r>
            <a:endParaRPr lang="uk-UA" sz="1600" dirty="0"/>
          </a:p>
        </p:txBody>
      </p:sp>
      <p:pic>
        <p:nvPicPr>
          <p:cNvPr id="2050" name="Picture 2" descr="C:\Users\Роман\Desktop\200px-Chykalenko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204864"/>
            <a:ext cx="4896544" cy="3277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349829" y="549525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err="1"/>
              <a:t>Художнє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поштового</a:t>
            </a:r>
            <a:r>
              <a:rPr lang="ru-RU" dirty="0"/>
              <a:t> конверта на </a:t>
            </a:r>
            <a:r>
              <a:rPr lang="ru-RU" dirty="0" err="1"/>
              <a:t>вшанування</a:t>
            </a:r>
            <a:r>
              <a:rPr lang="ru-RU" dirty="0"/>
              <a:t> </a:t>
            </a:r>
            <a:r>
              <a:rPr lang="ru-RU" dirty="0" err="1"/>
              <a:t>пам'яті</a:t>
            </a:r>
            <a:r>
              <a:rPr lang="ru-RU" dirty="0"/>
              <a:t> </a:t>
            </a:r>
            <a:r>
              <a:rPr lang="ru-RU" dirty="0" err="1"/>
              <a:t>Євгена</a:t>
            </a:r>
            <a:r>
              <a:rPr lang="ru-RU" dirty="0"/>
              <a:t> </a:t>
            </a:r>
            <a:r>
              <a:rPr lang="ru-RU" dirty="0" err="1"/>
              <a:t>Чикаленка</a:t>
            </a:r>
            <a:r>
              <a:rPr lang="ru-RU" dirty="0"/>
              <a:t> (художник </a:t>
            </a:r>
            <a:r>
              <a:rPr lang="ru-RU" dirty="0" err="1"/>
              <a:t>Олексій</a:t>
            </a:r>
            <a:r>
              <a:rPr lang="ru-RU" dirty="0"/>
              <a:t> </a:t>
            </a:r>
            <a:r>
              <a:rPr lang="ru-RU" dirty="0" err="1"/>
              <a:t>Соболевський</a:t>
            </a:r>
            <a:r>
              <a:rPr lang="ru-RU" dirty="0"/>
              <a:t>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94338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08720"/>
            <a:ext cx="7467600" cy="4419600"/>
          </a:xfrm>
        </p:spPr>
        <p:txBody>
          <a:bodyPr/>
          <a:lstStyle/>
          <a:p>
            <a:r>
              <a:rPr lang="ru-RU" dirty="0"/>
              <a:t>Помер 1929 року в </a:t>
            </a:r>
            <a:r>
              <a:rPr lang="ru-RU" dirty="0" err="1"/>
              <a:t>Чехії</a:t>
            </a:r>
            <a:r>
              <a:rPr lang="ru-RU" dirty="0"/>
              <a:t>, </a:t>
            </a:r>
            <a:r>
              <a:rPr lang="ru-RU" dirty="0" err="1"/>
              <a:t>заповівши</a:t>
            </a:r>
            <a:r>
              <a:rPr lang="ru-RU" dirty="0"/>
              <a:t> </a:t>
            </a:r>
            <a:r>
              <a:rPr lang="ru-RU" dirty="0" err="1"/>
              <a:t>розвіяти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прах у </a:t>
            </a:r>
            <a:r>
              <a:rPr lang="ru-RU" dirty="0" err="1"/>
              <a:t>рідному</a:t>
            </a:r>
            <a:r>
              <a:rPr lang="ru-RU" dirty="0"/>
              <a:t> </a:t>
            </a:r>
            <a:r>
              <a:rPr lang="ru-RU" dirty="0" err="1"/>
              <a:t>селі</a:t>
            </a:r>
            <a:r>
              <a:rPr lang="ru-RU" dirty="0"/>
              <a:t> </a:t>
            </a:r>
            <a:r>
              <a:rPr lang="ru-RU" dirty="0" err="1"/>
              <a:t>Перешори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204864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dirty="0"/>
              <a:t>Громадський рух </a:t>
            </a:r>
            <a:r>
              <a:rPr lang="uk-UA" dirty="0">
                <a:hlinkClick r:id="rId2" tooltip="Не будь байдужим (рух)"/>
              </a:rPr>
              <a:t>«Не будь байдужим»</a:t>
            </a:r>
            <a:r>
              <a:rPr lang="uk-UA" dirty="0"/>
              <a:t> проводить щорічний Історичний табір імені мецената Євгена </a:t>
            </a:r>
            <a:r>
              <a:rPr lang="uk-UA" dirty="0" err="1"/>
              <a:t>Чикаленка</a:t>
            </a:r>
            <a:r>
              <a:rPr lang="uk-UA" dirty="0"/>
              <a:t> для дітей з багатодітних сімей різних областей </a:t>
            </a:r>
            <a:r>
              <a:rPr lang="uk-UA" dirty="0">
                <a:hlinkClick r:id="rId3" tooltip="Україна"/>
              </a:rPr>
              <a:t>України</a:t>
            </a:r>
            <a:r>
              <a:rPr lang="uk-UA" dirty="0"/>
              <a:t> (</a:t>
            </a:r>
            <a:r>
              <a:rPr lang="uk-UA" dirty="0">
                <a:hlinkClick r:id="rId4" tooltip="2010"/>
              </a:rPr>
              <a:t>2010</a:t>
            </a:r>
            <a:r>
              <a:rPr lang="uk-UA" dirty="0"/>
              <a:t> року проведення табору профінансував </a:t>
            </a:r>
            <a:r>
              <a:rPr lang="uk-UA" dirty="0">
                <a:hlinkClick r:id="rId5" tooltip="Скрипка Олег Юрійович"/>
              </a:rPr>
              <a:t>Олег Скрипка</a:t>
            </a:r>
            <a:r>
              <a:rPr lang="uk-UA" dirty="0" smtClean="0"/>
              <a:t>).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/>
              <a:t>1998 року </a:t>
            </a:r>
            <a:r>
              <a:rPr lang="uk-UA" dirty="0">
                <a:hlinkClick r:id="rId6" tooltip="Ліга українських меценатів"/>
              </a:rPr>
              <a:t>Ліга українських </a:t>
            </a:r>
            <a:r>
              <a:rPr lang="uk-UA" dirty="0" err="1">
                <a:hlinkClick r:id="rId6" tooltip="Ліга українських меценатів"/>
              </a:rPr>
              <a:t>меценатів</a:t>
            </a:r>
            <a:r>
              <a:rPr lang="uk-UA" dirty="0" err="1"/>
              <a:t> заснув</a:t>
            </a:r>
            <a:r>
              <a:rPr lang="uk-UA" dirty="0"/>
              <a:t>ала </a:t>
            </a:r>
            <a:r>
              <a:rPr lang="uk-UA" dirty="0">
                <a:hlinkClick r:id="rId7" tooltip="Премія імені Євгена Чикаленка (ще не написана)"/>
              </a:rPr>
              <a:t>премію імені Євгена Чикаленка</a:t>
            </a:r>
            <a:r>
              <a:rPr lang="uk-UA" dirty="0"/>
              <a:t>, яку присуджують за благодійницьку діяльність. Її девізом є слова Євгена </a:t>
            </a:r>
            <a:r>
              <a:rPr lang="uk-UA" dirty="0" err="1"/>
              <a:t>Чикаленка</a:t>
            </a:r>
            <a:r>
              <a:rPr lang="uk-UA" dirty="0"/>
              <a:t>: «Мало любити Україну до глибини душі, треба любити її й до глибини кишені».</a:t>
            </a:r>
          </a:p>
        </p:txBody>
      </p:sp>
    </p:spTree>
    <p:extLst>
      <p:ext uri="{BB962C8B-B14F-4D97-AF65-F5344CB8AC3E}">
        <p14:creationId xmlns:p14="http://schemas.microsoft.com/office/powerpoint/2010/main" val="3920920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03317"/>
            <a:ext cx="4786346" cy="555468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/>
              <a:t>	</a:t>
            </a:r>
            <a:r>
              <a:rPr lang="vi-VN" b="1" dirty="0" smtClean="0">
                <a:latin typeface="+mj-lt"/>
              </a:rPr>
              <a:t>Євген Харлампійович Чикаленко</a:t>
            </a:r>
            <a:r>
              <a:rPr lang="vi-VN" dirty="0" smtClean="0">
                <a:latin typeface="+mj-lt"/>
              </a:rPr>
              <a:t> </a:t>
            </a:r>
            <a:endParaRPr lang="uk-UA" dirty="0" smtClean="0">
              <a:latin typeface="+mj-lt"/>
            </a:endParaRPr>
          </a:p>
          <a:p>
            <a:pPr algn="ctr">
              <a:buNone/>
            </a:pPr>
            <a:r>
              <a:rPr lang="uk-UA" dirty="0" smtClean="0">
                <a:latin typeface="+mj-lt"/>
              </a:rPr>
              <a:t>	</a:t>
            </a:r>
            <a:r>
              <a:rPr lang="vi-VN" i="1" dirty="0" smtClean="0">
                <a:latin typeface="+mj-lt"/>
              </a:rPr>
              <a:t>(1861 </a:t>
            </a:r>
            <a:r>
              <a:rPr lang="uk-UA" i="1" dirty="0" smtClean="0">
                <a:latin typeface="+mj-lt"/>
              </a:rPr>
              <a:t>-</a:t>
            </a:r>
            <a:r>
              <a:rPr lang="vi-VN" i="1" dirty="0" smtClean="0">
                <a:latin typeface="+mj-lt"/>
              </a:rPr>
              <a:t> 1929</a:t>
            </a:r>
            <a:r>
              <a:rPr lang="uk-UA" i="1" dirty="0" smtClean="0">
                <a:latin typeface="+mj-lt"/>
              </a:rPr>
              <a:t>)</a:t>
            </a:r>
            <a:r>
              <a:rPr lang="vi-VN" i="1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визначний громадський діяч, благодійник,</a:t>
            </a:r>
            <a:r>
              <a:rPr lang="uk-UA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меценат української культури, агроном, землевласник, видавець,публіцист.</a:t>
            </a:r>
            <a:endParaRPr lang="uk-UA" dirty="0">
              <a:latin typeface="+mj-lt"/>
            </a:endParaRPr>
          </a:p>
        </p:txBody>
      </p:sp>
      <p:pic>
        <p:nvPicPr>
          <p:cNvPr id="1026" name="Picture 2" descr="http://www.day.kiev.ua/sites/default/files/styles/article_220/public/main/openpublish_article/20111228/4238-7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1142984"/>
            <a:ext cx="2928958" cy="41537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760640"/>
          </a:xfrm>
        </p:spPr>
        <p:txBody>
          <a:bodyPr>
            <a:normAutofit lnSpcReduction="10000"/>
          </a:bodyPr>
          <a:lstStyle/>
          <a:p>
            <a:r>
              <a:rPr lang="uk-UA" dirty="0"/>
              <a:t>Родом із </a:t>
            </a:r>
            <a:r>
              <a:rPr lang="uk-UA" dirty="0" err="1"/>
              <a:t>села </a:t>
            </a:r>
            <a:r>
              <a:rPr lang="uk-UA" dirty="0" err="1">
                <a:hlinkClick r:id="rId2" tooltip="Перешори"/>
              </a:rPr>
              <a:t>Перешори</a:t>
            </a:r>
            <a:r>
              <a:rPr lang="uk-UA" dirty="0" err="1"/>
              <a:t> </a:t>
            </a:r>
            <a:r>
              <a:rPr lang="uk-UA" dirty="0" err="1">
                <a:hlinkClick r:id="rId3" tooltip="Ананьївський повіт"/>
              </a:rPr>
              <a:t>Ананьївс</a:t>
            </a:r>
            <a:r>
              <a:rPr lang="uk-UA" dirty="0">
                <a:hlinkClick r:id="rId3" tooltip="Ананьївський повіт"/>
              </a:rPr>
              <a:t>ького повіту</a:t>
            </a:r>
            <a:r>
              <a:rPr lang="uk-UA" dirty="0"/>
              <a:t> </a:t>
            </a:r>
            <a:r>
              <a:rPr lang="uk-UA" dirty="0">
                <a:hlinkClick r:id="rId4" tooltip="Херсонська губернія"/>
              </a:rPr>
              <a:t>Херсонської губернії</a:t>
            </a:r>
            <a:r>
              <a:rPr lang="uk-UA" dirty="0"/>
              <a:t>.</a:t>
            </a:r>
          </a:p>
          <a:p>
            <a:r>
              <a:rPr lang="uk-UA" dirty="0"/>
              <a:t>Освіту здобув у </a:t>
            </a:r>
            <a:r>
              <a:rPr lang="uk-UA" dirty="0">
                <a:hlinkClick r:id="rId5" tooltip="Харківський університет"/>
              </a:rPr>
              <a:t>Харківському університеті</a:t>
            </a:r>
            <a:r>
              <a:rPr lang="uk-UA" dirty="0"/>
              <a:t> (природничий відділ), де був діяльним в українській студентській громаді й </a:t>
            </a:r>
            <a:r>
              <a:rPr lang="uk-UA" dirty="0" err="1"/>
              <a:t>у </a:t>
            </a:r>
            <a:r>
              <a:rPr lang="uk-UA" dirty="0" err="1">
                <a:hlinkClick r:id="rId6" tooltip="Драгоманов Михайло Петрович"/>
              </a:rPr>
              <a:t>драгоманівському</a:t>
            </a:r>
            <a:r>
              <a:rPr lang="uk-UA" dirty="0" err="1"/>
              <a:t> радикально</a:t>
            </a:r>
            <a:r>
              <a:rPr lang="uk-UA" dirty="0"/>
              <a:t>му гуртку (керівник В. Мальований), за участь в якому був заарештований (</a:t>
            </a:r>
            <a:r>
              <a:rPr lang="uk-UA" dirty="0">
                <a:hlinkClick r:id="rId7" tooltip="1884"/>
              </a:rPr>
              <a:t>1884</a:t>
            </a:r>
            <a:r>
              <a:rPr lang="uk-UA" dirty="0"/>
              <a:t>) і перебував 5 років під наглядом поліції в с. </a:t>
            </a:r>
            <a:r>
              <a:rPr lang="uk-UA" dirty="0" err="1"/>
              <a:t>Перешорах</a:t>
            </a:r>
            <a:r>
              <a:rPr lang="uk-UA" dirty="0"/>
              <a:t>.</a:t>
            </a:r>
          </a:p>
          <a:p>
            <a:r>
              <a:rPr lang="ru-RU" dirty="0"/>
              <a:t>На той час </a:t>
            </a:r>
            <a:r>
              <a:rPr lang="ru-RU" dirty="0" err="1"/>
              <a:t>батько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помер. </a:t>
            </a:r>
            <a:r>
              <a:rPr lang="ru-RU" dirty="0" err="1"/>
              <a:t>Тож</a:t>
            </a:r>
            <a:r>
              <a:rPr lang="ru-RU" dirty="0"/>
              <a:t> </a:t>
            </a:r>
            <a:r>
              <a:rPr lang="ru-RU" dirty="0" err="1"/>
              <a:t>Євген</a:t>
            </a:r>
            <a:r>
              <a:rPr lang="ru-RU" dirty="0"/>
              <a:t> Чикаленко </a:t>
            </a:r>
            <a:r>
              <a:rPr lang="ru-RU" dirty="0" err="1"/>
              <a:t>починає</a:t>
            </a:r>
            <a:r>
              <a:rPr lang="ru-RU" dirty="0"/>
              <a:t> </a:t>
            </a:r>
            <a:r>
              <a:rPr lang="ru-RU" dirty="0" err="1"/>
              <a:t>господарювати</a:t>
            </a:r>
            <a:r>
              <a:rPr lang="ru-RU" dirty="0"/>
              <a:t> в </a:t>
            </a:r>
            <a:r>
              <a:rPr lang="ru-RU" dirty="0" err="1"/>
              <a:t>родинному</a:t>
            </a:r>
            <a:r>
              <a:rPr lang="ru-RU" dirty="0"/>
              <a:t> </a:t>
            </a:r>
            <a:r>
              <a:rPr lang="ru-RU" dirty="0" err="1"/>
              <a:t>маєтку</a:t>
            </a:r>
            <a:r>
              <a:rPr lang="ru-RU" dirty="0"/>
              <a:t> </a:t>
            </a:r>
            <a:r>
              <a:rPr lang="ru-RU" dirty="0" err="1"/>
              <a:t>самостійно</a:t>
            </a:r>
            <a:r>
              <a:rPr lang="ru-RU" dirty="0"/>
              <a:t>. В </a:t>
            </a:r>
            <a:r>
              <a:rPr lang="ru-RU" dirty="0" err="1"/>
              <a:t>цей</a:t>
            </a:r>
            <a:r>
              <a:rPr lang="ru-RU" dirty="0"/>
              <a:t> час </a:t>
            </a:r>
            <a:r>
              <a:rPr lang="ru-RU" dirty="0" err="1"/>
              <a:t>експериментує</a:t>
            </a:r>
            <a:r>
              <a:rPr lang="ru-RU" dirty="0"/>
              <a:t> як </a:t>
            </a:r>
            <a:r>
              <a:rPr lang="ru-RU" dirty="0">
                <a:hlinkClick r:id="rId8" tooltip="Агроном"/>
              </a:rPr>
              <a:t>агроном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у </a:t>
            </a:r>
            <a:r>
              <a:rPr lang="ru-RU" dirty="0" err="1"/>
              <a:t>посушливі</a:t>
            </a:r>
            <a:r>
              <a:rPr lang="ru-RU" dirty="0"/>
              <a:t> роки </a:t>
            </a:r>
            <a:r>
              <a:rPr lang="ru-RU" dirty="0" err="1"/>
              <a:t>домагається</a:t>
            </a:r>
            <a:r>
              <a:rPr lang="ru-RU" dirty="0"/>
              <a:t> </a:t>
            </a:r>
            <a:r>
              <a:rPr lang="ru-RU" dirty="0" err="1"/>
              <a:t>хорошого</a:t>
            </a:r>
            <a:r>
              <a:rPr lang="ru-RU" dirty="0"/>
              <a:t> </a:t>
            </a:r>
            <a:r>
              <a:rPr lang="ru-RU" dirty="0" err="1"/>
              <a:t>врожаю</a:t>
            </a:r>
            <a:r>
              <a:rPr lang="ru-RU" dirty="0"/>
              <a:t> на </a:t>
            </a:r>
            <a:r>
              <a:rPr lang="ru-RU" dirty="0" err="1"/>
              <a:t>своїх</a:t>
            </a:r>
            <a:r>
              <a:rPr lang="ru-RU" dirty="0"/>
              <a:t> полях.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5609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4572000"/>
          </a:xfrm>
        </p:spPr>
        <p:txBody>
          <a:bodyPr/>
          <a:lstStyle/>
          <a:p>
            <a:r>
              <a:rPr lang="ru-RU" dirty="0" err="1"/>
              <a:t>Пише</a:t>
            </a:r>
            <a:r>
              <a:rPr lang="ru-RU" dirty="0"/>
              <a:t> і </a:t>
            </a:r>
            <a:r>
              <a:rPr lang="ru-RU" dirty="0" err="1"/>
              <a:t>видає</a:t>
            </a:r>
            <a:r>
              <a:rPr lang="ru-RU" dirty="0"/>
              <a:t> </a:t>
            </a:r>
            <a:r>
              <a:rPr lang="ru-RU" dirty="0" err="1"/>
              <a:t>практичні</a:t>
            </a:r>
            <a:r>
              <a:rPr lang="ru-RU" dirty="0"/>
              <a:t> </a:t>
            </a:r>
            <a:r>
              <a:rPr lang="ru-RU" dirty="0" err="1"/>
              <a:t>поради</a:t>
            </a:r>
            <a:r>
              <a:rPr lang="ru-RU" dirty="0"/>
              <a:t> для </a:t>
            </a:r>
            <a:r>
              <a:rPr lang="ru-RU" dirty="0" err="1"/>
              <a:t>сільського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«</a:t>
            </a:r>
            <a:r>
              <a:rPr lang="ru-RU" dirty="0" err="1"/>
              <a:t>Розмови</a:t>
            </a:r>
            <a:r>
              <a:rPr lang="ru-RU" dirty="0"/>
              <a:t> про </a:t>
            </a:r>
            <a:r>
              <a:rPr lang="ru-RU" dirty="0" err="1"/>
              <a:t>сельське</a:t>
            </a:r>
            <a:r>
              <a:rPr lang="ru-RU" dirty="0"/>
              <a:t> хозяйство» у 5 книгах (</a:t>
            </a:r>
            <a:r>
              <a:rPr lang="ru-RU" dirty="0">
                <a:hlinkClick r:id="rId2" tooltip="Одеса"/>
              </a:rPr>
              <a:t>Одеса</a:t>
            </a:r>
            <a:r>
              <a:rPr lang="ru-RU" dirty="0"/>
              <a:t>, </a:t>
            </a:r>
            <a:r>
              <a:rPr lang="ru-RU" dirty="0">
                <a:hlinkClick r:id="rId3" tooltip="1897"/>
              </a:rPr>
              <a:t>1897</a:t>
            </a:r>
            <a:r>
              <a:rPr lang="ru-RU" dirty="0"/>
              <a:t>, </a:t>
            </a:r>
            <a:r>
              <a:rPr lang="ru-RU" dirty="0" err="1"/>
              <a:t>пізніше</a:t>
            </a:r>
            <a:r>
              <a:rPr lang="ru-RU" dirty="0"/>
              <a:t> </a:t>
            </a:r>
            <a:r>
              <a:rPr lang="ru-RU" dirty="0">
                <a:hlinkClick r:id="rId4" tooltip="Петербург"/>
              </a:rPr>
              <a:t>Петербург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з'явилися</a:t>
            </a:r>
            <a:r>
              <a:rPr lang="ru-RU" dirty="0"/>
              <a:t> </a:t>
            </a:r>
            <a:r>
              <a:rPr lang="ru-RU" dirty="0" err="1"/>
              <a:t>півмільйонним</a:t>
            </a:r>
            <a:r>
              <a:rPr lang="ru-RU" dirty="0"/>
              <a:t> накладом і становили </a:t>
            </a:r>
            <a:r>
              <a:rPr lang="ru-RU" dirty="0" err="1"/>
              <a:t>своєрідну</a:t>
            </a:r>
            <a:r>
              <a:rPr lang="ru-RU" dirty="0"/>
              <a:t> </a:t>
            </a:r>
            <a:r>
              <a:rPr lang="ru-RU" dirty="0" err="1"/>
              <a:t>популярну</a:t>
            </a:r>
            <a:r>
              <a:rPr lang="ru-RU" dirty="0"/>
              <a:t> </a:t>
            </a:r>
            <a:r>
              <a:rPr lang="ru-RU" dirty="0" err="1"/>
              <a:t>енциклопедію</a:t>
            </a:r>
            <a:r>
              <a:rPr lang="ru-RU" dirty="0"/>
              <a:t>.</a:t>
            </a:r>
          </a:p>
          <a:p>
            <a:r>
              <a:rPr lang="ru-RU" dirty="0"/>
              <a:t>У </a:t>
            </a:r>
            <a:r>
              <a:rPr lang="ru-RU" dirty="0">
                <a:hlinkClick r:id="rId5" tooltip="1894"/>
              </a:rPr>
              <a:t>1894</a:t>
            </a:r>
            <a:r>
              <a:rPr lang="ru-RU" dirty="0"/>
              <a:t> </a:t>
            </a:r>
            <a:r>
              <a:rPr lang="ru-RU" dirty="0" err="1"/>
              <a:t>переїхав</a:t>
            </a:r>
            <a:r>
              <a:rPr lang="ru-RU" dirty="0"/>
              <a:t> до </a:t>
            </a:r>
            <a:r>
              <a:rPr lang="ru-RU" dirty="0" err="1"/>
              <a:t>Одеси</a:t>
            </a:r>
            <a:r>
              <a:rPr lang="ru-RU" dirty="0"/>
              <a:t>, а в </a:t>
            </a:r>
            <a:r>
              <a:rPr lang="ru-RU" dirty="0">
                <a:hlinkClick r:id="rId6" tooltip="1900"/>
              </a:rPr>
              <a:t>1900</a:t>
            </a:r>
            <a:r>
              <a:rPr lang="ru-RU" dirty="0"/>
              <a:t> — до </a:t>
            </a:r>
            <a:r>
              <a:rPr lang="ru-RU" dirty="0" err="1"/>
              <a:t>Києва</a:t>
            </a:r>
            <a:r>
              <a:rPr lang="ru-RU" dirty="0"/>
              <a:t>, де </a:t>
            </a:r>
            <a:r>
              <a:rPr lang="ru-RU" dirty="0" err="1"/>
              <a:t>включився</a:t>
            </a:r>
            <a:r>
              <a:rPr lang="ru-RU" dirty="0"/>
              <a:t> в </a:t>
            </a:r>
            <a:r>
              <a:rPr lang="ru-RU" dirty="0" err="1"/>
              <a:t>громадське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</a:t>
            </a:r>
          </a:p>
          <a:p>
            <a:endParaRPr lang="uk-UA" dirty="0"/>
          </a:p>
        </p:txBody>
      </p:sp>
      <p:pic>
        <p:nvPicPr>
          <p:cNvPr id="1026" name="Picture 2" descr="C:\Users\Роман\Desktop\Чикаленко_Євген_Харламович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717032"/>
            <a:ext cx="4497288" cy="249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727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72000"/>
          </a:xfrm>
        </p:spPr>
        <p:txBody>
          <a:bodyPr>
            <a:noAutofit/>
          </a:bodyPr>
          <a:lstStyle/>
          <a:p>
            <a:r>
              <a:rPr lang="ru-RU" sz="2000" dirty="0" err="1"/>
              <a:t>Був</a:t>
            </a:r>
            <a:r>
              <a:rPr lang="ru-RU" sz="2000" dirty="0"/>
              <a:t> меценатом </a:t>
            </a:r>
            <a:r>
              <a:rPr lang="ru-RU" sz="2000" dirty="0" err="1"/>
              <a:t>різних</a:t>
            </a:r>
            <a:r>
              <a:rPr lang="ru-RU" sz="2000" dirty="0"/>
              <a:t> </a:t>
            </a:r>
            <a:r>
              <a:rPr lang="ru-RU" sz="2000" dirty="0" err="1"/>
              <a:t>починів</a:t>
            </a:r>
            <a:r>
              <a:rPr lang="ru-RU" sz="2000" dirty="0"/>
              <a:t>: на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гроші</a:t>
            </a:r>
            <a:r>
              <a:rPr lang="ru-RU" sz="2000" dirty="0"/>
              <a:t> видано «Русско-</a:t>
            </a:r>
            <a:r>
              <a:rPr lang="ru-RU" sz="2000" dirty="0" err="1"/>
              <a:t>український</a:t>
            </a:r>
            <a:r>
              <a:rPr lang="ru-RU" sz="2000" dirty="0"/>
              <a:t> словарь» </a:t>
            </a:r>
            <a:r>
              <a:rPr lang="ru-RU" sz="2000" dirty="0" err="1">
                <a:hlinkClick r:id="rId2" tooltip="Комаров Михайло Федорович"/>
              </a:rPr>
              <a:t>Уманця</a:t>
            </a:r>
            <a:r>
              <a:rPr lang="ru-RU" sz="2000" dirty="0">
                <a:hlinkClick r:id="rId2" tooltip="Комаров Михайло Федорович"/>
              </a:rPr>
              <a:t>-Комарова</a:t>
            </a:r>
            <a:r>
              <a:rPr lang="ru-RU" sz="2000" dirty="0"/>
              <a:t> (</a:t>
            </a:r>
            <a:r>
              <a:rPr lang="ru-RU" sz="2000" dirty="0" err="1">
                <a:hlinkClick r:id="rId3" tooltip="Львів"/>
              </a:rPr>
              <a:t>Львів</a:t>
            </a:r>
            <a:r>
              <a:rPr lang="ru-RU" sz="2000" dirty="0"/>
              <a:t>, </a:t>
            </a:r>
            <a:r>
              <a:rPr lang="ru-RU" sz="2000" dirty="0">
                <a:hlinkClick r:id="rId4" tooltip="1893"/>
              </a:rPr>
              <a:t>1893</a:t>
            </a:r>
            <a:r>
              <a:rPr lang="ru-RU" sz="2000" dirty="0"/>
              <a:t>–</a:t>
            </a:r>
            <a:r>
              <a:rPr lang="ru-RU" sz="2000" dirty="0">
                <a:hlinkClick r:id="rId5" tooltip="1898"/>
              </a:rPr>
              <a:t>1898</a:t>
            </a:r>
            <a:r>
              <a:rPr lang="ru-RU" sz="2000" dirty="0"/>
              <a:t>),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допомагав</a:t>
            </a:r>
            <a:r>
              <a:rPr lang="ru-RU" sz="2000" dirty="0"/>
              <a:t> журналу </a:t>
            </a:r>
            <a:r>
              <a:rPr lang="ru-RU" sz="2000" dirty="0">
                <a:hlinkClick r:id="rId6" tooltip="Киевская Старина"/>
              </a:rPr>
              <a:t>«Киевская Старина»</a:t>
            </a:r>
            <a:r>
              <a:rPr lang="ru-RU" sz="2000" dirty="0"/>
              <a:t>, </a:t>
            </a:r>
            <a:r>
              <a:rPr lang="ru-RU" sz="2000" dirty="0" err="1"/>
              <a:t>даючи</a:t>
            </a:r>
            <a:r>
              <a:rPr lang="ru-RU" sz="2000" dirty="0"/>
              <a:t> </a:t>
            </a:r>
            <a:r>
              <a:rPr lang="ru-RU" sz="2000" dirty="0" err="1"/>
              <a:t>нагороду</a:t>
            </a:r>
            <a:r>
              <a:rPr lang="ru-RU" sz="2000" dirty="0"/>
              <a:t> (1000 </a:t>
            </a:r>
            <a:r>
              <a:rPr lang="ru-RU" sz="2000" dirty="0" err="1"/>
              <a:t>крб</a:t>
            </a:r>
            <a:r>
              <a:rPr lang="ru-RU" sz="2000" dirty="0"/>
              <a:t>) за </a:t>
            </a:r>
            <a:r>
              <a:rPr lang="ru-RU" sz="2000" dirty="0" err="1"/>
              <a:t>найкраще</a:t>
            </a:r>
            <a:r>
              <a:rPr lang="ru-RU" sz="2000" dirty="0"/>
              <a:t> </a:t>
            </a:r>
            <a:r>
              <a:rPr lang="ru-RU" sz="2000" dirty="0" err="1"/>
              <a:t>написану</a:t>
            </a:r>
            <a:r>
              <a:rPr lang="ru-RU" sz="2000" dirty="0"/>
              <a:t> </a:t>
            </a:r>
            <a:r>
              <a:rPr lang="ru-RU" sz="2000" dirty="0" err="1"/>
              <a:t>історію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 та </a:t>
            </a:r>
            <a:r>
              <a:rPr lang="ru-RU" sz="2000" dirty="0" err="1"/>
              <a:t>сплачуючи</a:t>
            </a:r>
            <a:r>
              <a:rPr lang="ru-RU" sz="2000" dirty="0"/>
              <a:t> </a:t>
            </a:r>
            <a:r>
              <a:rPr lang="ru-RU" sz="2000" dirty="0" err="1"/>
              <a:t>гонорари</a:t>
            </a:r>
            <a:r>
              <a:rPr lang="ru-RU" sz="2000" dirty="0"/>
              <a:t> за </a:t>
            </a:r>
            <a:r>
              <a:rPr lang="ru-RU" sz="2000" dirty="0" err="1"/>
              <a:t>українські</a:t>
            </a:r>
            <a:r>
              <a:rPr lang="ru-RU" sz="2000" dirty="0"/>
              <a:t> твори </a:t>
            </a:r>
            <a:r>
              <a:rPr lang="ru-RU" sz="2000" dirty="0" err="1"/>
              <a:t>письменства</a:t>
            </a:r>
            <a:r>
              <a:rPr lang="ru-RU" sz="2000" dirty="0"/>
              <a:t>, </a:t>
            </a:r>
            <a:r>
              <a:rPr lang="ru-RU" sz="2000" dirty="0" err="1"/>
              <a:t>друковані</a:t>
            </a:r>
            <a:r>
              <a:rPr lang="ru-RU" sz="2000" dirty="0"/>
              <a:t> в «Киевской Старине»; </a:t>
            </a:r>
            <a:r>
              <a:rPr lang="ru-RU" sz="2000" dirty="0" err="1"/>
              <a:t>організував</a:t>
            </a:r>
            <a:r>
              <a:rPr lang="ru-RU" sz="2000" dirty="0"/>
              <a:t> при </a:t>
            </a:r>
            <a:r>
              <a:rPr lang="ru-RU" sz="2000" dirty="0">
                <a:hlinkClick r:id="rId7" tooltip="НТШ"/>
              </a:rPr>
              <a:t>НТШ</a:t>
            </a:r>
            <a:r>
              <a:rPr lang="ru-RU" sz="2000" dirty="0"/>
              <a:t> у </a:t>
            </a:r>
            <a:r>
              <a:rPr lang="ru-RU" sz="2000" dirty="0" err="1"/>
              <a:t>Львові</a:t>
            </a:r>
            <a:r>
              <a:rPr lang="ru-RU" sz="2000" dirty="0"/>
              <a:t> фонд </a:t>
            </a:r>
            <a:r>
              <a:rPr lang="ru-RU" sz="2000" dirty="0" err="1"/>
              <a:t>ім</a:t>
            </a:r>
            <a:r>
              <a:rPr lang="ru-RU" sz="2000" dirty="0"/>
              <a:t>. </a:t>
            </a:r>
            <a:r>
              <a:rPr lang="ru-RU" sz="2000" dirty="0" err="1"/>
              <a:t>Мордовця</a:t>
            </a:r>
            <a:r>
              <a:rPr lang="ru-RU" sz="2000" dirty="0"/>
              <a:t> для </a:t>
            </a:r>
            <a:r>
              <a:rPr lang="ru-RU" sz="2000" dirty="0" err="1"/>
              <a:t>допомоги</a:t>
            </a:r>
            <a:r>
              <a:rPr lang="ru-RU" sz="2000" dirty="0"/>
              <a:t> </a:t>
            </a:r>
            <a:r>
              <a:rPr lang="ru-RU" sz="2000" dirty="0" err="1"/>
              <a:t>українським</a:t>
            </a:r>
            <a:r>
              <a:rPr lang="ru-RU" sz="2000" dirty="0"/>
              <a:t> </a:t>
            </a:r>
            <a:r>
              <a:rPr lang="ru-RU" sz="2000" dirty="0" err="1"/>
              <a:t>письменникам</a:t>
            </a:r>
            <a:r>
              <a:rPr lang="ru-RU" sz="2000" dirty="0"/>
              <a:t>, </a:t>
            </a:r>
            <a:r>
              <a:rPr lang="ru-RU" sz="2000" dirty="0" err="1"/>
              <a:t>фінансував</a:t>
            </a:r>
            <a:r>
              <a:rPr lang="ru-RU" sz="2000" dirty="0"/>
              <a:t> </a:t>
            </a:r>
            <a:r>
              <a:rPr lang="ru-RU" sz="2000" dirty="0" err="1"/>
              <a:t>тижневик</a:t>
            </a:r>
            <a:r>
              <a:rPr lang="ru-RU" sz="2000" dirty="0"/>
              <a:t> </a:t>
            </a:r>
            <a:r>
              <a:rPr lang="ru-RU" sz="2000" dirty="0">
                <a:hlinkClick r:id="rId8" tooltip="РУП"/>
              </a:rPr>
              <a:t>РУП</a:t>
            </a:r>
            <a:r>
              <a:rPr lang="ru-RU" sz="2000" dirty="0"/>
              <a:t> </a:t>
            </a:r>
            <a:r>
              <a:rPr lang="ru-RU" sz="2000" dirty="0">
                <a:hlinkClick r:id="rId9" tooltip="Селянин (видання)"/>
              </a:rPr>
              <a:t>«Селянин»</a:t>
            </a:r>
            <a:r>
              <a:rPr lang="ru-RU" sz="2000" dirty="0"/>
              <a:t> у </a:t>
            </a:r>
            <a:r>
              <a:rPr lang="ru-RU" sz="2000" dirty="0" err="1"/>
              <a:t>Львові</a:t>
            </a:r>
            <a:r>
              <a:rPr lang="ru-RU" sz="2000" dirty="0"/>
              <a:t>, став </a:t>
            </a:r>
            <a:r>
              <a:rPr lang="ru-RU" sz="2000" dirty="0" err="1"/>
              <a:t>головним</a:t>
            </a:r>
            <a:r>
              <a:rPr lang="ru-RU" sz="2000" dirty="0"/>
              <a:t> </a:t>
            </a:r>
            <a:r>
              <a:rPr lang="ru-RU" sz="2000" dirty="0" err="1"/>
              <a:t>фундатором</a:t>
            </a:r>
            <a:r>
              <a:rPr lang="ru-RU" sz="2000" dirty="0"/>
              <a:t> «</a:t>
            </a:r>
            <a:r>
              <a:rPr lang="ru-RU" sz="2000" dirty="0" err="1"/>
              <a:t>Академічного</a:t>
            </a:r>
            <a:r>
              <a:rPr lang="ru-RU" sz="2000" dirty="0"/>
              <a:t> Дому» у </a:t>
            </a:r>
            <a:r>
              <a:rPr lang="ru-RU" sz="2000" dirty="0" err="1"/>
              <a:t>Львові</a:t>
            </a:r>
            <a:r>
              <a:rPr lang="ru-RU" sz="2000" dirty="0"/>
              <a:t> (25 000 </a:t>
            </a:r>
            <a:r>
              <a:rPr lang="ru-RU" sz="2000" dirty="0" err="1"/>
              <a:t>крб</a:t>
            </a:r>
            <a:r>
              <a:rPr lang="ru-RU" sz="2000" dirty="0"/>
              <a:t>), </a:t>
            </a:r>
            <a:r>
              <a:rPr lang="ru-RU" sz="2000" dirty="0" err="1"/>
              <a:t>заохочуючи</a:t>
            </a:r>
            <a:r>
              <a:rPr lang="ru-RU" sz="2000" dirty="0"/>
              <a:t> </a:t>
            </a:r>
            <a:r>
              <a:rPr lang="ru-RU" sz="2000" dirty="0" err="1"/>
              <a:t>наддніпрянську</a:t>
            </a:r>
            <a:r>
              <a:rPr lang="ru-RU" sz="2000" dirty="0"/>
              <a:t> молодь </a:t>
            </a:r>
            <a:r>
              <a:rPr lang="ru-RU" sz="2000" dirty="0" err="1"/>
              <a:t>їхати</a:t>
            </a:r>
            <a:r>
              <a:rPr lang="ru-RU" sz="2000" dirty="0"/>
              <a:t> на </a:t>
            </a:r>
            <a:r>
              <a:rPr lang="ru-RU" sz="2000" dirty="0" err="1"/>
              <a:t>студії</a:t>
            </a:r>
            <a:r>
              <a:rPr lang="ru-RU" sz="2000" dirty="0"/>
              <a:t> до Львова</a:t>
            </a:r>
            <a:r>
              <a:rPr lang="ru-RU" sz="2000" dirty="0" smtClean="0"/>
              <a:t>.</a:t>
            </a:r>
          </a:p>
          <a:p>
            <a:r>
              <a:rPr lang="ru-RU" sz="2000" dirty="0" err="1"/>
              <a:t>Від</a:t>
            </a:r>
            <a:r>
              <a:rPr lang="ru-RU" sz="2000" dirty="0"/>
              <a:t> </a:t>
            </a:r>
            <a:r>
              <a:rPr lang="ru-RU" sz="2000" u="sng" dirty="0">
                <a:hlinkClick r:id="rId10" tooltip="1897"/>
              </a:rPr>
              <a:t>1897</a:t>
            </a:r>
            <a:r>
              <a:rPr lang="ru-RU" sz="2000" dirty="0"/>
              <a:t> почав </a:t>
            </a:r>
            <a:r>
              <a:rPr lang="ru-RU" sz="2000" dirty="0" err="1"/>
              <a:t>видавати</a:t>
            </a:r>
            <a:r>
              <a:rPr lang="ru-RU" sz="2000" dirty="0"/>
              <a:t> свою </a:t>
            </a:r>
            <a:r>
              <a:rPr lang="ru-RU" sz="2000" dirty="0" err="1"/>
              <a:t>працю</a:t>
            </a:r>
            <a:r>
              <a:rPr lang="ru-RU" sz="2000" dirty="0"/>
              <a:t> «</a:t>
            </a:r>
            <a:r>
              <a:rPr lang="ru-RU" sz="2000" dirty="0" err="1"/>
              <a:t>Розмови</a:t>
            </a:r>
            <a:r>
              <a:rPr lang="ru-RU" sz="2000" dirty="0"/>
              <a:t> про </a:t>
            </a:r>
            <a:r>
              <a:rPr lang="ru-RU" sz="2000" dirty="0" err="1"/>
              <a:t>сільське</a:t>
            </a:r>
            <a:r>
              <a:rPr lang="ru-RU" sz="2000" dirty="0"/>
              <a:t> </a:t>
            </a:r>
            <a:r>
              <a:rPr lang="ru-RU" sz="2000" dirty="0" err="1"/>
              <a:t>господарство</a:t>
            </a:r>
            <a:r>
              <a:rPr lang="ru-RU" sz="2000" dirty="0"/>
              <a:t>».</a:t>
            </a:r>
          </a:p>
          <a:p>
            <a:r>
              <a:rPr lang="ru-RU" sz="2000" dirty="0"/>
              <a:t/>
            </a:r>
            <a:br>
              <a:rPr lang="ru-RU" sz="2000" dirty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07655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548680"/>
            <a:ext cx="8157592" cy="5040560"/>
          </a:xfrm>
        </p:spPr>
        <p:txBody>
          <a:bodyPr>
            <a:normAutofit fontScale="77500" lnSpcReduction="20000"/>
          </a:bodyPr>
          <a:lstStyle/>
          <a:p>
            <a:r>
              <a:rPr lang="uk-UA" dirty="0">
                <a:solidFill>
                  <a:schemeClr val="tx1">
                    <a:lumMod val="50000"/>
                  </a:schemeClr>
                </a:solidFill>
              </a:rPr>
              <a:t>Був активним членом 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  <a:hlinkClick r:id="rId2" tooltip="Стара Громада"/>
              </a:rPr>
              <a:t>«Старої Громади»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</a:rPr>
              <a:t> (з 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  <a:hlinkClick r:id="rId3" tooltip="1900"/>
              </a:rPr>
              <a:t>1900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</a:rPr>
              <a:t>), 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  <a:hlinkClick r:id="rId4" tooltip="Загальна Українська Організація"/>
              </a:rPr>
              <a:t>Загальної Безпартійної Демократичної Організації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</a:rPr>
              <a:t>, 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  <a:hlinkClick r:id="rId5" tooltip="Українська демократична партія"/>
              </a:rPr>
              <a:t>Української демократичної партії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</a:rPr>
              <a:t> (з 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  <a:hlinkClick r:id="rId6" tooltip="1904"/>
              </a:rPr>
              <a:t>1904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</a:rPr>
              <a:t>), 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  <a:hlinkClick r:id="rId7" tooltip="Українська Демократично-Радикальна Партія"/>
              </a:rPr>
              <a:t>Української Демократично-Радикальної Партії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</a:rPr>
              <a:t> (з 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  <a:hlinkClick r:id="rId8" tooltip="1905"/>
              </a:rPr>
              <a:t>1905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</a:rPr>
              <a:t> р.);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  <a:hlinkClick r:id="rId9" tooltip="1908"/>
              </a:rPr>
              <a:t>1908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</a:rPr>
              <a:t> року був ініціатором заснування 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  <a:hlinkClick r:id="rId10" tooltip="Товариство українських поступовців"/>
              </a:rPr>
              <a:t>Товариства Українських Поступовців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</a:rPr>
              <a:t> і його фактичним головою.</a:t>
            </a:r>
          </a:p>
          <a:p>
            <a:r>
              <a:rPr lang="uk-UA" dirty="0">
                <a:solidFill>
                  <a:schemeClr val="tx1">
                    <a:lumMod val="50000"/>
                  </a:schemeClr>
                </a:solidFill>
              </a:rPr>
              <a:t>Найбільше до поширення національної свідомості спричинився фундацією (при пі</a:t>
            </a:r>
            <a:r>
              <a:rPr lang="uk-UA" dirty="0" err="1">
                <a:solidFill>
                  <a:schemeClr val="tx1">
                    <a:lumMod val="50000"/>
                  </a:schemeClr>
                </a:solidFill>
              </a:rPr>
              <a:t>дтримці </a:t>
            </a:r>
            <a:r>
              <a:rPr lang="uk-UA" dirty="0" err="1">
                <a:solidFill>
                  <a:schemeClr val="tx1">
                    <a:lumMod val="50000"/>
                  </a:schemeClr>
                </a:solidFill>
                <a:hlinkClick r:id="rId11" tooltip="Симиренко Василь"/>
              </a:rPr>
              <a:t>В.Симиренка</a:t>
            </a:r>
            <a:r>
              <a:rPr lang="uk-UA" dirty="0" err="1">
                <a:solidFill>
                  <a:schemeClr val="tx1">
                    <a:lumMod val="50000"/>
                  </a:schemeClr>
                </a:solidFill>
              </a:rPr>
              <a:t> і </a:t>
            </a:r>
            <a:r>
              <a:rPr lang="uk-UA" dirty="0" err="1">
                <a:solidFill>
                  <a:schemeClr val="tx1">
                    <a:lumMod val="50000"/>
                  </a:schemeClr>
                </a:solidFill>
                <a:hlinkClick r:id="rId12" tooltip="Жебуньов Леонід Миколайович"/>
              </a:rPr>
              <a:t>Л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  <a:hlinkClick r:id="rId12" tooltip="Жебуньов Леонід Миколайович"/>
              </a:rPr>
              <a:t>.Жебуньова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</a:rPr>
              <a:t>) єдиних українських щоденників </a:t>
            </a:r>
            <a:r>
              <a:rPr lang="uk-UA" dirty="0" err="1">
                <a:solidFill>
                  <a:schemeClr val="tx1">
                    <a:lumMod val="50000"/>
                  </a:schemeClr>
                </a:solidFill>
              </a:rPr>
              <a:t>на </a:t>
            </a:r>
            <a:r>
              <a:rPr lang="uk-UA" dirty="0" err="1">
                <a:solidFill>
                  <a:schemeClr val="tx1">
                    <a:lumMod val="50000"/>
                  </a:schemeClr>
                </a:solidFill>
                <a:hlinkClick r:id="rId13" tooltip="Наддніпрянщина"/>
              </a:rPr>
              <a:t>Наддніпрянщині</a:t>
            </a:r>
            <a:r>
              <a:rPr lang="uk-UA" dirty="0" err="1">
                <a:solidFill>
                  <a:schemeClr val="tx1">
                    <a:lumMod val="50000"/>
                  </a:schemeClr>
                </a:solidFill>
              </a:rPr>
              <a:t> — </a:t>
            </a:r>
            <a:r>
              <a:rPr lang="uk-UA" dirty="0" err="1">
                <a:solidFill>
                  <a:schemeClr val="tx1">
                    <a:lumMod val="50000"/>
                  </a:schemeClr>
                </a:solidFill>
                <a:hlinkClick r:id="rId14" tooltip="Громадська думка (газета)"/>
              </a:rPr>
              <a:t>«Громадс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  <a:hlinkClick r:id="rId14" tooltip="Громадська думка (газета)"/>
              </a:rPr>
              <a:t>ька Думка»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</a:rPr>
              <a:t> (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  <a:hlinkClick r:id="rId15" tooltip="1906"/>
              </a:rPr>
              <a:t>1906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</a:rPr>
              <a:t>) і 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  <a:hlinkClick r:id="rId16" tooltip="Рада (газета)"/>
              </a:rPr>
              <a:t>«Рада»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</a:rPr>
              <a:t> (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  <a:hlinkClick r:id="rId15" tooltip="1906"/>
              </a:rPr>
              <a:t>1906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</a:rPr>
              <a:t>–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  <a:hlinkClick r:id="rId17" tooltip="1914"/>
              </a:rPr>
              <a:t>1914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</a:rPr>
              <a:t>).</a:t>
            </a:r>
          </a:p>
          <a:p>
            <a:r>
              <a:rPr lang="uk-UA" dirty="0">
                <a:solidFill>
                  <a:schemeClr val="tx1">
                    <a:lumMod val="50000"/>
                  </a:schemeClr>
                </a:solidFill>
              </a:rPr>
              <a:t>Під час </a:t>
            </a:r>
            <a:r>
              <a:rPr lang="uk-UA" u="sng" dirty="0">
                <a:solidFill>
                  <a:schemeClr val="tx1">
                    <a:lumMod val="50000"/>
                  </a:schemeClr>
                </a:solidFill>
                <a:hlinkClick r:id="rId18" tooltip="Перша світова війна"/>
              </a:rPr>
              <a:t>Першої світової війни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</a:rPr>
              <a:t> ховався від переслідування поліції у Фінляндії, Петрограді, Москві; з початком революції 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  <a:hlinkClick r:id="rId19" tooltip="1917"/>
              </a:rPr>
              <a:t>1917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</a:rPr>
              <a:t> повернувся до Києва, але через консервативні погляди участі в політичній діяльності не брав.</a:t>
            </a:r>
          </a:p>
          <a:p>
            <a:endParaRPr lang="uk-UA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602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6700" b="1" dirty="0" smtClean="0">
                <a:latin typeface="Times New Roman" pitchFamily="18" charset="0"/>
                <a:cs typeface="Times New Roman" pitchFamily="18" charset="0"/>
              </a:rPr>
              <a:t>Початок </a:t>
            </a:r>
            <a:r>
              <a:rPr lang="uk-UA" sz="5300" b="1" dirty="0" smtClean="0">
                <a:latin typeface="Times New Roman" pitchFamily="18" charset="0"/>
                <a:cs typeface="Times New Roman" pitchFamily="18" charset="0"/>
              </a:rPr>
              <a:t>меценатства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75775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Прочитавши в галицькій газеті "Зоря" у статті Данила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Мордовця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нарікання, що він, український письменник, живе в Росії, "мов сорока на тину, що й хотів би писати на українську тему українською мовою, але умови відбивають охоти, бо ж мусить думати й про хліб насущний, якого українські писання не дають",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Чикаленко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звернувся до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Мордовця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з пропозицією: пишіть оповідання з історії України українською мовою, а я платитиму гонорар у тих розмірах, у яких платять своїм авторам найкращі російські журнали. А публікуватимуться ті твори, якщо цензура не пустить їх у світ тут, у галицьких періодичних виданнях.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518637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Згодом Є.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Чикаленко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виділив тисячу карбованців для гонорару Данилові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Мордовию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за українську історичну повість "Дві долі".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Мордовець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від гонорару відмовився. Тоді на ці гроші Наукове товариство ім. Т. Шевченка у Львові заснувало фонд ім. Д.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Мордовця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для допомоги українським письменникам.</a:t>
            </a:r>
          </a:p>
          <a:p>
            <a:endParaRPr lang="uk-UA" dirty="0"/>
          </a:p>
        </p:txBody>
      </p:sp>
      <p:pic>
        <p:nvPicPr>
          <p:cNvPr id="15362" name="Picture 2" descr="http://im4-tub-ua.yandex.net/i?id=51990929-0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642918"/>
            <a:ext cx="2947055" cy="3714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4829180" cy="569755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 1897 р. журналові "Київська старовина" дозволили друкувати художні твори українською мовою. Та часопис не мав коштів для сплати гонорару. Є.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Чикаленко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зі своїх статків виділив дещицю на оплату праці українських письменників. На сторінках часопису з'явилися твори Коцюбинського, Олеся, Яворницького, Яновського, Винниченка,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Чернявського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та ін.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http://www.zdibrova.narod.ru/base/leb/jpgimages/kst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928670"/>
            <a:ext cx="2928958" cy="47888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Термический</Template>
  <TotalTime>62</TotalTime>
  <Words>149</Words>
  <Application>Microsoft Office PowerPoint</Application>
  <PresentationFormat>Экран (4:3)</PresentationFormat>
  <Paragraphs>38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Thermal</vt:lpstr>
      <vt:lpstr>Євген Чикаленко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Початок меценатства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Свій досвід в сільсьскому господарстві виклав у брошурі «Розмова про сільське хазяйство» (1897). У формі розмови із селянином у ній оповідається про ефективні методи агрономії. Свою брошуру Євген Харлампійович написав українською мовою і потім аж п'ять років добивався її видання, причому дозвіл підписував сам міністр внутрішніх справ Росії, оскільки українська мова на той час була забороненою. Автор «Спогадів» (І-II, Львів, 1925–1926) та «Щоденника 1917–1919» (Львів,1931), які дають багатий матеріал до історії українського руху 19 і початку 20 століть.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Меценатство XIX—XXI століття Євген Чикаленко </dc:title>
  <dc:creator>Володимирович</dc:creator>
  <cp:lastModifiedBy>Роман</cp:lastModifiedBy>
  <cp:revision>10</cp:revision>
  <cp:lastPrinted>2013-12-24T17:32:26Z</cp:lastPrinted>
  <dcterms:created xsi:type="dcterms:W3CDTF">2013-04-23T13:51:14Z</dcterms:created>
  <dcterms:modified xsi:type="dcterms:W3CDTF">2013-12-25T15:18:26Z</dcterms:modified>
</cp:coreProperties>
</file>