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74" r:id="rId29"/>
    <p:sldId id="275" r:id="rId30"/>
    <p:sldId id="27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1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8208912" cy="285787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n w="5000" cmpd="sng">
                  <a:noFill/>
                  <a:prstDash val="solid"/>
                </a:ln>
                <a:solidFill>
                  <a:schemeClr val="tx2">
                    <a:lumMod val="10000"/>
                  </a:schemeClr>
                </a:solidFill>
                <a:effectLst/>
                <a:latin typeface="+mn-lt"/>
              </a:rPr>
              <a:t>Фламандський і голландський живопис</a:t>
            </a:r>
            <a:br>
              <a:rPr lang="ru-RU" i="1" dirty="0" smtClean="0">
                <a:ln w="5000" cmpd="sng">
                  <a:noFill/>
                  <a:prstDash val="solid"/>
                </a:ln>
                <a:solidFill>
                  <a:schemeClr val="tx2">
                    <a:lumMod val="10000"/>
                  </a:schemeClr>
                </a:solidFill>
                <a:effectLst/>
                <a:latin typeface="+mn-lt"/>
              </a:rPr>
            </a:br>
            <a:endParaRPr lang="uk-UA" i="1" dirty="0">
              <a:ln w="5000" cmpd="sng">
                <a:noFill/>
                <a:prstDash val="solid"/>
              </a:ln>
              <a:solidFill>
                <a:schemeClr val="tx2">
                  <a:lumMod val="10000"/>
                </a:schemeClr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Венера с зеркал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15888"/>
            <a:ext cx="4779962" cy="598170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611187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000" i="1" dirty="0">
                <a:solidFill>
                  <a:schemeClr val="tx2">
                    <a:lumMod val="10000"/>
                  </a:schemeClr>
                </a:solidFill>
              </a:rPr>
              <a:t>Венера </a:t>
            </a:r>
            <a:r>
              <a:rPr lang="uk-UA" sz="2000" i="1" dirty="0" smtClean="0">
                <a:solidFill>
                  <a:schemeClr val="tx2">
                    <a:lumMod val="10000"/>
                  </a:schemeClr>
                </a:solidFill>
              </a:rPr>
              <a:t>з дзеркалом</a:t>
            </a:r>
            <a:endParaRPr lang="uk-UA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oly Family with 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4689475" cy="59184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71800" y="6165304"/>
            <a:ext cx="2557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i="1" dirty="0" smtClean="0">
                <a:solidFill>
                  <a:schemeClr val="tx2">
                    <a:lumMod val="10000"/>
                  </a:schemeClr>
                </a:solidFill>
              </a:rPr>
              <a:t>Мадонна з кошиком</a:t>
            </a:r>
            <a:endParaRPr lang="uk-UA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Диана, возвращающаяся с охо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69863"/>
            <a:ext cx="7920037" cy="591820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835696" y="6165304"/>
            <a:ext cx="4325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2000" i="1" dirty="0" smtClean="0">
                <a:solidFill>
                  <a:schemeClr val="tx2">
                    <a:lumMod val="10000"/>
                  </a:schemeClr>
                </a:solidFill>
              </a:rPr>
              <a:t>Діана, повертаючись з полювання</a:t>
            </a:r>
            <a:endParaRPr lang="uk-UA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ерсей и Андроме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7475"/>
            <a:ext cx="8351837" cy="596265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615632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000" i="1" dirty="0">
                <a:solidFill>
                  <a:schemeClr val="tx2">
                    <a:lumMod val="10000"/>
                  </a:schemeClr>
                </a:solidFill>
              </a:rPr>
              <a:t>Персей </a:t>
            </a:r>
            <a:r>
              <a:rPr lang="uk-UA" sz="2000" i="1" dirty="0" smtClean="0">
                <a:solidFill>
                  <a:schemeClr val="tx2">
                    <a:lumMod val="10000"/>
                  </a:schemeClr>
                </a:solidFill>
              </a:rPr>
              <a:t>та </a:t>
            </a:r>
            <a:r>
              <a:rPr lang="uk-UA" sz="2000" i="1" dirty="0">
                <a:solidFill>
                  <a:schemeClr val="tx2">
                    <a:lumMod val="10000"/>
                  </a:schemeClr>
                </a:solidFill>
              </a:rPr>
              <a:t>Андромеда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turn of the Peasants from the Fiel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8856662" cy="5470525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60579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000" i="1" dirty="0" smtClean="0">
                <a:solidFill>
                  <a:schemeClr val="tx2">
                    <a:lumMod val="10000"/>
                  </a:schemeClr>
                </a:solidFill>
              </a:rPr>
              <a:t>Повернення селян з поля</a:t>
            </a:r>
            <a:endParaRPr lang="uk-UA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6632"/>
            <a:ext cx="7467600" cy="4525963"/>
          </a:xfrm>
        </p:spPr>
        <p:txBody>
          <a:bodyPr/>
          <a:lstStyle/>
          <a:p>
            <a:pPr algn="ctr">
              <a:buNone/>
            </a:pPr>
            <a:r>
              <a:rPr lang="uk-UA" i="1" dirty="0" smtClean="0">
                <a:solidFill>
                  <a:schemeClr val="tx2">
                    <a:lumMod val="10000"/>
                  </a:schemeClr>
                </a:solidFill>
              </a:rPr>
              <a:t>Рембрандт </a:t>
            </a:r>
            <a:r>
              <a:rPr lang="uk-UA" i="1" dirty="0" err="1" smtClean="0">
                <a:solidFill>
                  <a:schemeClr val="tx2">
                    <a:lumMod val="10000"/>
                  </a:schemeClr>
                </a:solidFill>
              </a:rPr>
              <a:t>Г</a:t>
            </a:r>
            <a:r>
              <a:rPr lang="uk-UA" i="1" dirty="0" err="1" smtClean="0">
                <a:solidFill>
                  <a:schemeClr val="tx2">
                    <a:lumMod val="10000"/>
                  </a:schemeClr>
                </a:solidFill>
              </a:rPr>
              <a:t>а</a:t>
            </a:r>
            <a:r>
              <a:rPr lang="uk-UA" i="1" dirty="0" err="1" smtClean="0">
                <a:solidFill>
                  <a:schemeClr val="tx2">
                    <a:lumMod val="10000"/>
                  </a:schemeClr>
                </a:solidFill>
              </a:rPr>
              <a:t>рменсон</a:t>
            </a:r>
            <a:r>
              <a:rPr lang="uk-UA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i="1" dirty="0" err="1" smtClean="0">
                <a:solidFill>
                  <a:schemeClr val="tx2">
                    <a:lumMod val="10000"/>
                  </a:schemeClr>
                </a:solidFill>
              </a:rPr>
              <a:t>ван</a:t>
            </a:r>
            <a:r>
              <a:rPr lang="uk-UA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i="1" dirty="0" err="1" smtClean="0">
                <a:solidFill>
                  <a:schemeClr val="tx2">
                    <a:lumMod val="10000"/>
                  </a:schemeClr>
                </a:solidFill>
              </a:rPr>
              <a:t>Рейн-нідерландський</a:t>
            </a:r>
            <a:r>
              <a:rPr lang="uk-UA" i="1" dirty="0" smtClean="0">
                <a:solidFill>
                  <a:schemeClr val="tx2">
                    <a:lumMod val="10000"/>
                  </a:schemeClr>
                </a:solidFill>
              </a:rPr>
              <a:t> художник, офортист доби бароко.</a:t>
            </a:r>
            <a:endParaRPr lang="uk-UA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 descr="Rembrant_Self-Portrait,_16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700808"/>
            <a:ext cx="4092842" cy="489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Автопортрет как молодого челов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15888"/>
            <a:ext cx="4983163" cy="590550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615632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i="1" dirty="0">
                <a:solidFill>
                  <a:schemeClr val="tx2">
                    <a:lumMod val="10000"/>
                  </a:schemeClr>
                </a:solidFill>
              </a:rPr>
              <a:t>Автопортрет</a:t>
            </a:r>
            <a:endParaRPr lang="uk-UA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6183313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i="1" dirty="0">
                <a:solidFill>
                  <a:schemeClr val="tx2">
                    <a:lumMod val="10000"/>
                  </a:schemeClr>
                </a:solidFill>
              </a:rPr>
              <a:t>Флора</a:t>
            </a:r>
            <a:endParaRPr lang="uk-UA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3796" name="Picture 4" descr="Рембр_Фл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15888"/>
            <a:ext cx="4960938" cy="6140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Лекция по анатомии докт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8913"/>
            <a:ext cx="7812088" cy="5859462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615632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000" i="1" dirty="0">
                <a:solidFill>
                  <a:schemeClr val="tx2">
                    <a:lumMod val="10000"/>
                  </a:schemeClr>
                </a:solidFill>
              </a:rPr>
              <a:t>Урок </a:t>
            </a:r>
            <a:r>
              <a:rPr lang="uk-UA" sz="2000" i="1" dirty="0" smtClean="0">
                <a:solidFill>
                  <a:schemeClr val="tx2">
                    <a:lumMod val="10000"/>
                  </a:schemeClr>
                </a:solidFill>
              </a:rPr>
              <a:t>анатомії </a:t>
            </a:r>
            <a:r>
              <a:rPr lang="uk-UA" sz="2000" i="1" dirty="0">
                <a:solidFill>
                  <a:schemeClr val="tx2">
                    <a:lumMod val="10000"/>
                  </a:schemeClr>
                </a:solidFill>
              </a:rPr>
              <a:t>доктора </a:t>
            </a:r>
            <a:r>
              <a:rPr lang="uk-UA" sz="2000" i="1" dirty="0" err="1" smtClean="0">
                <a:solidFill>
                  <a:schemeClr val="tx2">
                    <a:lumMod val="10000"/>
                  </a:schemeClr>
                </a:solidFill>
              </a:rPr>
              <a:t>Тюльпа</a:t>
            </a:r>
            <a:endParaRPr lang="uk-UA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Ночной дозор - ремб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88913"/>
            <a:ext cx="7029450" cy="5905500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611187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000" i="1" dirty="0" smtClean="0">
                <a:solidFill>
                  <a:schemeClr val="tx2">
                    <a:lumMod val="10000"/>
                  </a:schemeClr>
                </a:solidFill>
              </a:rPr>
              <a:t>Нічний дозор</a:t>
            </a:r>
            <a:endParaRPr lang="uk-UA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7467600" cy="4525963"/>
          </a:xfrm>
        </p:spPr>
        <p:txBody>
          <a:bodyPr/>
          <a:lstStyle/>
          <a:p>
            <a:pPr algn="ctr">
              <a:buNone/>
            </a:pPr>
            <a:r>
              <a:rPr lang="vi-VN" i="1" dirty="0" smtClean="0">
                <a:solidFill>
                  <a:schemeClr val="tx2">
                    <a:lumMod val="10000"/>
                  </a:schemeClr>
                </a:solidFill>
              </a:rPr>
              <a:t>Пітер Пауль Рубенс</a:t>
            </a:r>
            <a:r>
              <a:rPr lang="vi-VN" i="1" dirty="0" smtClean="0">
                <a:solidFill>
                  <a:schemeClr val="tx2">
                    <a:lumMod val="10000"/>
                  </a:schemeClr>
                </a:solidFill>
              </a:rPr>
              <a:t>  — фламандський живописець, один з найвизначніших представників епохи бароко.</a:t>
            </a:r>
            <a:endParaRPr lang="uk-UA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 descr="Rubens_self_portr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204864"/>
            <a:ext cx="3228230" cy="4444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Рембрандт-Жертвоприношение Авраама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4450" y="115888"/>
            <a:ext cx="4003675" cy="6049962"/>
          </a:xfrm>
          <a:prstGeom prst="rect">
            <a:avLst/>
          </a:prstGeo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615632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</a:rPr>
              <a:t>Жертвоприношення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</a:rPr>
              <a:t>Авраама</a:t>
            </a:r>
            <a:endParaRPr lang="uk-UA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Возвращение Блудного Сына - рембранд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550" y="115888"/>
            <a:ext cx="4762500" cy="586740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611187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000" i="1" dirty="0" smtClean="0">
                <a:solidFill>
                  <a:schemeClr val="tx2">
                    <a:lumMod val="10000"/>
                  </a:schemeClr>
                </a:solidFill>
              </a:rPr>
              <a:t>Повернення блудного сина</a:t>
            </a:r>
            <a:endParaRPr lang="uk-UA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Портрет дамы со страусиным пер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625" y="115888"/>
            <a:ext cx="4868863" cy="5964237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483768" y="6165304"/>
            <a:ext cx="3040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</a:rPr>
              <a:t>Портрет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</a:rPr>
              <a:t>дами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</a:rPr>
              <a:t>з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</a:rPr>
              <a:t>пером</a:t>
            </a:r>
            <a:endParaRPr lang="uk-UA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Святое семей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88913"/>
            <a:ext cx="4656137" cy="5948362"/>
          </a:xfrm>
          <a:prstGeom prst="rect">
            <a:avLst/>
          </a:prstGeom>
          <a:noFill/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615632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000" i="1" dirty="0" smtClean="0">
                <a:solidFill>
                  <a:schemeClr val="tx2">
                    <a:lumMod val="10000"/>
                  </a:schemeClr>
                </a:solidFill>
              </a:rPr>
              <a:t>Святе </a:t>
            </a:r>
            <a:r>
              <a:rPr lang="uk-UA" sz="2000" i="1" dirty="0" smtClean="0">
                <a:solidFill>
                  <a:schemeClr val="tx2">
                    <a:lumMod val="10000"/>
                  </a:schemeClr>
                </a:solidFill>
              </a:rPr>
              <a:t>сімейство</a:t>
            </a:r>
            <a:endParaRPr lang="uk-UA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Святое семейство с ангелами - рембранд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115888"/>
            <a:ext cx="4632325" cy="6049962"/>
          </a:xfrm>
          <a:prstGeom prst="rect">
            <a:avLst/>
          </a:prstGeo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615632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000" i="1" dirty="0" smtClean="0">
                <a:solidFill>
                  <a:schemeClr val="tx2">
                    <a:lumMod val="10000"/>
                  </a:schemeClr>
                </a:solidFill>
              </a:rPr>
              <a:t>Святе сімейство з ангелами</a:t>
            </a:r>
            <a:endParaRPr lang="uk-UA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Созерцание бюста Гомера Аристотеле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15888"/>
            <a:ext cx="5700713" cy="6084887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0" y="61722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</a:rPr>
              <a:t>Аристотель перед бюстом Гомера</a:t>
            </a:r>
            <a:endParaRPr lang="uk-UA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Уче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15888"/>
            <a:ext cx="5122863" cy="5903912"/>
          </a:xfrm>
          <a:prstGeom prst="rect">
            <a:avLst/>
          </a:prstGeom>
          <a:noFill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635375" y="6156325"/>
            <a:ext cx="1049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2000" i="1" dirty="0" smtClean="0">
                <a:solidFill>
                  <a:schemeClr val="tx2">
                    <a:lumMod val="10000"/>
                  </a:schemeClr>
                </a:solidFill>
              </a:rPr>
              <a:t>Вчений</a:t>
            </a:r>
            <a:endParaRPr lang="uk-UA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Философ в Размышле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88913"/>
            <a:ext cx="7129463" cy="5918200"/>
          </a:xfrm>
          <a:prstGeom prst="rect">
            <a:avLst/>
          </a:prstGeom>
          <a:noFill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115616" y="5949280"/>
            <a:ext cx="518417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</a:rPr>
              <a:t>Філософ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</a:rPr>
              <a:t> в 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</a:rPr>
              <a:t>роздумі</a:t>
            </a:r>
            <a:endParaRPr lang="uk-UA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Рубенс -автопортрет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327525" cy="613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-180528" y="6093296"/>
            <a:ext cx="8316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2">
                    <a:lumMod val="10000"/>
                  </a:schemeClr>
                </a:solidFill>
              </a:rPr>
              <a:t>Автопортрет</a:t>
            </a:r>
            <a:endParaRPr lang="uk-UA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убенс-Венера и Адонис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88913"/>
            <a:ext cx="6335713" cy="5992812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15816" y="6237312"/>
            <a:ext cx="18614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tx2">
                    <a:lumMod val="10000"/>
                  </a:schemeClr>
                </a:solidFill>
              </a:rPr>
              <a:t>Венера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Адоніс</a:t>
            </a:r>
            <a:endParaRPr lang="uk-UA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Битва амазо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6213"/>
            <a:ext cx="8208962" cy="5976937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615632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i="1" dirty="0">
                <a:solidFill>
                  <a:schemeClr val="tx2">
                    <a:lumMod val="10000"/>
                  </a:schemeClr>
                </a:solidFill>
              </a:rPr>
              <a:t>Битва амазонок</a:t>
            </a:r>
            <a:endParaRPr lang="uk-UA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Четыре философа - рубен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15888"/>
            <a:ext cx="5203825" cy="6129337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80528" y="623731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000" i="1" dirty="0" smtClean="0">
                <a:solidFill>
                  <a:schemeClr val="tx2">
                    <a:lumMod val="10000"/>
                  </a:schemeClr>
                </a:solidFill>
              </a:rPr>
              <a:t>Чотири філософа</a:t>
            </a:r>
            <a:endParaRPr lang="uk-UA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убенс - венок из фруктов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8569325" cy="556895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602138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</a:rPr>
              <a:t>Вінок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</a:rPr>
              <a:t>із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</a:rPr>
              <a:t>фруктів</a:t>
            </a:r>
            <a:endParaRPr lang="uk-UA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fant with a Bi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0413" y="80963"/>
            <a:ext cx="4989512" cy="6156325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615632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000" i="1" dirty="0" smtClean="0">
                <a:solidFill>
                  <a:schemeClr val="tx2">
                    <a:lumMod val="10000"/>
                  </a:schemeClr>
                </a:solidFill>
              </a:rPr>
              <a:t>Дитина 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</a:rPr>
              <a:t>та птах</a:t>
            </a:r>
            <a:endParaRPr lang="uk-UA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убенс - дочь Рубенса Клара Сирена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6975" y="115888"/>
            <a:ext cx="4192588" cy="612140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616585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000" i="1" dirty="0" smtClean="0">
                <a:solidFill>
                  <a:schemeClr val="tx2">
                    <a:lumMod val="10000"/>
                  </a:schemeClr>
                </a:solidFill>
              </a:rPr>
              <a:t>Голова </a:t>
            </a:r>
            <a:r>
              <a:rPr lang="uk-UA" sz="2000" i="1" dirty="0" smtClean="0">
                <a:solidFill>
                  <a:schemeClr val="tx2">
                    <a:lumMod val="10000"/>
                  </a:schemeClr>
                </a:solidFill>
              </a:rPr>
              <a:t>дитини</a:t>
            </a:r>
            <a:endParaRPr lang="uk-UA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</TotalTime>
  <Words>73</Words>
  <Application>Microsoft Office PowerPoint</Application>
  <PresentationFormat>Экран (4:3)</PresentationFormat>
  <Paragraphs>27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Техническая</vt:lpstr>
      <vt:lpstr>Фламандський і голландський живопис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X86</cp:lastModifiedBy>
  <cp:revision>6</cp:revision>
  <dcterms:created xsi:type="dcterms:W3CDTF">2014-12-02T18:13:03Z</dcterms:created>
  <dcterms:modified xsi:type="dcterms:W3CDTF">2014-12-02T18:42:35Z</dcterms:modified>
</cp:coreProperties>
</file>