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a:srgbClr val="CC0000"/>
    <a:srgbClr val="A50021"/>
    <a:srgbClr val="FF6699"/>
    <a:srgbClr val="FF3399"/>
    <a:srgbClr val="660066"/>
    <a:srgbClr val="CC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94" d="100"/>
          <a:sy n="94" d="100"/>
        </p:scale>
        <p:origin x="-102" y="-28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108" name="AutoShape 12"/>
          <p:cNvSpPr>
            <a:spLocks noChangeArrowheads="1"/>
          </p:cNvSpPr>
          <p:nvPr/>
        </p:nvSpPr>
        <p:spPr bwMode="auto">
          <a:xfrm>
            <a:off x="0" y="2420938"/>
            <a:ext cx="9144000" cy="2303462"/>
          </a:xfrm>
          <a:prstGeom prst="wave">
            <a:avLst>
              <a:gd name="adj1" fmla="val 13005"/>
              <a:gd name="adj2" fmla="val 0"/>
            </a:avLst>
          </a:prstGeom>
          <a:solidFill>
            <a:srgbClr val="FFCC00"/>
          </a:solidFill>
          <a:ln w="9525">
            <a:solidFill>
              <a:srgbClr val="FFCC00"/>
            </a:solidFill>
            <a:round/>
            <a:headEnd/>
            <a:tailEnd/>
          </a:ln>
          <a:effectLst/>
        </p:spPr>
        <p:txBody>
          <a:bodyPr wrap="none" anchor="ctr"/>
          <a:lstStyle/>
          <a:p>
            <a:endParaRPr lang="ru-RU"/>
          </a:p>
        </p:txBody>
      </p:sp>
      <p:sp>
        <p:nvSpPr>
          <p:cNvPr id="4107" name="AutoShape 11"/>
          <p:cNvSpPr>
            <a:spLocks noChangeArrowheads="1"/>
          </p:cNvSpPr>
          <p:nvPr/>
        </p:nvSpPr>
        <p:spPr bwMode="auto">
          <a:xfrm>
            <a:off x="0" y="2133600"/>
            <a:ext cx="9144000" cy="2303463"/>
          </a:xfrm>
          <a:prstGeom prst="wave">
            <a:avLst>
              <a:gd name="adj1" fmla="val 13005"/>
              <a:gd name="adj2" fmla="val 0"/>
            </a:avLst>
          </a:prstGeom>
          <a:solidFill>
            <a:srgbClr val="FF6600"/>
          </a:solidFill>
          <a:ln w="9525">
            <a:solidFill>
              <a:srgbClr val="FF6600"/>
            </a:solidFill>
            <a:round/>
            <a:headEnd/>
            <a:tailEnd/>
          </a:ln>
          <a:effectLst/>
        </p:spPr>
        <p:txBody>
          <a:bodyPr wrap="none" anchor="ctr"/>
          <a:lstStyle/>
          <a:p>
            <a:endParaRPr lang="ru-RU"/>
          </a:p>
        </p:txBody>
      </p:sp>
      <p:sp>
        <p:nvSpPr>
          <p:cNvPr id="4101" name="Rectangle 5"/>
          <p:cNvSpPr>
            <a:spLocks noGrp="1" noChangeArrowheads="1"/>
          </p:cNvSpPr>
          <p:nvPr>
            <p:ph type="subTitle" idx="1"/>
          </p:nvPr>
        </p:nvSpPr>
        <p:spPr>
          <a:xfrm>
            <a:off x="1371600" y="4532313"/>
            <a:ext cx="6400800" cy="1489075"/>
          </a:xfrm>
        </p:spPr>
        <p:txBody>
          <a:bodyPr/>
          <a:lstStyle>
            <a:lvl1pPr marL="0" indent="0" algn="ctr">
              <a:buFontTx/>
              <a:buNone/>
              <a:defRPr/>
            </a:lvl1pPr>
          </a:lstStyle>
          <a:p>
            <a:r>
              <a:rPr lang="ru-RU" smtClean="0"/>
              <a:t>Образец подзаголовка</a:t>
            </a:r>
            <a:endParaRPr lang="ru-RU"/>
          </a:p>
        </p:txBody>
      </p:sp>
      <p:sp>
        <p:nvSpPr>
          <p:cNvPr id="4102" name="Rectangle 6"/>
          <p:cNvSpPr>
            <a:spLocks noGrp="1" noChangeArrowheads="1"/>
          </p:cNvSpPr>
          <p:nvPr>
            <p:ph type="dt" sz="half" idx="2"/>
          </p:nvPr>
        </p:nvSpPr>
        <p:spPr/>
        <p:txBody>
          <a:bodyPr/>
          <a:lstStyle>
            <a:lvl1pPr>
              <a:defRPr/>
            </a:lvl1pPr>
          </a:lstStyle>
          <a:p>
            <a:endParaRPr lang="ru-RU"/>
          </a:p>
        </p:txBody>
      </p:sp>
      <p:sp>
        <p:nvSpPr>
          <p:cNvPr id="4103" name="Rectangle 7"/>
          <p:cNvSpPr>
            <a:spLocks noGrp="1" noChangeArrowheads="1"/>
          </p:cNvSpPr>
          <p:nvPr>
            <p:ph type="ftr" sz="quarter" idx="3"/>
          </p:nvPr>
        </p:nvSpPr>
        <p:spPr/>
        <p:txBody>
          <a:bodyPr/>
          <a:lstStyle>
            <a:lvl1pPr>
              <a:defRPr/>
            </a:lvl1pPr>
          </a:lstStyle>
          <a:p>
            <a:endParaRPr lang="ru-RU"/>
          </a:p>
        </p:txBody>
      </p:sp>
      <p:sp>
        <p:nvSpPr>
          <p:cNvPr id="4104" name="Rectangle 8"/>
          <p:cNvSpPr>
            <a:spLocks noGrp="1" noChangeArrowheads="1"/>
          </p:cNvSpPr>
          <p:nvPr>
            <p:ph type="sldNum" sz="quarter" idx="4"/>
          </p:nvPr>
        </p:nvSpPr>
        <p:spPr/>
        <p:txBody>
          <a:bodyPr/>
          <a:lstStyle>
            <a:lvl1pPr>
              <a:defRPr/>
            </a:lvl1pPr>
          </a:lstStyle>
          <a:p>
            <a:fld id="{CD6DBBA7-F678-4CEF-98FE-64E583F0EF5F}" type="slidenum">
              <a:rPr lang="ru-RU"/>
              <a:pPr/>
              <a:t>‹#›</a:t>
            </a:fld>
            <a:endParaRPr lang="ru-RU"/>
          </a:p>
        </p:txBody>
      </p:sp>
      <p:sp>
        <p:nvSpPr>
          <p:cNvPr id="4099" name="AutoShape 3"/>
          <p:cNvSpPr>
            <a:spLocks noChangeArrowheads="1"/>
          </p:cNvSpPr>
          <p:nvPr/>
        </p:nvSpPr>
        <p:spPr bwMode="auto">
          <a:xfrm>
            <a:off x="0" y="1844675"/>
            <a:ext cx="9144000" cy="2303463"/>
          </a:xfrm>
          <a:prstGeom prst="wave">
            <a:avLst>
              <a:gd name="adj1" fmla="val 13005"/>
              <a:gd name="adj2" fmla="val 0"/>
            </a:avLst>
          </a:prstGeom>
          <a:solidFill>
            <a:srgbClr val="FFFFFF"/>
          </a:solidFill>
          <a:ln w="9525">
            <a:solidFill>
              <a:srgbClr val="FFFF00"/>
            </a:solidFill>
            <a:round/>
            <a:headEnd/>
            <a:tailEnd/>
          </a:ln>
          <a:effectLst/>
        </p:spPr>
        <p:txBody>
          <a:bodyPr wrap="none" anchor="ctr"/>
          <a:lstStyle/>
          <a:p>
            <a:endParaRPr lang="ru-RU"/>
          </a:p>
        </p:txBody>
      </p:sp>
      <p:sp>
        <p:nvSpPr>
          <p:cNvPr id="4100" name="Rectangle 4"/>
          <p:cNvSpPr>
            <a:spLocks noGrp="1" noChangeArrowheads="1"/>
          </p:cNvSpPr>
          <p:nvPr>
            <p:ph type="ctrTitle"/>
          </p:nvPr>
        </p:nvSpPr>
        <p:spPr>
          <a:xfrm>
            <a:off x="685800" y="2130425"/>
            <a:ext cx="7772400" cy="1470025"/>
          </a:xfrm>
        </p:spPr>
        <p:txBody>
          <a:bodyPr/>
          <a:lstStyle>
            <a:lvl1pPr>
              <a:defRPr/>
            </a:lvl1pPr>
          </a:lstStyle>
          <a:p>
            <a:r>
              <a:rPr lang="ru-RU" smtClean="0"/>
              <a:t>Образец заголовка</a:t>
            </a:r>
            <a:endParaRPr lang="ru-RU"/>
          </a:p>
        </p:txBody>
      </p:sp>
    </p:spTree>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22A27DD6-24F4-4B64-A7D1-600A2D83FAF4}" type="slidenum">
              <a:rPr lang="ru-RU"/>
              <a:pPr/>
              <a:t>‹#›</a:t>
            </a:fld>
            <a:endParaRPr lang="ru-RU"/>
          </a:p>
        </p:txBody>
      </p:sp>
    </p:spTree>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A3E9F557-5049-4FD8-A8F0-BD8681D863B8}" type="slidenum">
              <a:rPr lang="ru-RU"/>
              <a:pPr/>
              <a:t>‹#›</a:t>
            </a:fld>
            <a:endParaRPr lang="ru-RU"/>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E9D756F3-5064-483F-89A8-B8F3E1C5045F}" type="slidenum">
              <a:rPr lang="ru-RU"/>
              <a:pPr/>
              <a:t>‹#›</a:t>
            </a:fld>
            <a:endParaRPr lang="ru-RU"/>
          </a:p>
        </p:txBody>
      </p:sp>
    </p:spTree>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F078DD44-70C8-4E45-AE35-8C941ECFF6BB}" type="slidenum">
              <a:rPr lang="ru-RU"/>
              <a:pPr/>
              <a:t>‹#›</a:t>
            </a:fld>
            <a:endParaRPr lang="ru-RU"/>
          </a:p>
        </p:txBody>
      </p:sp>
    </p:spTree>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773238"/>
            <a:ext cx="4038600" cy="4352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773238"/>
            <a:ext cx="4038600" cy="4352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2BEEECDE-DA77-464A-88C8-CDFDC4C01E1B}" type="slidenum">
              <a:rPr lang="ru-RU"/>
              <a:pPr/>
              <a:t>‹#›</a:t>
            </a:fld>
            <a:endParaRPr lang="ru-RU"/>
          </a:p>
        </p:txBody>
      </p:sp>
    </p:spTree>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216DDC3B-8C8C-4469-A801-17C2C9B39A32}" type="slidenum">
              <a:rPr lang="ru-RU"/>
              <a:pPr/>
              <a:t>‹#›</a:t>
            </a:fld>
            <a:endParaRPr lang="ru-RU"/>
          </a:p>
        </p:txBody>
      </p:sp>
    </p:spTree>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3EFD5D4F-23C4-42A2-B3DC-3D2CE3C591CC}" type="slidenum">
              <a:rPr lang="ru-RU"/>
              <a:pPr/>
              <a:t>‹#›</a:t>
            </a:fld>
            <a:endParaRPr lang="ru-RU"/>
          </a:p>
        </p:txBody>
      </p:sp>
    </p:spTree>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5E469716-8BD4-4E9D-8189-7BB0184E8A45}" type="slidenum">
              <a:rPr lang="ru-RU"/>
              <a:pPr/>
              <a:t>‹#›</a:t>
            </a:fld>
            <a:endParaRPr lang="ru-RU"/>
          </a:p>
        </p:txBody>
      </p:sp>
    </p:spTree>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E5DED3C6-6FC3-4770-BA31-71CB3AF5FCF5}" type="slidenum">
              <a:rPr lang="ru-RU"/>
              <a:pPr/>
              <a:t>‹#›</a:t>
            </a:fld>
            <a:endParaRPr lang="ru-RU"/>
          </a:p>
        </p:txBody>
      </p:sp>
    </p:spTree>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9B56C0E5-9A8A-4ED9-9CD1-6CF39E726BA6}" type="slidenum">
              <a:rPr lang="ru-RU"/>
              <a:pPr/>
              <a:t>‹#›</a:t>
            </a:fld>
            <a:endParaRPr lang="ru-RU"/>
          </a:p>
        </p:txBody>
      </p:sp>
    </p:spTree>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47" name="Picture 23" descr="1562yellow"/>
          <p:cNvPicPr>
            <a:picLocks noChangeAspect="1" noChangeArrowheads="1"/>
          </p:cNvPicPr>
          <p:nvPr/>
        </p:nvPicPr>
        <p:blipFill>
          <a:blip r:embed="rId13"/>
          <a:srcRect/>
          <a:stretch>
            <a:fillRect/>
          </a:stretch>
        </p:blipFill>
        <p:spPr bwMode="auto">
          <a:xfrm>
            <a:off x="6657975" y="5013325"/>
            <a:ext cx="2486025" cy="1495425"/>
          </a:xfrm>
          <a:prstGeom prst="rect">
            <a:avLst/>
          </a:prstGeom>
          <a:noFill/>
        </p:spPr>
      </p:pic>
      <p:sp>
        <p:nvSpPr>
          <p:cNvPr id="1038" name="Rectangle 14"/>
          <p:cNvSpPr>
            <a:spLocks noChangeArrowheads="1"/>
          </p:cNvSpPr>
          <p:nvPr/>
        </p:nvSpPr>
        <p:spPr bwMode="auto">
          <a:xfrm>
            <a:off x="395288" y="1484313"/>
            <a:ext cx="8353425" cy="4681537"/>
          </a:xfrm>
          <a:prstGeom prst="rect">
            <a:avLst/>
          </a:prstGeom>
          <a:solidFill>
            <a:srgbClr val="FFFFFF">
              <a:alpha val="39999"/>
            </a:srgbClr>
          </a:solidFill>
          <a:ln w="9525">
            <a:solidFill>
              <a:srgbClr val="FFFF00"/>
            </a:solidFill>
            <a:miter lim="800000"/>
            <a:headEnd/>
            <a:tailEnd/>
          </a:ln>
          <a:effectLst/>
        </p:spPr>
        <p:txBody>
          <a:bodyPr wrap="none" anchor="ctr"/>
          <a:lstStyle/>
          <a:p>
            <a:endParaRPr lang="ru-RU"/>
          </a:p>
        </p:txBody>
      </p:sp>
      <p:sp>
        <p:nvSpPr>
          <p:cNvPr id="1043" name="AutoShape 19"/>
          <p:cNvSpPr>
            <a:spLocks noChangeArrowheads="1"/>
          </p:cNvSpPr>
          <p:nvPr/>
        </p:nvSpPr>
        <p:spPr bwMode="auto">
          <a:xfrm>
            <a:off x="0" y="287338"/>
            <a:ext cx="9144000" cy="1989137"/>
          </a:xfrm>
          <a:prstGeom prst="wave">
            <a:avLst>
              <a:gd name="adj1" fmla="val 13005"/>
              <a:gd name="adj2" fmla="val 0"/>
            </a:avLst>
          </a:prstGeom>
          <a:solidFill>
            <a:srgbClr val="FFCC00"/>
          </a:solidFill>
          <a:ln w="9525">
            <a:solidFill>
              <a:srgbClr val="FFCC00"/>
            </a:solidFill>
            <a:round/>
            <a:headEnd/>
            <a:tailEnd/>
          </a:ln>
          <a:effectLst/>
        </p:spPr>
        <p:txBody>
          <a:bodyPr wrap="none" anchor="ctr"/>
          <a:lstStyle/>
          <a:p>
            <a:endParaRPr lang="ru-RU"/>
          </a:p>
        </p:txBody>
      </p:sp>
      <p:sp>
        <p:nvSpPr>
          <p:cNvPr id="1042" name="AutoShape 18"/>
          <p:cNvSpPr>
            <a:spLocks noChangeArrowheads="1"/>
          </p:cNvSpPr>
          <p:nvPr/>
        </p:nvSpPr>
        <p:spPr bwMode="auto">
          <a:xfrm>
            <a:off x="0" y="144463"/>
            <a:ext cx="9144000" cy="1989137"/>
          </a:xfrm>
          <a:prstGeom prst="wave">
            <a:avLst>
              <a:gd name="adj1" fmla="val 13005"/>
              <a:gd name="adj2" fmla="val 0"/>
            </a:avLst>
          </a:prstGeom>
          <a:solidFill>
            <a:srgbClr val="FF6600"/>
          </a:solidFill>
          <a:ln w="9525">
            <a:solidFill>
              <a:srgbClr val="FF6600"/>
            </a:solidFill>
            <a:round/>
            <a:headEnd/>
            <a:tailEnd/>
          </a:ln>
          <a:effectLst/>
        </p:spPr>
        <p:txBody>
          <a:bodyPr wrap="none" anchor="ctr"/>
          <a:lstStyle/>
          <a:p>
            <a:endParaRPr lang="ru-RU"/>
          </a:p>
        </p:txBody>
      </p:sp>
      <p:sp>
        <p:nvSpPr>
          <p:cNvPr id="1037" name="AutoShape 13"/>
          <p:cNvSpPr>
            <a:spLocks noChangeArrowheads="1"/>
          </p:cNvSpPr>
          <p:nvPr/>
        </p:nvSpPr>
        <p:spPr bwMode="auto">
          <a:xfrm>
            <a:off x="0" y="0"/>
            <a:ext cx="9144000" cy="1989138"/>
          </a:xfrm>
          <a:prstGeom prst="wave">
            <a:avLst>
              <a:gd name="adj1" fmla="val 13005"/>
              <a:gd name="adj2" fmla="val 0"/>
            </a:avLst>
          </a:prstGeom>
          <a:solidFill>
            <a:srgbClr val="FFFFFF"/>
          </a:solidFill>
          <a:ln w="9525">
            <a:solidFill>
              <a:srgbClr val="FFFF00"/>
            </a:solidFill>
            <a:round/>
            <a:headEnd/>
            <a:tailEnd/>
          </a:ln>
          <a:effectLst/>
        </p:spPr>
        <p:txBody>
          <a:bodyPr wrap="none" anchor="ctr"/>
          <a:lstStyle/>
          <a:p>
            <a:endParaRPr lang="ru-RU"/>
          </a:p>
        </p:txBody>
      </p:sp>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188E8988-2292-495D-A968-92D6FCDE219F}" type="slidenum">
              <a:rPr lang="ru-RU"/>
              <a:pPr/>
              <a:t>‹#›</a:t>
            </a:fld>
            <a:endParaRPr lang="ru-RU"/>
          </a:p>
        </p:txBody>
      </p:sp>
      <p:sp>
        <p:nvSpPr>
          <p:cNvPr id="1027" name="Rectangle 3"/>
          <p:cNvSpPr>
            <a:spLocks noGrp="1" noChangeArrowheads="1"/>
          </p:cNvSpPr>
          <p:nvPr>
            <p:ph type="body" idx="1"/>
          </p:nvPr>
        </p:nvSpPr>
        <p:spPr bwMode="auto">
          <a:xfrm>
            <a:off x="457200" y="1773238"/>
            <a:ext cx="8229600" cy="4352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zoom/>
  </p:transition>
  <p:txStyles>
    <p:titleStyle>
      <a:lvl1pPr algn="ctr" rtl="0" eaLnBrk="1" fontAlgn="base" hangingPunct="1">
        <a:spcBef>
          <a:spcPct val="0"/>
        </a:spcBef>
        <a:spcAft>
          <a:spcPct val="0"/>
        </a:spcAft>
        <a:defRPr sz="4000" b="1">
          <a:solidFill>
            <a:schemeClr val="tx2"/>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4000" b="1">
          <a:solidFill>
            <a:schemeClr val="tx2"/>
          </a:solidFill>
          <a:effectLst>
            <a:outerShdw blurRad="38100" dist="38100" dir="2700000" algn="tl">
              <a:srgbClr val="C0C0C0"/>
            </a:outerShdw>
          </a:effectLst>
          <a:latin typeface="Century Gothic" pitchFamily="34" charset="0"/>
        </a:defRPr>
      </a:lvl2pPr>
      <a:lvl3pPr algn="ctr" rtl="0" eaLnBrk="1" fontAlgn="base" hangingPunct="1">
        <a:spcBef>
          <a:spcPct val="0"/>
        </a:spcBef>
        <a:spcAft>
          <a:spcPct val="0"/>
        </a:spcAft>
        <a:defRPr sz="4000" b="1">
          <a:solidFill>
            <a:schemeClr val="tx2"/>
          </a:solidFill>
          <a:effectLst>
            <a:outerShdw blurRad="38100" dist="38100" dir="2700000" algn="tl">
              <a:srgbClr val="C0C0C0"/>
            </a:outerShdw>
          </a:effectLst>
          <a:latin typeface="Century Gothic" pitchFamily="34" charset="0"/>
        </a:defRPr>
      </a:lvl3pPr>
      <a:lvl4pPr algn="ctr" rtl="0" eaLnBrk="1" fontAlgn="base" hangingPunct="1">
        <a:spcBef>
          <a:spcPct val="0"/>
        </a:spcBef>
        <a:spcAft>
          <a:spcPct val="0"/>
        </a:spcAft>
        <a:defRPr sz="4000" b="1">
          <a:solidFill>
            <a:schemeClr val="tx2"/>
          </a:solidFill>
          <a:effectLst>
            <a:outerShdw blurRad="38100" dist="38100" dir="2700000" algn="tl">
              <a:srgbClr val="C0C0C0"/>
            </a:outerShdw>
          </a:effectLst>
          <a:latin typeface="Century Gothic" pitchFamily="34" charset="0"/>
        </a:defRPr>
      </a:lvl4pPr>
      <a:lvl5pPr algn="ctr" rtl="0" eaLnBrk="1" fontAlgn="base" hangingPunct="1">
        <a:spcBef>
          <a:spcPct val="0"/>
        </a:spcBef>
        <a:spcAft>
          <a:spcPct val="0"/>
        </a:spcAft>
        <a:defRPr sz="4000" b="1">
          <a:solidFill>
            <a:schemeClr val="tx2"/>
          </a:solidFill>
          <a:effectLst>
            <a:outerShdw blurRad="38100" dist="38100" dir="2700000" algn="tl">
              <a:srgbClr val="C0C0C0"/>
            </a:outerShdw>
          </a:effectLst>
          <a:latin typeface="Century Gothic" pitchFamily="34" charset="0"/>
        </a:defRPr>
      </a:lvl5pPr>
      <a:lvl6pPr marL="457200" algn="ctr" rtl="0" eaLnBrk="1" fontAlgn="base" hangingPunct="1">
        <a:spcBef>
          <a:spcPct val="0"/>
        </a:spcBef>
        <a:spcAft>
          <a:spcPct val="0"/>
        </a:spcAft>
        <a:defRPr sz="4000" b="1">
          <a:solidFill>
            <a:schemeClr val="tx2"/>
          </a:solidFill>
          <a:effectLst>
            <a:outerShdw blurRad="38100" dist="38100" dir="2700000" algn="tl">
              <a:srgbClr val="C0C0C0"/>
            </a:outerShdw>
          </a:effectLst>
          <a:latin typeface="Century Gothic" pitchFamily="34" charset="0"/>
        </a:defRPr>
      </a:lvl6pPr>
      <a:lvl7pPr marL="914400" algn="ctr" rtl="0" eaLnBrk="1" fontAlgn="base" hangingPunct="1">
        <a:spcBef>
          <a:spcPct val="0"/>
        </a:spcBef>
        <a:spcAft>
          <a:spcPct val="0"/>
        </a:spcAft>
        <a:defRPr sz="4000" b="1">
          <a:solidFill>
            <a:schemeClr val="tx2"/>
          </a:solidFill>
          <a:effectLst>
            <a:outerShdw blurRad="38100" dist="38100" dir="2700000" algn="tl">
              <a:srgbClr val="C0C0C0"/>
            </a:outerShdw>
          </a:effectLst>
          <a:latin typeface="Century Gothic" pitchFamily="34" charset="0"/>
        </a:defRPr>
      </a:lvl7pPr>
      <a:lvl8pPr marL="1371600" algn="ctr" rtl="0" eaLnBrk="1" fontAlgn="base" hangingPunct="1">
        <a:spcBef>
          <a:spcPct val="0"/>
        </a:spcBef>
        <a:spcAft>
          <a:spcPct val="0"/>
        </a:spcAft>
        <a:defRPr sz="4000" b="1">
          <a:solidFill>
            <a:schemeClr val="tx2"/>
          </a:solidFill>
          <a:effectLst>
            <a:outerShdw blurRad="38100" dist="38100" dir="2700000" algn="tl">
              <a:srgbClr val="C0C0C0"/>
            </a:outerShdw>
          </a:effectLst>
          <a:latin typeface="Century Gothic" pitchFamily="34" charset="0"/>
        </a:defRPr>
      </a:lvl8pPr>
      <a:lvl9pPr marL="1828800" algn="ctr" rtl="0" eaLnBrk="1" fontAlgn="base" hangingPunct="1">
        <a:spcBef>
          <a:spcPct val="0"/>
        </a:spcBef>
        <a:spcAft>
          <a:spcPct val="0"/>
        </a:spcAft>
        <a:defRPr sz="4000" b="1">
          <a:solidFill>
            <a:schemeClr val="tx2"/>
          </a:solidFill>
          <a:effectLst>
            <a:outerShdw blurRad="38100" dist="38100" dir="2700000" algn="tl">
              <a:srgbClr val="C0C0C0"/>
            </a:outerShdw>
          </a:effectLst>
          <a:latin typeface="Century Gothic" pitchFamily="34" charset="0"/>
        </a:defRPr>
      </a:lvl9pPr>
    </p:titleStyle>
    <p:bodyStyle>
      <a:lvl1pPr marL="342900" indent="-342900" algn="l" rtl="0" eaLnBrk="1" fontAlgn="base" hangingPunct="1">
        <a:spcBef>
          <a:spcPct val="20000"/>
        </a:spcBef>
        <a:spcAft>
          <a:spcPct val="0"/>
        </a:spcAft>
        <a:buChar char="•"/>
        <a:defRPr sz="26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600">
          <a:solidFill>
            <a:schemeClr val="tx1"/>
          </a:solidFill>
          <a:latin typeface="+mn-lt"/>
        </a:defRPr>
      </a:lvl2pPr>
      <a:lvl3pPr marL="1143000" indent="-228600" algn="l" rtl="0" eaLnBrk="1" fontAlgn="base" hangingPunct="1">
        <a:spcBef>
          <a:spcPct val="20000"/>
        </a:spcBef>
        <a:spcAft>
          <a:spcPct val="0"/>
        </a:spcAft>
        <a:buChar char="•"/>
        <a:defRPr sz="2600">
          <a:solidFill>
            <a:schemeClr val="tx1"/>
          </a:solidFill>
          <a:latin typeface="+mn-lt"/>
        </a:defRPr>
      </a:lvl3pPr>
      <a:lvl4pPr marL="1600200" indent="-228600" algn="l" rtl="0" eaLnBrk="1" fontAlgn="base" hangingPunct="1">
        <a:spcBef>
          <a:spcPct val="20000"/>
        </a:spcBef>
        <a:spcAft>
          <a:spcPct val="0"/>
        </a:spcAft>
        <a:buChar char="–"/>
        <a:defRPr sz="2600">
          <a:solidFill>
            <a:schemeClr val="tx1"/>
          </a:solidFill>
          <a:latin typeface="+mn-lt"/>
        </a:defRPr>
      </a:lvl4pPr>
      <a:lvl5pPr marL="2057400" indent="-228600" algn="l" rtl="0" eaLnBrk="1" fontAlgn="base" hangingPunct="1">
        <a:spcBef>
          <a:spcPct val="20000"/>
        </a:spcBef>
        <a:spcAft>
          <a:spcPct val="0"/>
        </a:spcAft>
        <a:buChar char="»"/>
        <a:defRPr sz="2600">
          <a:solidFill>
            <a:schemeClr val="tx1"/>
          </a:solidFill>
          <a:latin typeface="+mn-lt"/>
        </a:defRPr>
      </a:lvl5pPr>
      <a:lvl6pPr marL="2514600" indent="-228600" algn="l" rtl="0" eaLnBrk="1" fontAlgn="base" hangingPunct="1">
        <a:spcBef>
          <a:spcPct val="20000"/>
        </a:spcBef>
        <a:spcAft>
          <a:spcPct val="0"/>
        </a:spcAft>
        <a:buChar char="»"/>
        <a:defRPr sz="2600">
          <a:solidFill>
            <a:schemeClr val="tx1"/>
          </a:solidFill>
          <a:latin typeface="+mn-lt"/>
        </a:defRPr>
      </a:lvl6pPr>
      <a:lvl7pPr marL="2971800" indent="-228600" algn="l" rtl="0" eaLnBrk="1" fontAlgn="base" hangingPunct="1">
        <a:spcBef>
          <a:spcPct val="20000"/>
        </a:spcBef>
        <a:spcAft>
          <a:spcPct val="0"/>
        </a:spcAft>
        <a:buChar char="»"/>
        <a:defRPr sz="2600">
          <a:solidFill>
            <a:schemeClr val="tx1"/>
          </a:solidFill>
          <a:latin typeface="+mn-lt"/>
        </a:defRPr>
      </a:lvl7pPr>
      <a:lvl8pPr marL="3429000" indent="-228600" algn="l" rtl="0" eaLnBrk="1" fontAlgn="base" hangingPunct="1">
        <a:spcBef>
          <a:spcPct val="20000"/>
        </a:spcBef>
        <a:spcAft>
          <a:spcPct val="0"/>
        </a:spcAft>
        <a:buChar char="»"/>
        <a:defRPr sz="2600">
          <a:solidFill>
            <a:schemeClr val="tx1"/>
          </a:solidFill>
          <a:latin typeface="+mn-lt"/>
        </a:defRPr>
      </a:lvl8pPr>
      <a:lvl9pPr marL="3886200" indent="-228600" algn="l" rtl="0" eaLnBrk="1" fontAlgn="base" hangingPunct="1">
        <a:spcBef>
          <a:spcPct val="20000"/>
        </a:spcBef>
        <a:spcAft>
          <a:spcPct val="0"/>
        </a:spcAft>
        <a:buChar char="»"/>
        <a:defRPr sz="26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uk-UA" dirty="0" smtClean="0"/>
              <a:t>Форми власності</a:t>
            </a:r>
            <a:endParaRPr lang="ru-RU" dirty="0"/>
          </a:p>
        </p:txBody>
      </p:sp>
      <p:sp>
        <p:nvSpPr>
          <p:cNvPr id="2051" name="Rectangle 3"/>
          <p:cNvSpPr>
            <a:spLocks noGrp="1" noChangeArrowheads="1"/>
          </p:cNvSpPr>
          <p:nvPr>
            <p:ph type="subTitle" idx="1"/>
          </p:nvPr>
        </p:nvSpPr>
        <p:spPr/>
        <p:txBody>
          <a:bodyPr/>
          <a:lstStyle/>
          <a:p>
            <a:r>
              <a:rPr lang="uk-UA" dirty="0" smtClean="0"/>
              <a:t>Підготувала</a:t>
            </a:r>
          </a:p>
          <a:p>
            <a:r>
              <a:rPr lang="uk-UA" dirty="0" smtClean="0"/>
              <a:t>учениця 9-В класу</a:t>
            </a:r>
          </a:p>
          <a:p>
            <a:r>
              <a:rPr lang="uk-UA" dirty="0" err="1" smtClean="0"/>
              <a:t>Кошина</a:t>
            </a:r>
            <a:r>
              <a:rPr lang="uk-UA" dirty="0" smtClean="0"/>
              <a:t> Анна</a:t>
            </a:r>
            <a:endParaRPr lang="ru-RU" dirty="0" smtClean="0"/>
          </a:p>
          <a:p>
            <a:endParaRPr lang="ru-RU" dirty="0"/>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1000"/>
                                        <p:tgtEl>
                                          <p:spTgt spid="2050"/>
                                        </p:tgtEl>
                                      </p:cBhvr>
                                    </p:animEffect>
                                    <p:anim calcmode="lin" valueType="num">
                                      <p:cBhvr>
                                        <p:cTn id="8" dur="1000" fill="hold"/>
                                        <p:tgtEl>
                                          <p:spTgt spid="2050"/>
                                        </p:tgtEl>
                                        <p:attrNameLst>
                                          <p:attrName>ppt_x</p:attrName>
                                        </p:attrNameLst>
                                      </p:cBhvr>
                                      <p:tavLst>
                                        <p:tav tm="0">
                                          <p:val>
                                            <p:strVal val="#ppt_x"/>
                                          </p:val>
                                        </p:tav>
                                        <p:tav tm="100000">
                                          <p:val>
                                            <p:strVal val="#ppt_x"/>
                                          </p:val>
                                        </p:tav>
                                      </p:tavLst>
                                    </p:anim>
                                    <p:anim calcmode="lin" valueType="num">
                                      <p:cBhvr>
                                        <p:cTn id="9" dur="900" decel="100000" fill="hold"/>
                                        <p:tgtEl>
                                          <p:spTgt spid="205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5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grpId="0" nodeType="afterEffect">
                                  <p:stCondLst>
                                    <p:cond delay="0"/>
                                  </p:stCondLst>
                                  <p:childTnLst>
                                    <p:set>
                                      <p:cBhvr>
                                        <p:cTn id="13" dur="1" fill="hold">
                                          <p:stCondLst>
                                            <p:cond delay="0"/>
                                          </p:stCondLst>
                                        </p:cTn>
                                        <p:tgtEl>
                                          <p:spTgt spid="2051">
                                            <p:txEl>
                                              <p:pRg st="0" end="0"/>
                                            </p:txEl>
                                          </p:spTgt>
                                        </p:tgtEl>
                                        <p:attrNameLst>
                                          <p:attrName>style.visibility</p:attrName>
                                        </p:attrNameLst>
                                      </p:cBhvr>
                                      <p:to>
                                        <p:strVal val="visible"/>
                                      </p:to>
                                    </p:set>
                                    <p:animEffect transition="in" filter="fade">
                                      <p:cBhvr>
                                        <p:cTn id="14" dur="1000"/>
                                        <p:tgtEl>
                                          <p:spTgt spid="2051">
                                            <p:txEl>
                                              <p:pRg st="0" end="0"/>
                                            </p:txEl>
                                          </p:spTgt>
                                        </p:tgtEl>
                                      </p:cBhvr>
                                    </p:animEffect>
                                    <p:anim calcmode="lin" valueType="num">
                                      <p:cBhvr>
                                        <p:cTn id="15" dur="1000" fill="hold"/>
                                        <p:tgtEl>
                                          <p:spTgt spid="2051">
                                            <p:txEl>
                                              <p:pRg st="0" end="0"/>
                                            </p:txEl>
                                          </p:spTgt>
                                        </p:tgtEl>
                                        <p:attrNameLst>
                                          <p:attrName>ppt_x</p:attrName>
                                        </p:attrNameLst>
                                      </p:cBhvr>
                                      <p:tavLst>
                                        <p:tav tm="0">
                                          <p:val>
                                            <p:strVal val="#ppt_x"/>
                                          </p:val>
                                        </p:tav>
                                        <p:tav tm="100000">
                                          <p:val>
                                            <p:strVal val="#ppt_x"/>
                                          </p:val>
                                        </p:tav>
                                      </p:tavLst>
                                    </p:anim>
                                    <p:anim calcmode="lin" valueType="num">
                                      <p:cBhvr>
                                        <p:cTn id="16" dur="900" decel="100000" fill="hold"/>
                                        <p:tgtEl>
                                          <p:spTgt spid="2051">
                                            <p:txEl>
                                              <p:pRg st="0" end="0"/>
                                            </p:txEl>
                                          </p:spTgt>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2051">
                                            <p:txEl>
                                              <p:pRg st="0" end="0"/>
                                            </p:txEl>
                                          </p:spTgt>
                                        </p:tgtEl>
                                        <p:attrNameLst>
                                          <p:attrName>ppt_y</p:attrName>
                                        </p:attrNameLst>
                                      </p:cBhvr>
                                      <p:tavLst>
                                        <p:tav tm="0">
                                          <p:val>
                                            <p:strVal val="#ppt_y-.03"/>
                                          </p:val>
                                        </p:tav>
                                        <p:tav tm="100000">
                                          <p:val>
                                            <p:strVal val="#ppt_y"/>
                                          </p:val>
                                        </p:tav>
                                      </p:tavLst>
                                    </p:anim>
                                  </p:childTnLst>
                                </p:cTn>
                              </p:par>
                              <p:par>
                                <p:cTn id="18" presetID="37" presetClass="entr" presetSubtype="0" fill="hold" grpId="0" nodeType="withEffect">
                                  <p:stCondLst>
                                    <p:cond delay="0"/>
                                  </p:stCondLst>
                                  <p:childTnLst>
                                    <p:set>
                                      <p:cBhvr>
                                        <p:cTn id="19" dur="1" fill="hold">
                                          <p:stCondLst>
                                            <p:cond delay="0"/>
                                          </p:stCondLst>
                                        </p:cTn>
                                        <p:tgtEl>
                                          <p:spTgt spid="2051">
                                            <p:txEl>
                                              <p:pRg st="1" end="1"/>
                                            </p:txEl>
                                          </p:spTgt>
                                        </p:tgtEl>
                                        <p:attrNameLst>
                                          <p:attrName>style.visibility</p:attrName>
                                        </p:attrNameLst>
                                      </p:cBhvr>
                                      <p:to>
                                        <p:strVal val="visible"/>
                                      </p:to>
                                    </p:set>
                                    <p:animEffect transition="in" filter="fade">
                                      <p:cBhvr>
                                        <p:cTn id="20" dur="1000"/>
                                        <p:tgtEl>
                                          <p:spTgt spid="2051">
                                            <p:txEl>
                                              <p:pRg st="1" end="1"/>
                                            </p:txEl>
                                          </p:spTgt>
                                        </p:tgtEl>
                                      </p:cBhvr>
                                    </p:animEffect>
                                    <p:anim calcmode="lin" valueType="num">
                                      <p:cBhvr>
                                        <p:cTn id="21" dur="1000" fill="hold"/>
                                        <p:tgtEl>
                                          <p:spTgt spid="2051">
                                            <p:txEl>
                                              <p:pRg st="1" end="1"/>
                                            </p:txEl>
                                          </p:spTgt>
                                        </p:tgtEl>
                                        <p:attrNameLst>
                                          <p:attrName>ppt_x</p:attrName>
                                        </p:attrNameLst>
                                      </p:cBhvr>
                                      <p:tavLst>
                                        <p:tav tm="0">
                                          <p:val>
                                            <p:strVal val="#ppt_x"/>
                                          </p:val>
                                        </p:tav>
                                        <p:tav tm="100000">
                                          <p:val>
                                            <p:strVal val="#ppt_x"/>
                                          </p:val>
                                        </p:tav>
                                      </p:tavLst>
                                    </p:anim>
                                    <p:anim calcmode="lin" valueType="num">
                                      <p:cBhvr>
                                        <p:cTn id="22" dur="900" decel="100000" fill="hold"/>
                                        <p:tgtEl>
                                          <p:spTgt spid="2051">
                                            <p:txEl>
                                              <p:pRg st="1" end="1"/>
                                            </p:txEl>
                                          </p:spTgt>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2051">
                                            <p:txEl>
                                              <p:pRg st="1" end="1"/>
                                            </p:txEl>
                                          </p:spTgt>
                                        </p:tgtEl>
                                        <p:attrNameLst>
                                          <p:attrName>ppt_y</p:attrName>
                                        </p:attrNameLst>
                                      </p:cBhvr>
                                      <p:tavLst>
                                        <p:tav tm="0">
                                          <p:val>
                                            <p:strVal val="#ppt_y-.03"/>
                                          </p:val>
                                        </p:tav>
                                        <p:tav tm="100000">
                                          <p:val>
                                            <p:strVal val="#ppt_y"/>
                                          </p:val>
                                        </p:tav>
                                      </p:tavLst>
                                    </p:anim>
                                  </p:childTnLst>
                                </p:cTn>
                              </p:par>
                              <p:par>
                                <p:cTn id="24" presetID="37" presetClass="entr" presetSubtype="0" fill="hold" grpId="0" nodeType="withEffect">
                                  <p:stCondLst>
                                    <p:cond delay="0"/>
                                  </p:stCondLst>
                                  <p:childTnLst>
                                    <p:set>
                                      <p:cBhvr>
                                        <p:cTn id="25" dur="1" fill="hold">
                                          <p:stCondLst>
                                            <p:cond delay="0"/>
                                          </p:stCondLst>
                                        </p:cTn>
                                        <p:tgtEl>
                                          <p:spTgt spid="2051">
                                            <p:txEl>
                                              <p:pRg st="2" end="2"/>
                                            </p:txEl>
                                          </p:spTgt>
                                        </p:tgtEl>
                                        <p:attrNameLst>
                                          <p:attrName>style.visibility</p:attrName>
                                        </p:attrNameLst>
                                      </p:cBhvr>
                                      <p:to>
                                        <p:strVal val="visible"/>
                                      </p:to>
                                    </p:set>
                                    <p:animEffect transition="in" filter="fade">
                                      <p:cBhvr>
                                        <p:cTn id="26" dur="1000"/>
                                        <p:tgtEl>
                                          <p:spTgt spid="2051">
                                            <p:txEl>
                                              <p:pRg st="2" end="2"/>
                                            </p:txEl>
                                          </p:spTgt>
                                        </p:tgtEl>
                                      </p:cBhvr>
                                    </p:animEffect>
                                    <p:anim calcmode="lin" valueType="num">
                                      <p:cBhvr>
                                        <p:cTn id="27" dur="1000" fill="hold"/>
                                        <p:tgtEl>
                                          <p:spTgt spid="2051">
                                            <p:txEl>
                                              <p:pRg st="2" end="2"/>
                                            </p:txEl>
                                          </p:spTgt>
                                        </p:tgtEl>
                                        <p:attrNameLst>
                                          <p:attrName>ppt_x</p:attrName>
                                        </p:attrNameLst>
                                      </p:cBhvr>
                                      <p:tavLst>
                                        <p:tav tm="0">
                                          <p:val>
                                            <p:strVal val="#ppt_x"/>
                                          </p:val>
                                        </p:tav>
                                        <p:tav tm="100000">
                                          <p:val>
                                            <p:strVal val="#ppt_x"/>
                                          </p:val>
                                        </p:tav>
                                      </p:tavLst>
                                    </p:anim>
                                    <p:anim calcmode="lin" valueType="num">
                                      <p:cBhvr>
                                        <p:cTn id="28" dur="900" decel="100000" fill="hold"/>
                                        <p:tgtEl>
                                          <p:spTgt spid="2051">
                                            <p:txEl>
                                              <p:pRg st="2" end="2"/>
                                            </p:txEl>
                                          </p:spTgt>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2051">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marL="0" lvl="0" indent="0">
              <a:spcBef>
                <a:spcPts val="600"/>
              </a:spcBef>
              <a:buNone/>
            </a:pPr>
            <a:r>
              <a:rPr lang="uk-UA" sz="1600" dirty="0" smtClean="0">
                <a:solidFill>
                  <a:srgbClr val="000000"/>
                </a:solidFill>
              </a:rPr>
              <a:t>   Фундаментом </a:t>
            </a:r>
            <a:r>
              <a:rPr lang="uk-UA" sz="1600" dirty="0">
                <a:solidFill>
                  <a:srgbClr val="000000"/>
                </a:solidFill>
              </a:rPr>
              <a:t>усієї системи економічних відносин є </a:t>
            </a:r>
            <a:r>
              <a:rPr lang="uk-UA" sz="1600" b="1" dirty="0" err="1">
                <a:solidFill>
                  <a:srgbClr val="000000"/>
                </a:solidFill>
              </a:rPr>
              <a:t>відно</a:t>
            </a:r>
            <a:r>
              <a:rPr lang="de-DE" sz="1600" b="1" dirty="0">
                <a:solidFill>
                  <a:srgbClr val="000000"/>
                </a:solidFill>
              </a:rPr>
              <a:t>c</a:t>
            </a:r>
            <a:r>
              <a:rPr lang="uk-UA" sz="1600" b="1" dirty="0" err="1">
                <a:solidFill>
                  <a:srgbClr val="000000"/>
                </a:solidFill>
              </a:rPr>
              <a:t>ини</a:t>
            </a:r>
            <a:r>
              <a:rPr lang="uk-UA" sz="1600" b="1" dirty="0">
                <a:solidFill>
                  <a:srgbClr val="000000"/>
                </a:solidFill>
              </a:rPr>
              <a:t> власності</a:t>
            </a:r>
            <a:r>
              <a:rPr lang="uk-UA" sz="1600" dirty="0">
                <a:solidFill>
                  <a:srgbClr val="000000"/>
                </a:solidFill>
              </a:rPr>
              <a:t>.</a:t>
            </a:r>
          </a:p>
          <a:p>
            <a:pPr marL="0" indent="0">
              <a:spcBef>
                <a:spcPts val="600"/>
              </a:spcBef>
              <a:buNone/>
            </a:pPr>
            <a:r>
              <a:rPr lang="uk-UA" sz="1600" dirty="0" smtClean="0">
                <a:solidFill>
                  <a:srgbClr val="000000"/>
                </a:solidFill>
              </a:rPr>
              <a:t>   </a:t>
            </a:r>
            <a:r>
              <a:rPr lang="uk-UA" sz="1600" b="1" u="sng" dirty="0">
                <a:solidFill>
                  <a:schemeClr val="tx1"/>
                </a:solidFill>
                <a:latin typeface="+mn-lt"/>
                <a:ea typeface="+mn-ea"/>
                <a:cs typeface="+mn-cs"/>
              </a:rPr>
              <a:t>Форма власності</a:t>
            </a:r>
            <a:r>
              <a:rPr lang="uk-UA" sz="1600" dirty="0">
                <a:solidFill>
                  <a:schemeClr val="tx1"/>
                </a:solidFill>
                <a:latin typeface="+mn-lt"/>
                <a:ea typeface="+mn-ea"/>
                <a:cs typeface="+mn-cs"/>
              </a:rPr>
              <a:t> - це стійка система економічних відносин і господарських зв'язків, що обумовлює відповідний спосіб та механізм поєднання робітника і засобів виробництва</a:t>
            </a:r>
            <a:r>
              <a:rPr lang="uk-UA" sz="1600" dirty="0" smtClean="0">
                <a:solidFill>
                  <a:schemeClr val="tx1"/>
                </a:solidFill>
                <a:latin typeface="+mn-lt"/>
                <a:ea typeface="+mn-ea"/>
                <a:cs typeface="+mn-cs"/>
              </a:rPr>
              <a:t>.</a:t>
            </a:r>
            <a:endParaRPr lang="uk-UA" sz="1600" dirty="0" smtClean="0">
              <a:solidFill>
                <a:srgbClr val="000000"/>
              </a:solidFill>
            </a:endParaRPr>
          </a:p>
          <a:p>
            <a:pPr marL="0" lvl="0" indent="0">
              <a:spcBef>
                <a:spcPts val="600"/>
              </a:spcBef>
              <a:buNone/>
            </a:pPr>
            <a:r>
              <a:rPr lang="uk-UA" sz="1600" dirty="0" smtClean="0">
                <a:solidFill>
                  <a:srgbClr val="000000"/>
                </a:solidFill>
              </a:rPr>
              <a:t>   </a:t>
            </a:r>
            <a:r>
              <a:rPr lang="uk-UA" sz="1600" dirty="0">
                <a:solidFill>
                  <a:srgbClr val="000000"/>
                </a:solidFill>
              </a:rPr>
              <a:t>Розрізняють </a:t>
            </a:r>
            <a:r>
              <a:rPr lang="uk-UA" sz="1600" i="1" dirty="0">
                <a:solidFill>
                  <a:srgbClr val="000000"/>
                </a:solidFill>
              </a:rPr>
              <a:t>економічну</a:t>
            </a:r>
            <a:r>
              <a:rPr lang="uk-UA" sz="1600" dirty="0">
                <a:solidFill>
                  <a:srgbClr val="000000"/>
                </a:solidFill>
              </a:rPr>
              <a:t> та </a:t>
            </a:r>
            <a:r>
              <a:rPr lang="uk-UA" sz="1600" i="1" dirty="0">
                <a:solidFill>
                  <a:srgbClr val="000000"/>
                </a:solidFill>
              </a:rPr>
              <a:t>юридичну</a:t>
            </a:r>
            <a:r>
              <a:rPr lang="uk-UA" sz="1600" dirty="0">
                <a:solidFill>
                  <a:srgbClr val="000000"/>
                </a:solidFill>
              </a:rPr>
              <a:t> трактовки власності.</a:t>
            </a:r>
          </a:p>
          <a:p>
            <a:pPr marL="0" lvl="0" indent="0">
              <a:spcBef>
                <a:spcPts val="600"/>
              </a:spcBef>
              <a:buNone/>
            </a:pPr>
            <a:r>
              <a:rPr lang="uk-UA" sz="1600" dirty="0">
                <a:solidFill>
                  <a:srgbClr val="000000"/>
                </a:solidFill>
              </a:rPr>
              <a:t>   З економічної точки зору власність відображає, з одного боку, відносини між людьми з приводу присвоєння засобів виробництва, та з іншого — спосіб поєднання робочої сили з засобами виробництва.</a:t>
            </a:r>
          </a:p>
          <a:p>
            <a:pPr marL="0" lvl="0" indent="0">
              <a:spcBef>
                <a:spcPts val="600"/>
              </a:spcBef>
              <a:buNone/>
            </a:pPr>
            <a:r>
              <a:rPr lang="uk-UA" sz="1600" dirty="0">
                <a:solidFill>
                  <a:srgbClr val="000000"/>
                </a:solidFill>
              </a:rPr>
              <a:t>   В економічному житті існують різні форми відносин, тому наявність різних форм власності – закономірне явище.</a:t>
            </a:r>
          </a:p>
          <a:p>
            <a:pPr marL="0" lvl="0" indent="0">
              <a:spcBef>
                <a:spcPts val="600"/>
              </a:spcBef>
              <a:buNone/>
            </a:pPr>
            <a:r>
              <a:rPr lang="uk-UA" sz="1600" dirty="0">
                <a:solidFill>
                  <a:srgbClr val="000000"/>
                </a:solidFill>
              </a:rPr>
              <a:t>   Кожна з форм власності має свої особливості, свої плюси та мінуси. Тому дослідження даного питання </a:t>
            </a:r>
            <a:r>
              <a:rPr lang="uk-UA" sz="1600" dirty="0" err="1">
                <a:solidFill>
                  <a:srgbClr val="000000"/>
                </a:solidFill>
              </a:rPr>
              <a:t>“Форми</a:t>
            </a:r>
            <a:r>
              <a:rPr lang="uk-UA" sz="1600" dirty="0">
                <a:solidFill>
                  <a:srgbClr val="000000"/>
                </a:solidFill>
              </a:rPr>
              <a:t> </a:t>
            </a:r>
            <a:r>
              <a:rPr lang="uk-UA" sz="1600" dirty="0" err="1">
                <a:solidFill>
                  <a:srgbClr val="000000"/>
                </a:solidFill>
              </a:rPr>
              <a:t>власності”</a:t>
            </a:r>
            <a:r>
              <a:rPr lang="uk-UA" sz="1600" dirty="0">
                <a:solidFill>
                  <a:srgbClr val="000000"/>
                </a:solidFill>
              </a:rPr>
              <a:t> є вкрай важливим і необхідним. Особливо актуальним його дослідження є в Україні, де природа власності мала і має складний характер. Особливо малодослідженою є така форма власності як приватна.</a:t>
            </a:r>
            <a:endParaRPr lang="ru-RU" dirty="0"/>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par>
                                <p:cTn id="23" presetID="37" presetClass="entr" presetSubtype="0"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29" presetID="37"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par>
                                <p:cTn id="35" presetID="37" presetClass="entr" presetSubtype="0" fill="hold" grpId="0"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marL="0" lvl="0" indent="0">
              <a:spcBef>
                <a:spcPts val="600"/>
              </a:spcBef>
              <a:buNone/>
            </a:pPr>
            <a:r>
              <a:rPr lang="uk-UA" sz="1600" dirty="0" smtClean="0">
                <a:solidFill>
                  <a:srgbClr val="000000"/>
                </a:solidFill>
              </a:rPr>
              <a:t>   З </a:t>
            </a:r>
            <a:r>
              <a:rPr lang="uk-UA" sz="1600" dirty="0">
                <a:solidFill>
                  <a:srgbClr val="000000"/>
                </a:solidFill>
              </a:rPr>
              <a:t>юридичної точки зору власність характеризує відносини щодо присвоєння, володіння та використання людиною різних цінностей (матеріальних, духовних</a:t>
            </a:r>
            <a:r>
              <a:rPr lang="uk-UA" sz="1600" dirty="0" smtClean="0">
                <a:solidFill>
                  <a:srgbClr val="000000"/>
                </a:solidFill>
              </a:rPr>
              <a:t>).</a:t>
            </a:r>
            <a:endParaRPr lang="uk-UA" sz="1600" dirty="0">
              <a:solidFill>
                <a:srgbClr val="000000"/>
              </a:solidFill>
            </a:endParaRPr>
          </a:p>
          <a:p>
            <a:pPr marL="0" lvl="0" indent="0">
              <a:spcBef>
                <a:spcPts val="600"/>
              </a:spcBef>
              <a:buNone/>
            </a:pPr>
            <a:r>
              <a:rPr lang="uk-UA" sz="1600" dirty="0" smtClean="0">
                <a:solidFill>
                  <a:srgbClr val="000000"/>
                </a:solidFill>
              </a:rPr>
              <a:t>   Власність </a:t>
            </a:r>
            <a:r>
              <a:rPr lang="uk-UA" sz="1600" dirty="0">
                <a:solidFill>
                  <a:srgbClr val="000000"/>
                </a:solidFill>
              </a:rPr>
              <a:t>реалізується в різних функціональних </a:t>
            </a:r>
            <a:r>
              <a:rPr lang="uk-UA" sz="1600" dirty="0" smtClean="0">
                <a:solidFill>
                  <a:srgbClr val="000000"/>
                </a:solidFill>
              </a:rPr>
              <a:t>формах.</a:t>
            </a:r>
            <a:endParaRPr lang="ru-RU" dirty="0"/>
          </a:p>
        </p:txBody>
      </p:sp>
      <p:pic>
        <p:nvPicPr>
          <p:cNvPr id="5122" name="Picture 2" descr="D:\Аня ;)\Школа\География\image001.jpg"/>
          <p:cNvPicPr>
            <a:picLocks noChangeAspect="1" noChangeArrowheads="1"/>
          </p:cNvPicPr>
          <p:nvPr/>
        </p:nvPicPr>
        <p:blipFill>
          <a:blip r:embed="rId2"/>
          <a:srcRect/>
          <a:stretch>
            <a:fillRect/>
          </a:stretch>
        </p:blipFill>
        <p:spPr bwMode="auto">
          <a:xfrm>
            <a:off x="928662" y="3000372"/>
            <a:ext cx="7000924" cy="3745351"/>
          </a:xfrm>
          <a:prstGeom prst="rect">
            <a:avLst/>
          </a:prstGeom>
          <a:noFill/>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par>
                          <p:cTn id="17" fill="hold">
                            <p:stCondLst>
                              <p:cond delay="1000"/>
                            </p:stCondLst>
                            <p:childTnLst>
                              <p:par>
                                <p:cTn id="18" presetID="53" presetClass="entr" presetSubtype="0" fill="hold" nodeType="afterEffect">
                                  <p:stCondLst>
                                    <p:cond delay="0"/>
                                  </p:stCondLst>
                                  <p:childTnLst>
                                    <p:set>
                                      <p:cBhvr>
                                        <p:cTn id="19" dur="1" fill="hold">
                                          <p:stCondLst>
                                            <p:cond delay="0"/>
                                          </p:stCondLst>
                                        </p:cTn>
                                        <p:tgtEl>
                                          <p:spTgt spid="5122"/>
                                        </p:tgtEl>
                                        <p:attrNameLst>
                                          <p:attrName>style.visibility</p:attrName>
                                        </p:attrNameLst>
                                      </p:cBhvr>
                                      <p:to>
                                        <p:strVal val="visible"/>
                                      </p:to>
                                    </p:set>
                                    <p:anim calcmode="lin" valueType="num">
                                      <p:cBhvr>
                                        <p:cTn id="20" dur="500" fill="hold"/>
                                        <p:tgtEl>
                                          <p:spTgt spid="5122"/>
                                        </p:tgtEl>
                                        <p:attrNameLst>
                                          <p:attrName>ppt_w</p:attrName>
                                        </p:attrNameLst>
                                      </p:cBhvr>
                                      <p:tavLst>
                                        <p:tav tm="0">
                                          <p:val>
                                            <p:fltVal val="0"/>
                                          </p:val>
                                        </p:tav>
                                        <p:tav tm="100000">
                                          <p:val>
                                            <p:strVal val="#ppt_w"/>
                                          </p:val>
                                        </p:tav>
                                      </p:tavLst>
                                    </p:anim>
                                    <p:anim calcmode="lin" valueType="num">
                                      <p:cBhvr>
                                        <p:cTn id="21" dur="500" fill="hold"/>
                                        <p:tgtEl>
                                          <p:spTgt spid="5122"/>
                                        </p:tgtEl>
                                        <p:attrNameLst>
                                          <p:attrName>ppt_h</p:attrName>
                                        </p:attrNameLst>
                                      </p:cBhvr>
                                      <p:tavLst>
                                        <p:tav tm="0">
                                          <p:val>
                                            <p:fltVal val="0"/>
                                          </p:val>
                                        </p:tav>
                                        <p:tav tm="100000">
                                          <p:val>
                                            <p:strVal val="#ppt_h"/>
                                          </p:val>
                                        </p:tav>
                                      </p:tavLst>
                                    </p:anim>
                                    <p:animEffect transition="in" filter="fade">
                                      <p:cBhvr>
                                        <p:cTn id="22"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marL="0" lvl="0" indent="0">
              <a:spcBef>
                <a:spcPts val="600"/>
              </a:spcBef>
              <a:buNone/>
            </a:pPr>
            <a:r>
              <a:rPr lang="uk-UA" sz="1600" dirty="0" smtClean="0">
                <a:solidFill>
                  <a:srgbClr val="000000"/>
                </a:solidFill>
              </a:rPr>
              <a:t>   Конституцією України визначено приватну, державну та комунальну форми власності. В окремих випадках виділяється колективна (кооперативна, акціонерна) форма власності. У ст. 41 Конституції України записано: «Громадяни для задоволення своїх потреб можуть користуватися об'єктами права державної та комунальної власності відповідно до Закону.</a:t>
            </a:r>
          </a:p>
          <a:p>
            <a:pPr marL="0" lvl="0" indent="0">
              <a:spcBef>
                <a:spcPts val="600"/>
              </a:spcBef>
              <a:buNone/>
            </a:pPr>
            <a:r>
              <a:rPr lang="uk-UA" sz="1600" dirty="0" smtClean="0">
                <a:solidFill>
                  <a:srgbClr val="000000"/>
                </a:solidFill>
              </a:rPr>
              <a:t>   Ніхто не може бути протиправне позбавлений права власності. Право приватної власності є непорушним».</a:t>
            </a:r>
          </a:p>
          <a:p>
            <a:pPr marL="0" lvl="0" indent="0">
              <a:spcBef>
                <a:spcPts val="600"/>
              </a:spcBef>
              <a:buNone/>
            </a:pPr>
            <a:r>
              <a:rPr lang="uk-UA" sz="1600" dirty="0" smtClean="0">
                <a:solidFill>
                  <a:srgbClr val="000000"/>
                </a:solidFill>
              </a:rPr>
              <a:t>   Відносини власності виконують </a:t>
            </a:r>
            <a:r>
              <a:rPr lang="uk-UA" sz="1600" dirty="0" err="1" smtClean="0">
                <a:solidFill>
                  <a:srgbClr val="000000"/>
                </a:solidFill>
              </a:rPr>
              <a:t>системоутворювальну</a:t>
            </a:r>
            <a:r>
              <a:rPr lang="uk-UA" sz="1600" dirty="0" smtClean="0">
                <a:solidFill>
                  <a:srgbClr val="000000"/>
                </a:solidFill>
              </a:rPr>
              <a:t> функцію в структурі економічних відносин. Вони визначають:</a:t>
            </a:r>
          </a:p>
          <a:p>
            <a:pPr marL="0" indent="0">
              <a:spcBef>
                <a:spcPts val="600"/>
              </a:spcBef>
            </a:pPr>
            <a:r>
              <a:rPr lang="uk-UA" sz="1600" dirty="0" smtClean="0">
                <a:solidFill>
                  <a:srgbClr val="000000"/>
                </a:solidFill>
              </a:rPr>
              <a:t> спосіб поєднання робочої сили та засобів виробництва;</a:t>
            </a:r>
          </a:p>
          <a:p>
            <a:pPr marL="0" indent="0">
              <a:spcBef>
                <a:spcPts val="600"/>
              </a:spcBef>
            </a:pPr>
            <a:r>
              <a:rPr lang="uk-UA" sz="1600" dirty="0" smtClean="0">
                <a:solidFill>
                  <a:srgbClr val="000000"/>
                </a:solidFill>
              </a:rPr>
              <a:t> соціальну структуру суспільства, його поділ на класи;</a:t>
            </a:r>
          </a:p>
          <a:p>
            <a:pPr marL="0" indent="0">
              <a:spcBef>
                <a:spcPts val="600"/>
              </a:spcBef>
            </a:pPr>
            <a:r>
              <a:rPr lang="uk-UA" sz="1600" dirty="0" smtClean="0">
                <a:solidFill>
                  <a:srgbClr val="000000"/>
                </a:solidFill>
              </a:rPr>
              <a:t> характер використання та споживання створеного в процесі виробництва        продукту;</a:t>
            </a:r>
          </a:p>
          <a:p>
            <a:pPr marL="0" indent="0">
              <a:spcBef>
                <a:spcPts val="600"/>
              </a:spcBef>
            </a:pPr>
            <a:r>
              <a:rPr lang="uk-UA" sz="1600" dirty="0" smtClean="0">
                <a:solidFill>
                  <a:srgbClr val="000000"/>
                </a:solidFill>
              </a:rPr>
              <a:t> специфіку обміну та розподілу створюваного продукту;</a:t>
            </a:r>
          </a:p>
          <a:p>
            <a:pPr marL="0" indent="0">
              <a:spcBef>
                <a:spcPts val="600"/>
              </a:spcBef>
            </a:pPr>
            <a:r>
              <a:rPr lang="uk-UA" sz="1600" dirty="0" smtClean="0">
                <a:solidFill>
                  <a:srgbClr val="000000"/>
                </a:solidFill>
              </a:rPr>
              <a:t> мету виробництва та характер управління економічними процесами.</a:t>
            </a:r>
            <a:endParaRPr lang="uk-UA" dirty="0"/>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par>
                                <p:cTn id="23" presetID="37" presetClass="entr" presetSubtype="0"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29" presetID="37"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par>
                                <p:cTn id="35" presetID="37" presetClass="entr" presetSubtype="0" fill="hold" grpId="0"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par>
                                <p:cTn id="41" presetID="37" presetClass="entr" presetSubtype="0" fill="hold" grpId="0"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par>
                                <p:cTn id="47" presetID="37" presetClass="entr" presetSubtype="0" fill="hold" grpId="0" nodeType="with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900" decel="100000" fill="hold"/>
                                        <p:tgtEl>
                                          <p:spTgt spid="3">
                                            <p:txEl>
                                              <p:pRg st="7" end="7"/>
                                            </p:txEl>
                                          </p:spTgt>
                                        </p:tgtEl>
                                        <p:attrNameLst>
                                          <p:attrName>ppt_y</p:attrName>
                                        </p:attrNameLst>
                                      </p:cBhvr>
                                      <p:tavLst>
                                        <p:tav tm="0">
                                          <p:val>
                                            <p:strVal val="#ppt_y+1"/>
                                          </p:val>
                                        </p:tav>
                                        <p:tav tm="100000">
                                          <p:val>
                                            <p:strVal val="#ppt_y-.03"/>
                                          </p:val>
                                        </p:tav>
                                      </p:tavLst>
                                    </p:anim>
                                    <p:anim calcmode="lin" valueType="num">
                                      <p:cBhvr>
                                        <p:cTn id="52" dur="100" accel="100000" fill="hold">
                                          <p:stCondLst>
                                            <p:cond delay="900"/>
                                          </p:stCondLst>
                                        </p:cTn>
                                        <p:tgtEl>
                                          <p:spTgt spid="3">
                                            <p:txEl>
                                              <p:pRg st="7" end="7"/>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marL="0" lvl="0" indent="0">
              <a:spcBef>
                <a:spcPts val="600"/>
              </a:spcBef>
              <a:buNone/>
            </a:pPr>
            <a:r>
              <a:rPr lang="uk-UA" sz="1600" dirty="0" smtClean="0">
                <a:solidFill>
                  <a:srgbClr val="000000"/>
                </a:solidFill>
              </a:rPr>
              <a:t>   </a:t>
            </a:r>
            <a:r>
              <a:rPr lang="uk-UA" sz="1600" i="1" dirty="0" smtClean="0">
                <a:solidFill>
                  <a:srgbClr val="000000"/>
                </a:solidFill>
              </a:rPr>
              <a:t>Приватна </a:t>
            </a:r>
            <a:r>
              <a:rPr lang="uk-UA" sz="1600" i="1" dirty="0">
                <a:solidFill>
                  <a:srgbClr val="000000"/>
                </a:solidFill>
              </a:rPr>
              <a:t>власність </a:t>
            </a:r>
            <a:r>
              <a:rPr lang="uk-UA" sz="1600" dirty="0">
                <a:solidFill>
                  <a:srgbClr val="000000"/>
                </a:solidFill>
              </a:rPr>
              <a:t>реалізується через найбільш повну взаємопов'язану систему економічних прав, визначених відомими західними економістами (Р. </a:t>
            </a:r>
            <a:r>
              <a:rPr lang="uk-UA" sz="1600" dirty="0" err="1">
                <a:solidFill>
                  <a:srgbClr val="000000"/>
                </a:solidFill>
              </a:rPr>
              <a:t>Коузом</a:t>
            </a:r>
            <a:r>
              <a:rPr lang="uk-UA" sz="1600" dirty="0">
                <a:solidFill>
                  <a:srgbClr val="000000"/>
                </a:solidFill>
              </a:rPr>
              <a:t>, А. </a:t>
            </a:r>
            <a:r>
              <a:rPr lang="uk-UA" sz="1600" dirty="0" err="1">
                <a:solidFill>
                  <a:srgbClr val="000000"/>
                </a:solidFill>
              </a:rPr>
              <a:t>Алчіаном</a:t>
            </a:r>
            <a:r>
              <a:rPr lang="uk-UA" sz="1600" dirty="0">
                <a:solidFill>
                  <a:srgbClr val="000000"/>
                </a:solidFill>
              </a:rPr>
              <a:t> та ін.) на початку 60-х років нашого </a:t>
            </a:r>
            <a:r>
              <a:rPr lang="uk-UA" sz="1600" dirty="0" smtClean="0">
                <a:solidFill>
                  <a:srgbClr val="000000"/>
                </a:solidFill>
              </a:rPr>
              <a:t>століття.</a:t>
            </a:r>
          </a:p>
          <a:p>
            <a:pPr marL="0" indent="0">
              <a:spcBef>
                <a:spcPts val="600"/>
              </a:spcBef>
              <a:buNone/>
            </a:pPr>
            <a:r>
              <a:rPr lang="uk-UA" sz="1600" dirty="0">
                <a:solidFill>
                  <a:srgbClr val="000000"/>
                </a:solidFill>
              </a:rPr>
              <a:t> </a:t>
            </a:r>
            <a:r>
              <a:rPr lang="uk-UA" sz="1600" dirty="0" smtClean="0">
                <a:solidFill>
                  <a:srgbClr val="000000"/>
                </a:solidFill>
              </a:rPr>
              <a:t>  </a:t>
            </a:r>
            <a:r>
              <a:rPr lang="uk-UA" sz="1600" i="1" dirty="0">
                <a:solidFill>
                  <a:schemeClr val="tx1"/>
                </a:solidFill>
                <a:latin typeface="+mn-lt"/>
                <a:ea typeface="+mn-ea"/>
                <a:cs typeface="+mn-cs"/>
              </a:rPr>
              <a:t>Індивідуальна </a:t>
            </a:r>
            <a:r>
              <a:rPr lang="uk-UA" sz="1600" i="1" dirty="0" smtClean="0">
                <a:solidFill>
                  <a:schemeClr val="tx1"/>
                </a:solidFill>
                <a:latin typeface="+mn-lt"/>
                <a:ea typeface="+mn-ea"/>
                <a:cs typeface="+mn-cs"/>
              </a:rPr>
              <a:t>власність</a:t>
            </a:r>
            <a:r>
              <a:rPr lang="uk-UA" sz="1600" dirty="0" smtClean="0">
                <a:solidFill>
                  <a:schemeClr val="tx1"/>
                </a:solidFill>
                <a:latin typeface="+mn-lt"/>
                <a:ea typeface="+mn-ea"/>
                <a:cs typeface="+mn-cs"/>
              </a:rPr>
              <a:t> </a:t>
            </a:r>
            <a:r>
              <a:rPr lang="uk-UA" sz="1600" dirty="0">
                <a:solidFill>
                  <a:schemeClr val="tx1"/>
                </a:solidFill>
                <a:latin typeface="+mn-lt"/>
                <a:ea typeface="+mn-ea"/>
                <a:cs typeface="+mn-cs"/>
              </a:rPr>
              <a:t>концентрує в одному суб'єкті всі перераховані ознаки: праця, керування, розпорядження доходом і майном. У сучасній економіці сюди можуть бути прилічені ті, кого прийнято називати </a:t>
            </a:r>
            <a:r>
              <a:rPr lang="uk-UA" sz="1600" dirty="0" err="1">
                <a:solidFill>
                  <a:schemeClr val="tx1"/>
                </a:solidFill>
                <a:latin typeface="+mn-lt"/>
                <a:ea typeface="+mn-ea"/>
                <a:cs typeface="+mn-cs"/>
              </a:rPr>
              <a:t>некорпорованими</a:t>
            </a:r>
            <a:r>
              <a:rPr lang="uk-UA" sz="1600" dirty="0">
                <a:solidFill>
                  <a:schemeClr val="tx1"/>
                </a:solidFill>
                <a:latin typeface="+mn-lt"/>
                <a:ea typeface="+mn-ea"/>
                <a:cs typeface="+mn-cs"/>
              </a:rPr>
              <a:t> власниками. До цієї форми в Україні можуть бути віднесені: окремі торговці ; селяни, що ведуть своє відособлене господарство; практикуючі лікарі, адвокати і всі ті, у кого в одній особі зосереджується праця, керування, розпорядження доходом і майном.</a:t>
            </a:r>
            <a:endParaRPr lang="ru-RU" sz="1600" dirty="0">
              <a:solidFill>
                <a:schemeClr val="tx1"/>
              </a:solidFill>
              <a:latin typeface="+mn-lt"/>
              <a:ea typeface="+mn-ea"/>
              <a:cs typeface="+mn-cs"/>
            </a:endParaRPr>
          </a:p>
          <a:p>
            <a:pPr marL="0" lvl="0" indent="0">
              <a:spcBef>
                <a:spcPts val="600"/>
              </a:spcBef>
              <a:buNone/>
            </a:pPr>
            <a:endParaRPr lang="uk-UA" sz="1600" dirty="0">
              <a:solidFill>
                <a:srgbClr val="000000"/>
              </a:solidFill>
            </a:endParaRPr>
          </a:p>
        </p:txBody>
      </p:sp>
      <p:sp>
        <p:nvSpPr>
          <p:cNvPr id="4" name="Rectangle 2"/>
          <p:cNvSpPr txBox="1">
            <a:spLocks noChangeArrowheads="1"/>
          </p:cNvSpPr>
          <p:nvPr/>
        </p:nvSpPr>
        <p:spPr bwMode="auto">
          <a:xfrm>
            <a:off x="214282" y="500042"/>
            <a:ext cx="8143932" cy="8572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uk-UA" sz="3600" b="1" i="0" u="none" strike="noStrike" kern="0" cap="none" spc="0" normalizeH="0" baseline="0" noProof="0" dirty="0" smtClean="0">
                <a:ln>
                  <a:noFill/>
                </a:ln>
                <a:solidFill>
                  <a:schemeClr val="tx2"/>
                </a:solidFill>
                <a:effectLst>
                  <a:outerShdw blurRad="38100" dist="38100" dir="2700000" algn="tl">
                    <a:srgbClr val="C0C0C0"/>
                  </a:outerShdw>
                </a:effectLst>
                <a:uLnTx/>
                <a:uFillTx/>
                <a:latin typeface="+mj-lt"/>
                <a:ea typeface="+mj-ea"/>
                <a:cs typeface="+mj-cs"/>
              </a:rPr>
              <a:t>Приватна та</a:t>
            </a:r>
            <a:r>
              <a:rPr kumimoji="0" lang="uk-UA" sz="3600" b="1" i="0" u="none" strike="noStrike" kern="0" cap="none" spc="0" normalizeH="0" noProof="0" dirty="0" smtClean="0">
                <a:ln>
                  <a:noFill/>
                </a:ln>
                <a:solidFill>
                  <a:schemeClr val="tx2"/>
                </a:solidFill>
                <a:effectLst>
                  <a:outerShdw blurRad="38100" dist="38100" dir="2700000" algn="tl">
                    <a:srgbClr val="C0C0C0"/>
                  </a:outerShdw>
                </a:effectLst>
                <a:uLnTx/>
                <a:uFillTx/>
                <a:latin typeface="+mj-lt"/>
                <a:ea typeface="+mj-ea"/>
                <a:cs typeface="+mj-cs"/>
              </a:rPr>
              <a:t> </a:t>
            </a:r>
            <a:r>
              <a:rPr kumimoji="0" lang="uk-UA" sz="3600" b="1" i="0" u="none" strike="noStrike" kern="0" cap="none" spc="0" normalizeH="0" baseline="0" noProof="0" dirty="0" smtClean="0">
                <a:ln>
                  <a:noFill/>
                </a:ln>
                <a:solidFill>
                  <a:schemeClr val="tx2"/>
                </a:solidFill>
                <a:effectLst>
                  <a:outerShdw blurRad="38100" dist="38100" dir="2700000" algn="tl">
                    <a:srgbClr val="C0C0C0"/>
                  </a:outerShdw>
                </a:effectLst>
                <a:uLnTx/>
                <a:uFillTx/>
                <a:latin typeface="+mj-lt"/>
                <a:ea typeface="+mj-ea"/>
                <a:cs typeface="+mj-cs"/>
              </a:rPr>
              <a:t>індивідуальна форми власності</a:t>
            </a:r>
            <a:endParaRPr kumimoji="0" lang="ru-RU" sz="3600" b="1" i="0" u="none" strike="noStrike" kern="0" cap="none" spc="0" normalizeH="0" baseline="0" noProof="0" dirty="0" smtClean="0">
              <a:ln>
                <a:noFill/>
              </a:ln>
              <a:solidFill>
                <a:schemeClr val="tx2"/>
              </a:solidFill>
              <a:effectLst>
                <a:outerShdw blurRad="38100" dist="38100" dir="2700000" algn="tl">
                  <a:srgbClr val="C0C0C0"/>
                </a:outerShdw>
              </a:effectLst>
              <a:uLnTx/>
              <a:uFillTx/>
              <a:latin typeface="+mj-lt"/>
              <a:ea typeface="+mj-ea"/>
              <a:cs typeface="+mj-cs"/>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37"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marL="0" lvl="0" indent="0">
              <a:spcBef>
                <a:spcPts val="600"/>
              </a:spcBef>
              <a:buNone/>
            </a:pPr>
            <a:r>
              <a:rPr lang="uk-UA" sz="1600" i="1" dirty="0" smtClean="0">
                <a:solidFill>
                  <a:srgbClr val="000000"/>
                </a:solidFill>
              </a:rPr>
              <a:t>   Державна </a:t>
            </a:r>
            <a:r>
              <a:rPr lang="uk-UA" sz="1600" i="1" dirty="0">
                <a:solidFill>
                  <a:srgbClr val="000000"/>
                </a:solidFill>
              </a:rPr>
              <a:t>власність</a:t>
            </a:r>
            <a:r>
              <a:rPr lang="uk-UA" sz="1600" dirty="0">
                <a:solidFill>
                  <a:srgbClr val="000000"/>
                </a:solidFill>
              </a:rPr>
              <a:t>. Ця форма є: загальнодержавною і муніципальною. Від попередніх форм вона відрізняється тим, що абсолютні права власності знаходяться не в окремих приватних осіб і їхніх об'єднань, а у державного інституту публічної, політичної й економічної влади. Держава є верховним розпорядником майна (умовами виробництва).</a:t>
            </a:r>
          </a:p>
          <a:p>
            <a:pPr marL="0" lvl="0" indent="0">
              <a:spcBef>
                <a:spcPts val="600"/>
              </a:spcBef>
              <a:buNone/>
            </a:pPr>
            <a:r>
              <a:rPr lang="uk-UA" sz="1600" dirty="0" smtClean="0">
                <a:solidFill>
                  <a:srgbClr val="000000"/>
                </a:solidFill>
              </a:rPr>
              <a:t>   Керують </a:t>
            </a:r>
            <a:r>
              <a:rPr lang="uk-UA" sz="1600" dirty="0">
                <a:solidFill>
                  <a:srgbClr val="000000"/>
                </a:solidFill>
              </a:rPr>
              <a:t>виробництвом призначені державою керівники (менеджери). </a:t>
            </a:r>
            <a:r>
              <a:rPr lang="uk-UA" sz="1600" dirty="0" smtClean="0">
                <a:solidFill>
                  <a:srgbClr val="000000"/>
                </a:solidFill>
              </a:rPr>
              <a:t>Особливість </a:t>
            </a:r>
            <a:r>
              <a:rPr lang="uk-UA" sz="1600" dirty="0">
                <a:solidFill>
                  <a:srgbClr val="000000"/>
                </a:solidFill>
              </a:rPr>
              <a:t>власності державних підприємств полягає в тому, що їхнє майно не поділяється на частки і не персоніфікується по окремих учасниках економічного процесу.</a:t>
            </a:r>
          </a:p>
          <a:p>
            <a:pPr marL="0" lvl="0" indent="0">
              <a:spcBef>
                <a:spcPts val="600"/>
              </a:spcBef>
              <a:buNone/>
            </a:pPr>
            <a:r>
              <a:rPr lang="uk-UA" sz="1600" dirty="0" smtClean="0">
                <a:solidFill>
                  <a:srgbClr val="000000"/>
                </a:solidFill>
              </a:rPr>
              <a:t>   Державна </a:t>
            </a:r>
            <a:r>
              <a:rPr lang="uk-UA" sz="1600" dirty="0">
                <a:solidFill>
                  <a:srgbClr val="000000"/>
                </a:solidFill>
              </a:rPr>
              <a:t>власність має ще одну особливість, яка реалізується таким чином: так, володіючи економічною (і політичною) владою, вона </a:t>
            </a:r>
            <a:r>
              <a:rPr lang="uk-UA" sz="1600" dirty="0" err="1">
                <a:solidFill>
                  <a:srgbClr val="000000"/>
                </a:solidFill>
              </a:rPr>
              <a:t>директивно</a:t>
            </a:r>
            <a:r>
              <a:rPr lang="uk-UA" sz="1600" dirty="0">
                <a:solidFill>
                  <a:srgbClr val="000000"/>
                </a:solidFill>
              </a:rPr>
              <a:t> привласнює частину доходів суб'єктів економічного процесу (через податки, акцизи, мита і т.д.) і перерозподіляє їх.</a:t>
            </a:r>
          </a:p>
          <a:p>
            <a:pPr marL="0" lvl="0" indent="0">
              <a:spcBef>
                <a:spcPts val="600"/>
              </a:spcBef>
              <a:buNone/>
            </a:pPr>
            <a:r>
              <a:rPr lang="uk-UA" sz="1600" dirty="0" smtClean="0">
                <a:solidFill>
                  <a:srgbClr val="000000"/>
                </a:solidFill>
              </a:rPr>
              <a:t>   У </a:t>
            </a:r>
            <a:r>
              <a:rPr lang="uk-UA" sz="1600" dirty="0">
                <a:solidFill>
                  <a:srgbClr val="000000"/>
                </a:solidFill>
              </a:rPr>
              <a:t>економічно розвинених країнах державна власність зазнає змін. Вона все більше використовується у загальнонаціональних інтересах.</a:t>
            </a:r>
          </a:p>
          <a:p>
            <a:pPr marL="0" lvl="0" indent="0">
              <a:spcBef>
                <a:spcPts val="600"/>
              </a:spcBef>
              <a:buNone/>
            </a:pPr>
            <a:endParaRPr lang="uk-UA" sz="1600" dirty="0">
              <a:solidFill>
                <a:srgbClr val="000000"/>
              </a:solidFill>
            </a:endParaRPr>
          </a:p>
        </p:txBody>
      </p:sp>
      <p:sp>
        <p:nvSpPr>
          <p:cNvPr id="4" name="Rectangle 2"/>
          <p:cNvSpPr txBox="1">
            <a:spLocks noChangeArrowheads="1"/>
          </p:cNvSpPr>
          <p:nvPr/>
        </p:nvSpPr>
        <p:spPr bwMode="auto">
          <a:xfrm>
            <a:off x="214282" y="500042"/>
            <a:ext cx="8143932" cy="8572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uk-UA" sz="3600" b="1" i="0" u="none" strike="noStrike" kern="0" cap="none" spc="0" normalizeH="0" baseline="0" noProof="0" dirty="0" smtClean="0">
                <a:ln>
                  <a:noFill/>
                </a:ln>
                <a:solidFill>
                  <a:schemeClr val="tx2"/>
                </a:solidFill>
                <a:effectLst>
                  <a:outerShdw blurRad="38100" dist="38100" dir="2700000" algn="tl">
                    <a:srgbClr val="C0C0C0"/>
                  </a:outerShdw>
                </a:effectLst>
                <a:uLnTx/>
                <a:uFillTx/>
                <a:latin typeface="+mj-lt"/>
                <a:ea typeface="+mj-ea"/>
                <a:cs typeface="+mj-cs"/>
              </a:rPr>
              <a:t>Державна форма власності</a:t>
            </a:r>
            <a:endParaRPr kumimoji="0" lang="ru-RU" sz="3600" b="1" i="0" u="none" strike="noStrike" kern="0" cap="none" spc="0" normalizeH="0" baseline="0" noProof="0" dirty="0" smtClean="0">
              <a:ln>
                <a:noFill/>
              </a:ln>
              <a:solidFill>
                <a:schemeClr val="tx2"/>
              </a:solidFill>
              <a:effectLst>
                <a:outerShdw blurRad="38100" dist="38100" dir="2700000" algn="tl">
                  <a:srgbClr val="C0C0C0"/>
                </a:outerShdw>
              </a:effectLst>
              <a:uLnTx/>
              <a:uFillTx/>
              <a:latin typeface="+mj-lt"/>
              <a:ea typeface="+mj-ea"/>
              <a:cs typeface="+mj-cs"/>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37"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23" presetID="37" presetClass="entr" presetSubtype="0" fill="hold" grpId="0"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par>
                                <p:cTn id="29" presetID="37" presetClass="entr" presetSubtype="0" fill="hold" grpId="0"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marL="0" lvl="0" indent="0">
              <a:spcBef>
                <a:spcPts val="600"/>
              </a:spcBef>
              <a:buNone/>
            </a:pPr>
            <a:r>
              <a:rPr lang="uk-UA" sz="1600" i="1" dirty="0" smtClean="0">
                <a:solidFill>
                  <a:srgbClr val="000000"/>
                </a:solidFill>
              </a:rPr>
              <a:t>   Колективна </a:t>
            </a:r>
            <a:r>
              <a:rPr lang="uk-UA" sz="1600" i="1" dirty="0">
                <a:solidFill>
                  <a:srgbClr val="000000"/>
                </a:solidFill>
              </a:rPr>
              <a:t>власність </a:t>
            </a:r>
            <a:r>
              <a:rPr lang="uk-UA" sz="1600" dirty="0">
                <a:solidFill>
                  <a:srgbClr val="000000"/>
                </a:solidFill>
              </a:rPr>
              <a:t>– це привласнення об’єктів власності (засобів виробництва, цінних паперів, патентів, ліцензій тощо) колективом фізичних або юридичних осіб. </a:t>
            </a:r>
            <a:endParaRPr lang="uk-UA" sz="1600" dirty="0" smtClean="0">
              <a:solidFill>
                <a:srgbClr val="000000"/>
              </a:solidFill>
            </a:endParaRPr>
          </a:p>
          <a:p>
            <a:pPr marL="0" lvl="0" indent="0">
              <a:spcBef>
                <a:spcPts val="600"/>
              </a:spcBef>
              <a:buNone/>
            </a:pPr>
            <a:r>
              <a:rPr lang="uk-UA" sz="1600" dirty="0" smtClean="0">
                <a:solidFill>
                  <a:srgbClr val="000000"/>
                </a:solidFill>
              </a:rPr>
              <a:t>   Ця </a:t>
            </a:r>
            <a:r>
              <a:rPr lang="uk-UA" sz="1600" dirty="0">
                <a:solidFill>
                  <a:srgbClr val="000000"/>
                </a:solidFill>
              </a:rPr>
              <a:t>власність поділяється на два основні типи: </a:t>
            </a:r>
            <a:r>
              <a:rPr lang="uk-UA" sz="1600" dirty="0" smtClean="0">
                <a:solidFill>
                  <a:srgbClr val="000000"/>
                </a:solidFill>
              </a:rPr>
              <a:t>трудову </a:t>
            </a:r>
            <a:r>
              <a:rPr lang="uk-UA" sz="1600" dirty="0">
                <a:solidFill>
                  <a:srgbClr val="000000"/>
                </a:solidFill>
              </a:rPr>
              <a:t>і </a:t>
            </a:r>
            <a:r>
              <a:rPr lang="uk-UA" sz="1600" dirty="0" smtClean="0">
                <a:solidFill>
                  <a:srgbClr val="000000"/>
                </a:solidFill>
              </a:rPr>
              <a:t>нетрудову</a:t>
            </a:r>
            <a:r>
              <a:rPr lang="uk-UA" sz="1600" dirty="0">
                <a:solidFill>
                  <a:srgbClr val="000000"/>
                </a:solidFill>
              </a:rPr>
              <a:t>. Перша, базується на праці (фізичній або розумовій) всіх членів трудового колективу. Друга </a:t>
            </a:r>
            <a:r>
              <a:rPr lang="uk-UA" sz="1600" dirty="0" smtClean="0">
                <a:solidFill>
                  <a:srgbClr val="000000"/>
                </a:solidFill>
              </a:rPr>
              <a:t>– на </a:t>
            </a:r>
            <a:r>
              <a:rPr lang="uk-UA" sz="1600" dirty="0">
                <a:solidFill>
                  <a:srgbClr val="000000"/>
                </a:solidFill>
              </a:rPr>
              <a:t>найманій праці і лише частково на праці власників засобів виробництва, зокрема їх праці з управління та контролю за виробничим процесом. </a:t>
            </a:r>
            <a:endParaRPr lang="uk-UA" sz="1600" dirty="0" smtClean="0">
              <a:solidFill>
                <a:srgbClr val="000000"/>
              </a:solidFill>
            </a:endParaRPr>
          </a:p>
          <a:p>
            <a:pPr marL="0" lvl="0" indent="0">
              <a:spcBef>
                <a:spcPts val="600"/>
              </a:spcBef>
              <a:buNone/>
            </a:pPr>
            <a:r>
              <a:rPr lang="uk-UA" sz="1600" dirty="0">
                <a:solidFill>
                  <a:srgbClr val="000000"/>
                </a:solidFill>
              </a:rPr>
              <a:t> </a:t>
            </a:r>
            <a:r>
              <a:rPr lang="uk-UA" sz="1600" dirty="0" smtClean="0">
                <a:solidFill>
                  <a:srgbClr val="000000"/>
                </a:solidFill>
              </a:rPr>
              <a:t>  Колективна </a:t>
            </a:r>
            <a:r>
              <a:rPr lang="uk-UA" sz="1600" dirty="0">
                <a:solidFill>
                  <a:srgbClr val="000000"/>
                </a:solidFill>
              </a:rPr>
              <a:t>власність зумовлена поглибленням суспільного поділу праці, її колективним характером, тобто колектив виступає як єдиний суб'єкт присвоєння. Однак суб'єктом економічних відносин колективного присвоєння (власності) завжди залишається колектив як ціле, як організована спільність, а не кожен його член у відомій частці. Так, у відповідності зі ст.20 Закону України «Про власність» суб'єктами права колективної власності є трудові колективи державних підприємств, колективи орендарів, колективні підприємства, кооперативи, акціонерні товариства, господарські товариства, господарські об'єднання, професійні союзи, політичні партії й інші суспільні об'єднання, релігійні й інші організації, що є юридичними особами.</a:t>
            </a:r>
          </a:p>
          <a:p>
            <a:pPr marL="0" lvl="0" indent="0">
              <a:spcBef>
                <a:spcPts val="600"/>
              </a:spcBef>
              <a:buNone/>
            </a:pPr>
            <a:endParaRPr lang="uk-UA" sz="1600" dirty="0">
              <a:solidFill>
                <a:srgbClr val="000000"/>
              </a:solidFill>
            </a:endParaRPr>
          </a:p>
        </p:txBody>
      </p:sp>
      <p:sp>
        <p:nvSpPr>
          <p:cNvPr id="4" name="Rectangle 2"/>
          <p:cNvSpPr txBox="1">
            <a:spLocks noChangeArrowheads="1"/>
          </p:cNvSpPr>
          <p:nvPr/>
        </p:nvSpPr>
        <p:spPr bwMode="auto">
          <a:xfrm>
            <a:off x="214282" y="500042"/>
            <a:ext cx="8143932" cy="8572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uk-UA" sz="3600" b="1" i="0" u="none" strike="noStrike" kern="0" cap="none" spc="0" normalizeH="0" baseline="0" noProof="0" dirty="0" smtClean="0">
                <a:ln>
                  <a:noFill/>
                </a:ln>
                <a:solidFill>
                  <a:schemeClr val="tx2"/>
                </a:solidFill>
                <a:effectLst>
                  <a:outerShdw blurRad="38100" dist="38100" dir="2700000" algn="tl">
                    <a:srgbClr val="C0C0C0"/>
                  </a:outerShdw>
                </a:effectLst>
                <a:uLnTx/>
                <a:uFillTx/>
                <a:latin typeface="+mj-lt"/>
                <a:ea typeface="+mj-ea"/>
                <a:cs typeface="+mj-cs"/>
              </a:rPr>
              <a:t>Колективна форма власності</a:t>
            </a:r>
            <a:endParaRPr kumimoji="0" lang="ru-RU" sz="3600" b="1" i="0" u="none" strike="noStrike" kern="0" cap="none" spc="0" normalizeH="0" baseline="0" noProof="0" dirty="0" smtClean="0">
              <a:ln>
                <a:noFill/>
              </a:ln>
              <a:solidFill>
                <a:schemeClr val="tx2"/>
              </a:solidFill>
              <a:effectLst>
                <a:outerShdw blurRad="38100" dist="38100" dir="2700000" algn="tl">
                  <a:srgbClr val="C0C0C0"/>
                </a:outerShdw>
              </a:effectLst>
              <a:uLnTx/>
              <a:uFillTx/>
              <a:latin typeface="+mj-lt"/>
              <a:ea typeface="+mj-ea"/>
              <a:cs typeface="+mj-cs"/>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37"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23" presetID="37" presetClass="entr" presetSubtype="0" fill="hold" grpId="0"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Джерела</a:t>
            </a:r>
            <a:endParaRPr lang="ru-RU" dirty="0"/>
          </a:p>
        </p:txBody>
      </p:sp>
      <p:sp>
        <p:nvSpPr>
          <p:cNvPr id="3" name="Содержимое 2"/>
          <p:cNvSpPr>
            <a:spLocks noGrp="1"/>
          </p:cNvSpPr>
          <p:nvPr>
            <p:ph idx="1"/>
          </p:nvPr>
        </p:nvSpPr>
        <p:spPr/>
        <p:txBody>
          <a:bodyPr/>
          <a:lstStyle/>
          <a:p>
            <a:pPr>
              <a:buFont typeface="Wingdings" pitchFamily="2" charset="2"/>
              <a:buChar char="Ø"/>
            </a:pPr>
            <a:r>
              <a:rPr lang="de-DE" sz="1800" dirty="0" smtClean="0"/>
              <a:t>refine.org.ua</a:t>
            </a:r>
            <a:endParaRPr lang="uk-UA" sz="1800" dirty="0" smtClean="0"/>
          </a:p>
          <a:p>
            <a:pPr>
              <a:buFont typeface="Wingdings" pitchFamily="2" charset="2"/>
              <a:buChar char="Ø"/>
            </a:pPr>
            <a:r>
              <a:rPr lang="de-DE" sz="1800" dirty="0" smtClean="0"/>
              <a:t>pidruchniki.ws</a:t>
            </a:r>
            <a:endParaRPr lang="uk-UA" sz="1800" dirty="0" smtClean="0"/>
          </a:p>
          <a:p>
            <a:pPr>
              <a:buFont typeface="Wingdings" pitchFamily="2" charset="2"/>
              <a:buChar char="Ø"/>
            </a:pPr>
            <a:r>
              <a:rPr lang="de-DE" sz="1800" dirty="0" smtClean="0"/>
              <a:t>points.net.ua</a:t>
            </a:r>
            <a:endParaRPr lang="ru-RU" sz="1800" dirty="0"/>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34"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from="(-#ppt_w/2)" to="(#ppt_x)" calcmode="lin" valueType="num">
                                      <p:cBhvr>
                                        <p:cTn id="13" dur="600" fill="hold">
                                          <p:stCondLst>
                                            <p:cond delay="0"/>
                                          </p:stCondLst>
                                        </p:cTn>
                                        <p:tgtEl>
                                          <p:spTgt spid="3">
                                            <p:txEl>
                                              <p:pRg st="0" end="0"/>
                                            </p:txEl>
                                          </p:spTgt>
                                        </p:tgtEl>
                                        <p:attrNameLst>
                                          <p:attrName>ppt_x</p:attrName>
                                        </p:attrNameLst>
                                      </p:cBhvr>
                                    </p:anim>
                                    <p:anim from="0" to="-1.0" calcmode="lin" valueType="num">
                                      <p:cBhvr>
                                        <p:cTn id="14" dur="200" decel="50000" autoRev="1" fill="hold">
                                          <p:stCondLst>
                                            <p:cond delay="600"/>
                                          </p:stCondLst>
                                        </p:cTn>
                                        <p:tgtEl>
                                          <p:spTgt spid="3">
                                            <p:txEl>
                                              <p:pRg st="0" end="0"/>
                                            </p:txEl>
                                          </p:spTgt>
                                        </p:tgtEl>
                                        <p:attrNameLst>
                                          <p:attrName>xshear</p:attrName>
                                        </p:attrNameLst>
                                      </p:cBhvr>
                                    </p:anim>
                                    <p:animScale>
                                      <p:cBhvr>
                                        <p:cTn id="15" dur="200" decel="100000" autoRev="1" fill="hold">
                                          <p:stCondLst>
                                            <p:cond delay="600"/>
                                          </p:stCondLst>
                                        </p:cTn>
                                        <p:tgtEl>
                                          <p:spTgt spid="3">
                                            <p:txEl>
                                              <p:pRg st="0" end="0"/>
                                            </p:txEl>
                                          </p:spTgt>
                                        </p:tgtEl>
                                      </p:cBhvr>
                                      <p:from x="100000" y="100000"/>
                                      <p:to x="80000" y="100000"/>
                                    </p:animScale>
                                    <p:anim by="(#ppt_h/3+#ppt_w*0.1)" calcmode="lin" valueType="num">
                                      <p:cBhvr additive="sum">
                                        <p:cTn id="16" dur="200" decel="100000" autoRev="1" fill="hold">
                                          <p:stCondLst>
                                            <p:cond delay="600"/>
                                          </p:stCondLst>
                                        </p:cTn>
                                        <p:tgtEl>
                                          <p:spTgt spid="3">
                                            <p:txEl>
                                              <p:pRg st="0" end="0"/>
                                            </p:txEl>
                                          </p:spTgt>
                                        </p:tgtEl>
                                        <p:attrNameLst>
                                          <p:attrName>ppt_x</p:attrName>
                                        </p:attrNameLst>
                                      </p:cBhvr>
                                    </p:anim>
                                  </p:childTnLst>
                                </p:cTn>
                              </p:par>
                              <p:par>
                                <p:cTn id="17" presetID="34" presetClass="entr" presetSubtype="0" fill="hold" grpId="0"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from="(-#ppt_w/2)" to="(#ppt_x)" calcmode="lin" valueType="num">
                                      <p:cBhvr>
                                        <p:cTn id="19" dur="600" fill="hold">
                                          <p:stCondLst>
                                            <p:cond delay="0"/>
                                          </p:stCondLst>
                                        </p:cTn>
                                        <p:tgtEl>
                                          <p:spTgt spid="3">
                                            <p:txEl>
                                              <p:pRg st="1" end="1"/>
                                            </p:txEl>
                                          </p:spTgt>
                                        </p:tgtEl>
                                        <p:attrNameLst>
                                          <p:attrName>ppt_x</p:attrName>
                                        </p:attrNameLst>
                                      </p:cBhvr>
                                    </p:anim>
                                    <p:anim from="0" to="-1.0" calcmode="lin" valueType="num">
                                      <p:cBhvr>
                                        <p:cTn id="20" dur="200" decel="50000" autoRev="1" fill="hold">
                                          <p:stCondLst>
                                            <p:cond delay="600"/>
                                          </p:stCondLst>
                                        </p:cTn>
                                        <p:tgtEl>
                                          <p:spTgt spid="3">
                                            <p:txEl>
                                              <p:pRg st="1" end="1"/>
                                            </p:txEl>
                                          </p:spTgt>
                                        </p:tgtEl>
                                        <p:attrNameLst>
                                          <p:attrName>xshear</p:attrName>
                                        </p:attrNameLst>
                                      </p:cBhvr>
                                    </p:anim>
                                    <p:animScale>
                                      <p:cBhvr>
                                        <p:cTn id="21" dur="200" decel="100000" autoRev="1" fill="hold">
                                          <p:stCondLst>
                                            <p:cond delay="600"/>
                                          </p:stCondLst>
                                        </p:cTn>
                                        <p:tgtEl>
                                          <p:spTgt spid="3">
                                            <p:txEl>
                                              <p:pRg st="1" end="1"/>
                                            </p:txEl>
                                          </p:spTgt>
                                        </p:tgtEl>
                                      </p:cBhvr>
                                      <p:from x="100000" y="100000"/>
                                      <p:to x="80000" y="100000"/>
                                    </p:animScale>
                                    <p:anim by="(#ppt_h/3+#ppt_w*0.1)" calcmode="lin" valueType="num">
                                      <p:cBhvr additive="sum">
                                        <p:cTn id="22" dur="200" decel="100000" autoRev="1" fill="hold">
                                          <p:stCondLst>
                                            <p:cond delay="600"/>
                                          </p:stCondLst>
                                        </p:cTn>
                                        <p:tgtEl>
                                          <p:spTgt spid="3">
                                            <p:txEl>
                                              <p:pRg st="1" end="1"/>
                                            </p:txEl>
                                          </p:spTgt>
                                        </p:tgtEl>
                                        <p:attrNameLst>
                                          <p:attrName>ppt_x</p:attrName>
                                        </p:attrNameLst>
                                      </p:cBhvr>
                                    </p:anim>
                                  </p:childTnLst>
                                </p:cTn>
                              </p:par>
                              <p:par>
                                <p:cTn id="23" presetID="34" presetClass="entr" presetSubtype="0" fill="hold" grpId="0"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from="(-#ppt_w/2)" to="(#ppt_x)" calcmode="lin" valueType="num">
                                      <p:cBhvr>
                                        <p:cTn id="25" dur="600" fill="hold">
                                          <p:stCondLst>
                                            <p:cond delay="0"/>
                                          </p:stCondLst>
                                        </p:cTn>
                                        <p:tgtEl>
                                          <p:spTgt spid="3">
                                            <p:txEl>
                                              <p:pRg st="2" end="2"/>
                                            </p:txEl>
                                          </p:spTgt>
                                        </p:tgtEl>
                                        <p:attrNameLst>
                                          <p:attrName>ppt_x</p:attrName>
                                        </p:attrNameLst>
                                      </p:cBhvr>
                                    </p:anim>
                                    <p:anim from="0" to="-1.0" calcmode="lin" valueType="num">
                                      <p:cBhvr>
                                        <p:cTn id="26" dur="200" decel="50000" autoRev="1" fill="hold">
                                          <p:stCondLst>
                                            <p:cond delay="600"/>
                                          </p:stCondLst>
                                        </p:cTn>
                                        <p:tgtEl>
                                          <p:spTgt spid="3">
                                            <p:txEl>
                                              <p:pRg st="2" end="2"/>
                                            </p:txEl>
                                          </p:spTgt>
                                        </p:tgtEl>
                                        <p:attrNameLst>
                                          <p:attrName>xshear</p:attrName>
                                        </p:attrNameLst>
                                      </p:cBhvr>
                                    </p:anim>
                                    <p:animScale>
                                      <p:cBhvr>
                                        <p:cTn id="27" dur="200" decel="100000" autoRev="1" fill="hold">
                                          <p:stCondLst>
                                            <p:cond delay="600"/>
                                          </p:stCondLst>
                                        </p:cTn>
                                        <p:tgtEl>
                                          <p:spTgt spid="3">
                                            <p:txEl>
                                              <p:pRg st="2" end="2"/>
                                            </p:txEl>
                                          </p:spTgt>
                                        </p:tgtEl>
                                      </p:cBhvr>
                                      <p:from x="100000" y="100000"/>
                                      <p:to x="80000" y="100000"/>
                                    </p:animScale>
                                    <p:anim by="(#ppt_h/3+#ppt_w*0.1)" calcmode="lin" valueType="num">
                                      <p:cBhvr additive="sum">
                                        <p:cTn id="28" dur="200" decel="100000" autoRev="1" fill="hold">
                                          <p:stCondLst>
                                            <p:cond delay="600"/>
                                          </p:stCondLst>
                                        </p:cTn>
                                        <p:tgtEl>
                                          <p:spTgt spid="3">
                                            <p:txEl>
                                              <p:pRg st="2" end="2"/>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theme/theme1.xml><?xml version="1.0" encoding="utf-8"?>
<a:theme xmlns:a="http://schemas.openxmlformats.org/drawingml/2006/main" name="51_Simple_lines_5">
  <a:themeElements>
    <a:clrScheme name="Simple_lines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imple_lines_4">
      <a:majorFont>
        <a:latin typeface="Century Gothic"/>
        <a:ea typeface=""/>
        <a:cs typeface=""/>
      </a:majorFont>
      <a:minorFont>
        <a:latin typeface="Century Gothic"/>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imple_lines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imple_lines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imple_lines_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imple_lines_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imple_lines_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imple_lines_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imple_lines_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imple_lines_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imple_lines_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imple_lines_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imple_lines_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imple_lines_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51_Simple_lines_5</Template>
  <TotalTime>29</TotalTime>
  <Words>779</Words>
  <Application>Microsoft Office PowerPoint</Application>
  <PresentationFormat>Экран (4:3)</PresentationFormat>
  <Paragraphs>36</Paragraphs>
  <Slides>8</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8</vt:i4>
      </vt:variant>
    </vt:vector>
  </HeadingPairs>
  <TitlesOfParts>
    <vt:vector size="11" baseType="lpstr">
      <vt:lpstr>Arial</vt:lpstr>
      <vt:lpstr>Century Gothic</vt:lpstr>
      <vt:lpstr>51_Simple_lines_5</vt:lpstr>
      <vt:lpstr>Форми власності</vt:lpstr>
      <vt:lpstr>Слайд 2</vt:lpstr>
      <vt:lpstr>Слайд 3</vt:lpstr>
      <vt:lpstr>Слайд 4</vt:lpstr>
      <vt:lpstr>Слайд 5</vt:lpstr>
      <vt:lpstr>Слайд 6</vt:lpstr>
      <vt:lpstr>Слайд 7</vt:lpstr>
      <vt:lpstr>Джерела</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Форми власності</dc:title>
  <dc:creator>Кошины</dc:creator>
  <cp:lastModifiedBy>Кошины</cp:lastModifiedBy>
  <cp:revision>3</cp:revision>
  <dcterms:created xsi:type="dcterms:W3CDTF">2011-11-07T16:25:16Z</dcterms:created>
  <dcterms:modified xsi:type="dcterms:W3CDTF">2011-11-07T16:54:24Z</dcterms:modified>
</cp:coreProperties>
</file>