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4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9B08-DD87-44AB-A9BA-3572411F9CE4}" type="datetimeFigureOut">
              <a:rPr lang="ru-RU" smtClean="0"/>
              <a:t>01.01.2008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9B08-DD87-44AB-A9BA-3572411F9CE4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9B08-DD87-44AB-A9BA-3572411F9CE4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9B08-DD87-44AB-A9BA-3572411F9CE4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9B08-DD87-44AB-A9BA-3572411F9CE4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9B08-DD87-44AB-A9BA-3572411F9CE4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9B08-DD87-44AB-A9BA-3572411F9CE4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9B08-DD87-44AB-A9BA-3572411F9CE4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9B08-DD87-44AB-A9BA-3572411F9CE4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9B08-DD87-44AB-A9BA-3572411F9CE4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49B08-DD87-44AB-A9BA-3572411F9CE4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B49B08-DD87-44AB-A9BA-3572411F9CE4}" type="datetimeFigureOut">
              <a:rPr lang="ru-RU" smtClean="0"/>
              <a:t>01.01.2008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4B4AED4-CD31-48D6-8158-18A959DB1AE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1071570"/>
          </a:xfrm>
        </p:spPr>
        <p:txBody>
          <a:bodyPr/>
          <a:lstStyle/>
          <a:p>
            <a:r>
              <a:rPr lang="ru-RU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Иван</a:t>
            </a:r>
            <a:r>
              <a:rPr lang="uk-UA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Алексеевич </a:t>
            </a:r>
            <a:r>
              <a:rPr lang="ru-RU" sz="4000" b="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бунин</a:t>
            </a:r>
            <a:endParaRPr lang="ru-RU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714488"/>
            <a:ext cx="8858312" cy="5143512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(1870-1953) 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«Да, я не посрамил ту 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литературу, которую 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полтораста лет тому 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назад начали Карамзин </a:t>
            </a:r>
          </a:p>
          <a:p>
            <a:pPr algn="r"/>
            <a:r>
              <a:rPr lang="ru-RU" dirty="0" smtClean="0">
                <a:solidFill>
                  <a:srgbClr val="FF0000"/>
                </a:solidFill>
              </a:rPr>
              <a:t>и Жуковский»,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5170" name="AutoShape 2" descr="Иван Алексеевич Бунин "/>
          <p:cNvSpPr>
            <a:spLocks noChangeAspect="1" noChangeArrowheads="1"/>
          </p:cNvSpPr>
          <p:nvPr/>
        </p:nvSpPr>
        <p:spPr bwMode="auto">
          <a:xfrm>
            <a:off x="155575" y="-327025"/>
            <a:ext cx="4257675" cy="685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466px-Ivan_Bunin-19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143116"/>
            <a:ext cx="4286280" cy="4572008"/>
          </a:xfrm>
          <a:prstGeom prst="rect">
            <a:avLst/>
          </a:prstGeom>
        </p:spPr>
      </p:pic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Нобелевская премия</a:t>
            </a:r>
            <a:endParaRPr lang="ru-RU" dirty="0"/>
          </a:p>
        </p:txBody>
      </p:sp>
      <p:pic>
        <p:nvPicPr>
          <p:cNvPr id="7" name="Содержимое 6" descr="img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714488"/>
            <a:ext cx="4143404" cy="4000528"/>
          </a:xfrm>
        </p:spPr>
      </p:pic>
      <p:sp>
        <p:nvSpPr>
          <p:cNvPr id="8" name="Прямоугольник 7"/>
          <p:cNvSpPr/>
          <p:nvPr/>
        </p:nvSpPr>
        <p:spPr>
          <a:xfrm>
            <a:off x="2286000" y="1997839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rgbClr val="FFC000"/>
                </a:solidFill>
              </a:rPr>
              <a:t>«за строгое мастерство, с которым он </a:t>
            </a:r>
          </a:p>
          <a:p>
            <a:pPr algn="r"/>
            <a:r>
              <a:rPr lang="ru-RU" dirty="0" smtClean="0">
                <a:solidFill>
                  <a:srgbClr val="FFC000"/>
                </a:solidFill>
              </a:rPr>
              <a:t>развивает традиции русской классической</a:t>
            </a:r>
          </a:p>
          <a:p>
            <a:pPr algn="r"/>
            <a:r>
              <a:rPr lang="ru-RU" dirty="0" smtClean="0">
                <a:solidFill>
                  <a:srgbClr val="FFC000"/>
                </a:solidFill>
              </a:rPr>
              <a:t> литературы»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10 ноября 1933 года газеты в Париже</a:t>
            </a:r>
          </a:p>
          <a:p>
            <a:pPr algn="r"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вышли с </a:t>
            </a:r>
            <a:r>
              <a:rPr lang="ru-RU" sz="2400" dirty="0" smtClean="0">
                <a:solidFill>
                  <a:srgbClr val="FFC000"/>
                </a:solidFill>
              </a:rPr>
              <a:t>огромными заголовками </a:t>
            </a:r>
          </a:p>
          <a:p>
            <a:pPr algn="r"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"</a:t>
            </a:r>
            <a:r>
              <a:rPr lang="ru-RU" sz="2400" dirty="0" smtClean="0">
                <a:solidFill>
                  <a:srgbClr val="FFC000"/>
                </a:solidFill>
              </a:rPr>
              <a:t>Бунин </a:t>
            </a:r>
            <a:r>
              <a:rPr lang="ru-RU" sz="2400" dirty="0" smtClean="0">
                <a:solidFill>
                  <a:srgbClr val="FFC000"/>
                </a:solidFill>
              </a:rPr>
              <a:t>-Нобелевский </a:t>
            </a:r>
            <a:r>
              <a:rPr lang="ru-RU" sz="2400" dirty="0" smtClean="0">
                <a:solidFill>
                  <a:srgbClr val="FFC000"/>
                </a:solidFill>
              </a:rPr>
              <a:t>лауреат</a:t>
            </a:r>
            <a:r>
              <a:rPr lang="ru-RU" sz="2400" dirty="0" smtClean="0">
                <a:solidFill>
                  <a:srgbClr val="FFC000"/>
                </a:solidFill>
              </a:rPr>
              <a:t>".</a:t>
            </a:r>
            <a:endParaRPr lang="ru-RU" sz="2400" dirty="0" smtClean="0">
              <a:solidFill>
                <a:srgbClr val="FFC000"/>
              </a:solidFill>
            </a:endParaRPr>
          </a:p>
          <a:p>
            <a:pPr algn="r"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Впервые за время существования </a:t>
            </a:r>
          </a:p>
          <a:p>
            <a:pPr algn="r"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этой премии награда по литературе </a:t>
            </a:r>
          </a:p>
          <a:p>
            <a:pPr algn="r"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была вручена </a:t>
            </a:r>
            <a:r>
              <a:rPr lang="ru-RU" sz="2400" dirty="0" smtClean="0">
                <a:solidFill>
                  <a:srgbClr val="FFC000"/>
                </a:solidFill>
              </a:rPr>
              <a:t>русскому писателю. </a:t>
            </a:r>
            <a:endParaRPr lang="ru-RU" sz="2400" dirty="0" smtClean="0">
              <a:solidFill>
                <a:srgbClr val="FFC000"/>
              </a:solidFill>
            </a:endParaRPr>
          </a:p>
          <a:p>
            <a:pPr algn="r"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Всероссийская известность </a:t>
            </a:r>
            <a:r>
              <a:rPr lang="ru-RU" sz="2400" dirty="0" smtClean="0">
                <a:solidFill>
                  <a:srgbClr val="FFC000"/>
                </a:solidFill>
              </a:rPr>
              <a:t>Бунина </a:t>
            </a:r>
            <a:endParaRPr lang="ru-RU" sz="2400" dirty="0" smtClean="0">
              <a:solidFill>
                <a:srgbClr val="FFC000"/>
              </a:solidFill>
            </a:endParaRPr>
          </a:p>
          <a:p>
            <a:pPr algn="r">
              <a:buNone/>
            </a:pPr>
            <a:r>
              <a:rPr lang="ru-RU" sz="2400" dirty="0" smtClean="0">
                <a:solidFill>
                  <a:srgbClr val="FFC000"/>
                </a:solidFill>
              </a:rPr>
              <a:t>переросла во всемирную </a:t>
            </a:r>
            <a:r>
              <a:rPr lang="ru-RU" sz="2400" dirty="0" smtClean="0">
                <a:solidFill>
                  <a:srgbClr val="FFC000"/>
                </a:solidFill>
              </a:rPr>
              <a:t>славу.</a:t>
            </a:r>
            <a:endParaRPr lang="ru-RU" sz="2400" dirty="0">
              <a:solidFill>
                <a:srgbClr val="FFC000"/>
              </a:solidFill>
            </a:endParaRPr>
          </a:p>
        </p:txBody>
      </p:sp>
      <p:pic>
        <p:nvPicPr>
          <p:cNvPr id="5" name="Рисунок 4" descr="456px-Bunin_Ivan_193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3714744" cy="5120066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C000"/>
                </a:solidFill>
              </a:rPr>
              <a:t>Для художественной прозы писателя характерны :</a:t>
            </a:r>
            <a:br>
              <a:rPr lang="ru-RU" sz="2800" dirty="0" smtClean="0">
                <a:solidFill>
                  <a:srgbClr val="FFC000"/>
                </a:solidFill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- </a:t>
            </a:r>
            <a:r>
              <a:rPr lang="ru-RU" dirty="0" smtClean="0">
                <a:solidFill>
                  <a:srgbClr val="FFC000"/>
                </a:solidFill>
              </a:rPr>
              <a:t>Тема одиночества , беспомощности человека перед хаосом бытия;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- Стремление воспроизвести текучесть жизни;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- Направленность в прошлое индивидуального и национальной жизни прежних цивилизаций , элегические и ностальгические настроения ;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- Герои разделены " жаждой жизни " и острыми " ощущениями смерти " ;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- Сосредоточенность на проблемах смысла и тайн бытия , стремление воссоздать его красоту и трагизм ;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- Сочетание принципов реалистического изображения общественной и национальной жизни с элементами импрессионистической техники , тонкий психологический анализ;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- Тесную связь прозы и лирики ;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- Богатство звуковых и живописных деталей , ассоциативный принцип повествования , эмоциональный синтаксис .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7091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Иван Алексеевич Бунин - одно из самых </a:t>
            </a:r>
            <a:r>
              <a:rPr lang="ru-RU" dirty="0" smtClean="0">
                <a:solidFill>
                  <a:srgbClr val="002060"/>
                </a:solidFill>
              </a:rPr>
              <a:t>ярких имен русской литературы.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Прекрасный </a:t>
            </a:r>
            <a:r>
              <a:rPr lang="ru-RU" dirty="0" err="1" smtClean="0">
                <a:solidFill>
                  <a:srgbClr val="002060"/>
                </a:solidFill>
              </a:rPr>
              <a:t>язык,образность</a:t>
            </a:r>
            <a:r>
              <a:rPr lang="ru-RU" dirty="0" smtClean="0">
                <a:solidFill>
                  <a:srgbClr val="002060"/>
                </a:solidFill>
              </a:rPr>
              <a:t>, точность, ритмичность прозы, умение </a:t>
            </a:r>
            <a:r>
              <a:rPr lang="ru-RU" dirty="0" smtClean="0">
                <a:solidFill>
                  <a:srgbClr val="002060"/>
                </a:solidFill>
              </a:rPr>
              <a:t>передать язык разных </a:t>
            </a:r>
            <a:r>
              <a:rPr lang="ru-RU" dirty="0" smtClean="0">
                <a:solidFill>
                  <a:srgbClr val="002060"/>
                </a:solidFill>
              </a:rPr>
              <a:t>слоев общества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      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сила воображения, выразительная </a:t>
            </a:r>
            <a:r>
              <a:rPr lang="ru-RU" dirty="0" smtClean="0">
                <a:solidFill>
                  <a:srgbClr val="002060"/>
                </a:solidFill>
              </a:rPr>
              <a:t>живописность, тонкий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психологизм- </a:t>
            </a:r>
            <a:r>
              <a:rPr lang="ru-RU" dirty="0" smtClean="0">
                <a:solidFill>
                  <a:srgbClr val="002060"/>
                </a:solidFill>
              </a:rPr>
              <a:t>особенные черты его </a:t>
            </a:r>
            <a:r>
              <a:rPr lang="ru-RU" dirty="0" smtClean="0">
                <a:solidFill>
                  <a:srgbClr val="002060"/>
                </a:solidFill>
              </a:rPr>
              <a:t>творчества,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уходящего корнями в русскую классику.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Его произведения </a:t>
            </a:r>
            <a:r>
              <a:rPr lang="ru-RU" dirty="0" smtClean="0">
                <a:solidFill>
                  <a:srgbClr val="002060"/>
                </a:solidFill>
              </a:rPr>
              <a:t>проникнуты тревогой за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судьбу России. Это честный, </a:t>
            </a:r>
            <a:r>
              <a:rPr lang="ru-RU" dirty="0" smtClean="0">
                <a:solidFill>
                  <a:srgbClr val="002060"/>
                </a:solidFill>
              </a:rPr>
              <a:t>глубокий анализ жизни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русского народа, его </a:t>
            </a:r>
            <a:r>
              <a:rPr lang="ru-RU" dirty="0" smtClean="0">
                <a:solidFill>
                  <a:srgbClr val="002060"/>
                </a:solidFill>
              </a:rPr>
              <a:t>традиций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языка,характера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 </a:t>
            </a:r>
            <a:endParaRPr lang="ru-RU" sz="4300" dirty="0" smtClean="0"/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Иван Алексеевич Бунин </a:t>
            </a:r>
            <a:r>
              <a:rPr lang="ru-RU" sz="4300" dirty="0" err="1" smtClean="0">
                <a:solidFill>
                  <a:srgbClr val="FFC000"/>
                </a:solidFill>
              </a:rPr>
              <a:t>pодился</a:t>
            </a:r>
            <a:endParaRPr lang="ru-RU" sz="4300" dirty="0" smtClean="0">
              <a:solidFill>
                <a:srgbClr val="FFC000"/>
              </a:solidFill>
            </a:endParaRP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23 </a:t>
            </a:r>
            <a:r>
              <a:rPr lang="ru-RU" sz="4300" dirty="0" err="1" smtClean="0">
                <a:solidFill>
                  <a:srgbClr val="FFC000"/>
                </a:solidFill>
              </a:rPr>
              <a:t>октябpя</a:t>
            </a:r>
            <a:r>
              <a:rPr lang="ru-RU" sz="4300" dirty="0" smtClean="0">
                <a:solidFill>
                  <a:srgbClr val="FFC000"/>
                </a:solidFill>
              </a:rPr>
              <a:t> 1870 года (10 </a:t>
            </a:r>
            <a:r>
              <a:rPr lang="ru-RU" sz="4300" dirty="0" err="1" smtClean="0">
                <a:solidFill>
                  <a:srgbClr val="FFC000"/>
                </a:solidFill>
              </a:rPr>
              <a:t>октябpя</a:t>
            </a:r>
            <a:endParaRPr lang="ru-RU" sz="4300" dirty="0" smtClean="0">
              <a:solidFill>
                <a:srgbClr val="FFC000"/>
              </a:solidFill>
            </a:endParaRP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по </a:t>
            </a:r>
            <a:r>
              <a:rPr lang="ru-RU" sz="4300" dirty="0" err="1" smtClean="0">
                <a:solidFill>
                  <a:srgbClr val="FFC000"/>
                </a:solidFill>
              </a:rPr>
              <a:t>стаpому</a:t>
            </a:r>
            <a:r>
              <a:rPr lang="ru-RU" sz="4300" dirty="0" smtClean="0">
                <a:solidFill>
                  <a:srgbClr val="FFC000"/>
                </a:solidFill>
              </a:rPr>
              <a:t> стилю) в </a:t>
            </a:r>
            <a:r>
              <a:rPr lang="ru-RU" sz="4300" dirty="0" err="1" smtClean="0">
                <a:solidFill>
                  <a:srgbClr val="FFC000"/>
                </a:solidFill>
              </a:rPr>
              <a:t>Воpонеже</a:t>
            </a:r>
            <a:r>
              <a:rPr lang="ru-RU" sz="4300" dirty="0" smtClean="0">
                <a:solidFill>
                  <a:srgbClr val="FFC000"/>
                </a:solidFill>
              </a:rPr>
              <a:t>, на</a:t>
            </a:r>
          </a:p>
          <a:p>
            <a:pPr algn="r">
              <a:buNone/>
            </a:pPr>
            <a:r>
              <a:rPr lang="ru-RU" sz="4300" dirty="0" err="1" smtClean="0">
                <a:solidFill>
                  <a:srgbClr val="FFC000"/>
                </a:solidFill>
              </a:rPr>
              <a:t>Двоpянской</a:t>
            </a:r>
            <a:r>
              <a:rPr lang="ru-RU" sz="4300" dirty="0" smtClean="0">
                <a:solidFill>
                  <a:srgbClr val="FFC000"/>
                </a:solidFill>
              </a:rPr>
              <a:t> улице. Обнищавшие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помещики Бунины, </a:t>
            </a:r>
            <a:r>
              <a:rPr lang="ru-RU" sz="4300" dirty="0" err="1" smtClean="0">
                <a:solidFill>
                  <a:srgbClr val="FFC000"/>
                </a:solidFill>
              </a:rPr>
              <a:t>пpинадлежали</a:t>
            </a:r>
            <a:endParaRPr lang="ru-RU" sz="4300" dirty="0" smtClean="0">
              <a:solidFill>
                <a:srgbClr val="FFC000"/>
              </a:solidFill>
            </a:endParaRP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знатному </a:t>
            </a:r>
            <a:r>
              <a:rPr lang="ru-RU" sz="4300" dirty="0" err="1" smtClean="0">
                <a:solidFill>
                  <a:srgbClr val="FFC000"/>
                </a:solidFill>
              </a:rPr>
              <a:t>pоду</a:t>
            </a:r>
            <a:r>
              <a:rPr lang="ru-RU" sz="4300" dirty="0" smtClean="0">
                <a:solidFill>
                  <a:srgbClr val="FFC000"/>
                </a:solidFill>
              </a:rPr>
              <a:t> , </a:t>
            </a:r>
            <a:r>
              <a:rPr lang="ru-RU" sz="4300" dirty="0" err="1" smtClean="0">
                <a:solidFill>
                  <a:srgbClr val="FFC000"/>
                </a:solidFill>
              </a:rPr>
              <a:t>сpеди</a:t>
            </a:r>
            <a:r>
              <a:rPr lang="ru-RU" sz="4300" dirty="0" smtClean="0">
                <a:solidFill>
                  <a:srgbClr val="FFC000"/>
                </a:solidFill>
              </a:rPr>
              <a:t> их </a:t>
            </a:r>
            <a:r>
              <a:rPr lang="ru-RU" sz="4300" dirty="0" err="1" smtClean="0">
                <a:solidFill>
                  <a:srgbClr val="FFC000"/>
                </a:solidFill>
              </a:rPr>
              <a:t>пpедков</a:t>
            </a:r>
            <a:r>
              <a:rPr lang="ru-RU" sz="4300" dirty="0" smtClean="0">
                <a:solidFill>
                  <a:srgbClr val="FFC000"/>
                </a:solidFill>
              </a:rPr>
              <a:t> -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В.А. Жуковский и поэтесса Анна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Бунина. 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В Воронеже Бунины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появились за три года до рождения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Вани, для обучения старших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сыновей: Юлия (13 лет) и Евгения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(12 лет).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Людмила Александровна, всегда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говорила:"Ваня с самого рождения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отличался от остальных детей", что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она всегда знала, что он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"особенный" , "ни у кого нет такой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души, как у него".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В 1874 году Бунины решили</a:t>
            </a:r>
          </a:p>
          <a:p>
            <a:pPr algn="r">
              <a:buNone/>
            </a:pPr>
            <a:r>
              <a:rPr lang="ru-RU" sz="4300" dirty="0" err="1" smtClean="0">
                <a:solidFill>
                  <a:srgbClr val="FFC000"/>
                </a:solidFill>
              </a:rPr>
              <a:t>пеpебpаться</a:t>
            </a:r>
            <a:r>
              <a:rPr lang="ru-RU" sz="4300" dirty="0" smtClean="0">
                <a:solidFill>
                  <a:srgbClr val="FFC000"/>
                </a:solidFill>
              </a:rPr>
              <a:t> из города в деревню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на хутор </a:t>
            </a:r>
            <a:r>
              <a:rPr lang="ru-RU" sz="4300" dirty="0" err="1" smtClean="0">
                <a:solidFill>
                  <a:srgbClr val="FFC000"/>
                </a:solidFill>
              </a:rPr>
              <a:t>Бутыpки</a:t>
            </a:r>
            <a:r>
              <a:rPr lang="ru-RU" sz="4300" dirty="0" smtClean="0">
                <a:solidFill>
                  <a:srgbClr val="FFC000"/>
                </a:solidFill>
              </a:rPr>
              <a:t>, в Елецкий уезд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Орловской губернии, в последнее</a:t>
            </a:r>
          </a:p>
          <a:p>
            <a:pPr algn="r">
              <a:buNone/>
            </a:pPr>
            <a:r>
              <a:rPr lang="ru-RU" sz="4300" dirty="0" smtClean="0">
                <a:solidFill>
                  <a:srgbClr val="FFC000"/>
                </a:solidFill>
              </a:rPr>
              <a:t>поместье семьи.</a:t>
            </a:r>
            <a:endParaRPr lang="ru-RU" sz="4300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img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571480"/>
            <a:ext cx="5000660" cy="6000792"/>
          </a:xfrm>
          <a:prstGeom prst="rect">
            <a:avLst/>
          </a:prstGeom>
        </p:spPr>
      </p:pic>
    </p:spTree>
  </p:cSld>
  <p:clrMapOvr>
    <a:masterClrMapping/>
  </p:clrMapOvr>
  <p:transition advClick="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Творчество</a:t>
            </a:r>
            <a:endParaRPr lang="ru-RU" dirty="0"/>
          </a:p>
        </p:txBody>
      </p:sp>
      <p:pic>
        <p:nvPicPr>
          <p:cNvPr id="4" name="Содержимое 3" descr="504px-Buninturzhansk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571612"/>
            <a:ext cx="4071966" cy="4708525"/>
          </a:xfrm>
        </p:spPr>
      </p:pic>
      <p:pic>
        <p:nvPicPr>
          <p:cNvPr id="5" name="Рисунок 4" descr="img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1571612"/>
            <a:ext cx="3857652" cy="4714908"/>
          </a:xfrm>
          <a:prstGeom prst="rect">
            <a:avLst/>
          </a:prstGeom>
        </p:spPr>
      </p:pic>
    </p:spTree>
  </p:cSld>
  <p:clrMapOvr>
    <a:masterClrMapping/>
  </p:clrMapOvr>
  <p:transition advClick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4305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bg1"/>
                </a:solidFill>
              </a:rPr>
              <a:t>“</a:t>
            </a:r>
            <a:r>
              <a:rPr lang="uk-UA" sz="2400" dirty="0" smtClean="0">
                <a:solidFill>
                  <a:schemeClr val="bg1"/>
                </a:solidFill>
              </a:rPr>
              <a:t>Н</a:t>
            </a:r>
            <a:r>
              <a:rPr lang="ru-RU" sz="2400" dirty="0" err="1" smtClean="0">
                <a:solidFill>
                  <a:schemeClr val="bg1"/>
                </a:solidFill>
              </a:rPr>
              <a:t>ет</a:t>
            </a:r>
            <a:r>
              <a:rPr lang="ru-RU" sz="2400" dirty="0" smtClean="0">
                <a:solidFill>
                  <a:schemeClr val="bg1"/>
                </a:solidFill>
              </a:rPr>
              <a:t> разлук и потерь, доколе жива моя душа,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моя Любовь, Память! В живую воду сердца, в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чистую влагу любви, печали и нежности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погружаю я корни и стебли моего прошлого...</a:t>
            </a:r>
            <a:r>
              <a:rPr lang="uk-UA" sz="2400" dirty="0" smtClean="0">
                <a:solidFill>
                  <a:schemeClr val="bg1"/>
                </a:solidFill>
              </a:rPr>
              <a:t>”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62500" lnSpcReduction="20000"/>
          </a:bodyPr>
          <a:lstStyle/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Бунина-прозаика по настоящему 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заметили после “Антоновских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яблок”. А в начале 1901 года 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вышел сборник стихов “Листопад”.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Он трижды удостаивался высшей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литературной награды, а в 1909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году был избран почетным членом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академии. “Когда я буду писать 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отзыв о Вашей книге стихов,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я…буду сравнивать Вас с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Левитаном, которого тоже горячо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люблю, которым наслаждаюсь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всегда…Чего желал бы я…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Вашему перу – твердости! 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Т.е. – бодрого духа, радости 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душевной. Засиять бы Вам 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однажды, в стихах, улыбнуться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бы весело людям”, – писал</a:t>
            </a:r>
          </a:p>
          <a:p>
            <a:pPr algn="r">
              <a:buNone/>
            </a:pPr>
            <a:r>
              <a:rPr lang="ru-RU" dirty="0" smtClean="0">
                <a:solidFill>
                  <a:srgbClr val="FFC000"/>
                </a:solidFill>
              </a:rPr>
              <a:t>М.Горький о “Листопаде”.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img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571612"/>
            <a:ext cx="4143404" cy="5072074"/>
          </a:xfrm>
          <a:prstGeom prst="rect">
            <a:avLst/>
          </a:prstGeom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28802"/>
          </a:xfrm>
        </p:spPr>
        <p:txBody>
          <a:bodyPr>
            <a:noAutofit/>
          </a:bodyPr>
          <a:lstStyle/>
          <a:p>
            <a: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  <a:t>Надо доказать, что проза и поэзия</a:t>
            </a:r>
            <a:b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  <a:t>И.А.Бунина представляет собой</a:t>
            </a:r>
            <a:b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  <a:t>единый текст: «Свои стихи я не</a:t>
            </a:r>
            <a:b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  <a:t>отграничиваю от своей прозы. И</a:t>
            </a:r>
            <a:b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  <a:t>здесь, и там одна и та же ритмика… -</a:t>
            </a:r>
            <a:b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  <a:t>дело только в той или иной силе</a:t>
            </a:r>
            <a:b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1600" i="1" dirty="0" smtClean="0">
                <a:solidFill>
                  <a:srgbClr val="FFFF00"/>
                </a:solidFill>
                <a:latin typeface="Bookman Old Style" pitchFamily="18" charset="0"/>
              </a:rPr>
              <a:t>напряжения её»</a:t>
            </a:r>
            <a:endParaRPr lang="ru-RU" sz="1600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23434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 эмиграции Бунин написал свои лучшие произведения, такие как: «Митина любовь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»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(1924), «Солнечный удар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» (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1925), «Дело корнета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Елагина»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(1925), и, наконец, «Жизнь Арсеньева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»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(1927—1929, 1933) и цикл рассказов «Тёмные аллеи» (1938-40). Эти произведения стали новым словом и в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бунинском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творчестве, и в русской литературе в целом. По словам К. Г. Паустовского, «Жизнь Арсеньева» — это не только вершинное произведение русской литературы, но и «одно из замечательнейших явлений мировой литературы».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1074" name="AutoShape 2" descr="Иван Алексеевич Бунин "/>
          <p:cNvSpPr>
            <a:spLocks noChangeAspect="1" noChangeArrowheads="1"/>
          </p:cNvSpPr>
          <p:nvPr/>
        </p:nvSpPr>
        <p:spPr bwMode="auto">
          <a:xfrm>
            <a:off x="155575" y="-327025"/>
            <a:ext cx="4257675" cy="685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advClick="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Бунин</a:t>
            </a:r>
            <a:r>
              <a:rPr lang="uk-UA" dirty="0" smtClean="0"/>
              <a:t> и </a:t>
            </a:r>
            <a:r>
              <a:rPr lang="uk-UA" dirty="0" err="1" smtClean="0"/>
              <a:t>Украина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Из </a:t>
            </a:r>
            <a:r>
              <a:rPr lang="ru-RU" dirty="0" smtClean="0">
                <a:solidFill>
                  <a:srgbClr val="002060"/>
                </a:solidFill>
              </a:rPr>
              <a:t>автобиографического романа Ивана Алексеевича Бунина «Жизнь Арсеньева. Юность»: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«</a:t>
            </a:r>
            <a:r>
              <a:rPr lang="ru-RU" dirty="0" smtClean="0">
                <a:solidFill>
                  <a:srgbClr val="002060"/>
                </a:solidFill>
              </a:rPr>
              <a:t>Я опять почувствовал себя одиноким со всей своей молодостью среди всего того весеннего, что окружало меня, испытал какую-то горечь, разочарование. Но вместе с тем я как будто сказал себе: "Ну, что ж, тем лучше для меня, я теперь уже совсем свободен в той чудесной стране, которая только что открылась мне..." Страна же эта грезилась мне необозримыми весенними просторами всей той южной Руси, которая все больше и больше пленяла мое воображение и древностью своей и современностью. В современности был великий и богатый край, красота его нив и степей, хуторов и сел, Днепра и Киева, народа сильного и нежного, в каждой мелочи быта своего красивого и опрятного, - наследника славянства подлинного, дунайского, карпатского. А там, в древности, была колыбель его, были Святополки и Игори, печенеги и половцы, - меня даже одни эти слова очаровывали, - потом века казацких битв с турками и ляхами, Пороги и </a:t>
            </a:r>
            <a:r>
              <a:rPr lang="ru-RU" dirty="0" err="1" smtClean="0">
                <a:solidFill>
                  <a:srgbClr val="002060"/>
                </a:solidFill>
              </a:rPr>
              <a:t>Хортица</a:t>
            </a:r>
            <a:r>
              <a:rPr lang="ru-RU" dirty="0" smtClean="0">
                <a:solidFill>
                  <a:srgbClr val="002060"/>
                </a:solidFill>
              </a:rPr>
              <a:t>, плавни и гирла херсонские... "Слово о Полку Игореве" сводило меня с ума…»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В Россию (тогда Московию) род Буниных (</a:t>
            </a:r>
            <a:r>
              <a:rPr lang="ru-RU" sz="1600" dirty="0" err="1" smtClean="0">
                <a:solidFill>
                  <a:srgbClr val="002060"/>
                </a:solidFill>
              </a:rPr>
              <a:t>Буникевських</a:t>
            </a:r>
            <a:r>
              <a:rPr lang="ru-RU" sz="1600" dirty="0" smtClean="0">
                <a:solidFill>
                  <a:srgbClr val="002060"/>
                </a:solidFill>
              </a:rPr>
              <a:t>) переселился из Украины (тогда в составе Польши) в XV веке. Сам писатель исследовал, что его род происходит из </a:t>
            </a:r>
            <a:r>
              <a:rPr lang="ru-RU" sz="1600" dirty="0" smtClean="0">
                <a:solidFill>
                  <a:srgbClr val="002060"/>
                </a:solidFill>
              </a:rPr>
              <a:t>Волыни.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В Украине писатель попал в юношеские годы. Подолгу жил в Харькове (1887-1889) , Полтаве (1890-1894) , Одессе (1898-1901 и 1918-1920) , бывал в </a:t>
            </a:r>
            <a:r>
              <a:rPr lang="ru-RU" sz="1600" dirty="0" err="1" smtClean="0">
                <a:solidFill>
                  <a:srgbClr val="002060"/>
                </a:solidFill>
              </a:rPr>
              <a:t>Киеве.Поездка</a:t>
            </a:r>
            <a:r>
              <a:rPr lang="ru-RU" sz="1600" dirty="0" smtClean="0">
                <a:solidFill>
                  <a:srgbClr val="002060"/>
                </a:solidFill>
              </a:rPr>
              <a:t> произвела на него такое сильное впечатление , что затем он в течение 30 лет систематически посещал эти края . География его путешествий Украины была очень большой : Харьков , Киев , Полтава , Одесса , Запорожье , Ромны , Славянск , Святые Горы ​​, Кременчуг , </a:t>
            </a:r>
            <a:r>
              <a:rPr lang="ru-RU" sz="1600" dirty="0" err="1" smtClean="0">
                <a:solidFill>
                  <a:srgbClr val="002060"/>
                </a:solidFill>
              </a:rPr>
              <a:t>Екатеринослав</a:t>
            </a:r>
            <a:r>
              <a:rPr lang="ru-RU" sz="1600" dirty="0" smtClean="0">
                <a:solidFill>
                  <a:srgbClr val="002060"/>
                </a:solidFill>
              </a:rPr>
              <a:t> , Каховка , Никополь , Николаев , Миргород , Каменец - Подольский , </a:t>
            </a:r>
            <a:r>
              <a:rPr lang="ru-RU" sz="1600" dirty="0" err="1" smtClean="0">
                <a:solidFill>
                  <a:srgbClr val="002060"/>
                </a:solidFill>
              </a:rPr>
              <a:t>Кобеляки</a:t>
            </a:r>
            <a:r>
              <a:rPr lang="ru-RU" sz="1600" dirty="0" smtClean="0">
                <a:solidFill>
                  <a:srgbClr val="002060"/>
                </a:solidFill>
              </a:rPr>
              <a:t> , Путивль , а также многочисленные села и хутора . Бунин плавал по </a:t>
            </a:r>
            <a:r>
              <a:rPr lang="ru-RU" sz="1600" dirty="0" err="1" smtClean="0">
                <a:solidFill>
                  <a:srgbClr val="002060"/>
                </a:solidFill>
              </a:rPr>
              <a:t>Ворскле</a:t>
            </a:r>
            <a:r>
              <a:rPr lang="ru-RU" sz="1600" dirty="0" smtClean="0">
                <a:solidFill>
                  <a:srgbClr val="002060"/>
                </a:solidFill>
              </a:rPr>
              <a:t> , побывал на острове </a:t>
            </a:r>
            <a:r>
              <a:rPr lang="ru-RU" sz="1600" dirty="0" err="1" smtClean="0">
                <a:solidFill>
                  <a:srgbClr val="002060"/>
                </a:solidFill>
              </a:rPr>
              <a:t>Хортица</a:t>
            </a:r>
            <a:r>
              <a:rPr lang="ru-RU" sz="1600" dirty="0" smtClean="0">
                <a:solidFill>
                  <a:srgbClr val="002060"/>
                </a:solidFill>
              </a:rPr>
              <a:t> , любил одесское побережье Черного моря , трижды путешествовал по Днепру .Как сам отмечал , « жадно искал сближения с ее народом , жадно слушал песни , душу его ». Влияние украинского фольклора чувствуется в его рассказах « На край света » и «Лирник Родион » , а также во многих стихах. ( « Мушкет » , «Уже подсыхает хмель на тыне ... » и других . В очерке " На« Чайке » " , а особенно в романе «Жизнь Арсеньева » Украина присутствует как место на земле , где писатель нашел гармонию между вечностью и красотой. 1891 року </a:t>
            </a:r>
            <a:r>
              <a:rPr lang="ru-RU" sz="1600" dirty="0" err="1" smtClean="0">
                <a:solidFill>
                  <a:srgbClr val="002060"/>
                </a:solidFill>
              </a:rPr>
              <a:t>Бунін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надрукував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статтю</a:t>
            </a:r>
            <a:r>
              <a:rPr lang="ru-RU" sz="1600" dirty="0" smtClean="0">
                <a:solidFill>
                  <a:srgbClr val="002060"/>
                </a:solidFill>
              </a:rPr>
              <a:t> «</a:t>
            </a:r>
            <a:r>
              <a:rPr lang="ru-RU" sz="1600" dirty="0" err="1" smtClean="0">
                <a:solidFill>
                  <a:srgbClr val="002060"/>
                </a:solidFill>
              </a:rPr>
              <a:t>Пам'яті</a:t>
            </a:r>
            <a:r>
              <a:rPr lang="ru-RU" sz="1600" dirty="0" smtClean="0">
                <a:solidFill>
                  <a:srgbClr val="002060"/>
                </a:solidFill>
              </a:rPr>
              <a:t> Т. Г. </a:t>
            </a:r>
            <a:r>
              <a:rPr lang="ru-RU" sz="1600" dirty="0" err="1" smtClean="0">
                <a:solidFill>
                  <a:srgbClr val="002060"/>
                </a:solidFill>
              </a:rPr>
              <a:t>Шевченка</a:t>
            </a:r>
            <a:r>
              <a:rPr lang="ru-RU" sz="1600" dirty="0" smtClean="0">
                <a:solidFill>
                  <a:srgbClr val="002060"/>
                </a:solidFill>
              </a:rPr>
              <a:t>». </a:t>
            </a:r>
            <a:r>
              <a:rPr lang="ru-RU" sz="1600" dirty="0" err="1" smtClean="0">
                <a:solidFill>
                  <a:srgbClr val="002060"/>
                </a:solidFill>
              </a:rPr>
              <a:t>Йому</a:t>
            </a:r>
            <a:r>
              <a:rPr lang="ru-RU" sz="1600" dirty="0" smtClean="0">
                <a:solidFill>
                  <a:srgbClr val="002060"/>
                </a:solidFill>
              </a:rPr>
              <a:t> належать </a:t>
            </a:r>
            <a:r>
              <a:rPr lang="ru-RU" sz="1600" dirty="0" err="1" smtClean="0">
                <a:solidFill>
                  <a:srgbClr val="002060"/>
                </a:solidFill>
              </a:rPr>
              <a:t>переклади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Шевченкових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віршів</a:t>
            </a:r>
            <a:r>
              <a:rPr lang="ru-RU" sz="1600" dirty="0" smtClean="0">
                <a:solidFill>
                  <a:srgbClr val="002060"/>
                </a:solidFill>
              </a:rPr>
              <a:t> «</a:t>
            </a:r>
            <a:r>
              <a:rPr lang="ru-RU" sz="1600" dirty="0" err="1" smtClean="0">
                <a:solidFill>
                  <a:srgbClr val="002060"/>
                </a:solidFill>
              </a:rPr>
              <a:t>Закувала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зозуленька</a:t>
            </a:r>
            <a:r>
              <a:rPr lang="ru-RU" sz="1600" dirty="0" smtClean="0">
                <a:solidFill>
                  <a:srgbClr val="002060"/>
                </a:solidFill>
              </a:rPr>
              <a:t>» та «</a:t>
            </a:r>
            <a:r>
              <a:rPr lang="ru-RU" sz="1600" dirty="0" err="1" smtClean="0">
                <a:solidFill>
                  <a:srgbClr val="002060"/>
                </a:solidFill>
              </a:rPr>
              <a:t>Заповіт</a:t>
            </a:r>
            <a:r>
              <a:rPr lang="ru-RU" sz="1600" dirty="0" smtClean="0">
                <a:solidFill>
                  <a:srgbClr val="002060"/>
                </a:solidFill>
              </a:rPr>
              <a:t>», а </a:t>
            </a:r>
            <a:r>
              <a:rPr lang="ru-RU" sz="1600" dirty="0" err="1" smtClean="0">
                <a:solidFill>
                  <a:srgbClr val="002060"/>
                </a:solidFill>
              </a:rPr>
              <a:t>також</a:t>
            </a:r>
            <a:r>
              <a:rPr lang="ru-RU" sz="1600" dirty="0" smtClean="0">
                <a:solidFill>
                  <a:srgbClr val="002060"/>
                </a:solidFill>
              </a:rPr>
              <a:t> низки </a:t>
            </a:r>
            <a:r>
              <a:rPr lang="ru-RU" sz="1600" dirty="0" err="1" smtClean="0">
                <a:solidFill>
                  <a:srgbClr val="002060"/>
                </a:solidFill>
              </a:rPr>
              <a:t>віршів</a:t>
            </a:r>
            <a:r>
              <a:rPr lang="ru-RU" sz="1600" dirty="0" smtClean="0">
                <a:solidFill>
                  <a:srgbClr val="002060"/>
                </a:solidFill>
              </a:rPr>
              <a:t> Б. </a:t>
            </a:r>
            <a:r>
              <a:rPr lang="ru-RU" sz="1600" dirty="0" err="1" smtClean="0">
                <a:solidFill>
                  <a:srgbClr val="002060"/>
                </a:solidFill>
              </a:rPr>
              <a:t>Грінченка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і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оповідання</a:t>
            </a:r>
            <a:r>
              <a:rPr lang="ru-RU" sz="1600" dirty="0" smtClean="0">
                <a:solidFill>
                  <a:srgbClr val="002060"/>
                </a:solidFill>
              </a:rPr>
              <a:t> О. </a:t>
            </a:r>
            <a:r>
              <a:rPr lang="ru-RU" sz="1600" dirty="0" err="1" smtClean="0">
                <a:solidFill>
                  <a:srgbClr val="002060"/>
                </a:solidFill>
              </a:rPr>
              <a:t>Стороженка</a:t>
            </a:r>
            <a:r>
              <a:rPr lang="ru-RU" sz="1600" dirty="0" smtClean="0">
                <a:solidFill>
                  <a:srgbClr val="002060"/>
                </a:solidFill>
              </a:rPr>
              <a:t> «</a:t>
            </a:r>
            <a:r>
              <a:rPr lang="ru-RU" sz="1600" dirty="0" err="1" smtClean="0">
                <a:solidFill>
                  <a:srgbClr val="002060"/>
                </a:solidFill>
              </a:rPr>
              <a:t>Вуси</a:t>
            </a:r>
            <a:r>
              <a:rPr lang="ru-RU" sz="1600" dirty="0" smtClean="0">
                <a:solidFill>
                  <a:srgbClr val="002060"/>
                </a:solidFill>
              </a:rPr>
              <a:t>».</a:t>
            </a:r>
          </a:p>
          <a:p>
            <a:endParaRPr lang="ru-RU" sz="1600" dirty="0" smtClean="0">
              <a:solidFill>
                <a:srgbClr val="002060"/>
              </a:solidFill>
            </a:endParaRPr>
          </a:p>
          <a:p>
            <a:r>
              <a:rPr lang="ru-RU" sz="1600" dirty="0" err="1" smtClean="0">
                <a:solidFill>
                  <a:srgbClr val="002060"/>
                </a:solidFill>
              </a:rPr>
              <a:t>І.Бунін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контактував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з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українськими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письменниками-сучасниками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М.Коцюбинським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Б.Грінченком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І.Франком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визнаним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перекладачем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і</a:t>
            </a:r>
            <a:r>
              <a:rPr lang="ru-RU" sz="1600" dirty="0" smtClean="0">
                <a:solidFill>
                  <a:srgbClr val="002060"/>
                </a:solidFill>
              </a:rPr>
              <a:t> редактором «Кобзаря» </a:t>
            </a:r>
            <a:r>
              <a:rPr lang="ru-RU" sz="1600" dirty="0" err="1" smtClean="0">
                <a:solidFill>
                  <a:srgbClr val="002060"/>
                </a:solidFill>
              </a:rPr>
              <a:t>І.А.Белоусовим</a:t>
            </a:r>
            <a:r>
              <a:rPr lang="ru-RU" sz="1600" dirty="0" smtClean="0">
                <a:solidFill>
                  <a:srgbClr val="002060"/>
                </a:solidFill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</a:rPr>
              <a:t>етнографом</a:t>
            </a:r>
            <a:r>
              <a:rPr lang="ru-RU" sz="1600" dirty="0" smtClean="0">
                <a:solidFill>
                  <a:srgbClr val="002060"/>
                </a:solidFill>
              </a:rPr>
              <a:t> В. Гнатюком.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/>
                </a:solidFill>
              </a:rPr>
              <a:t>1890 Бунин путешествует по Днепру. Ему больше всего на свете хотелось побывать в Каневе на могиле Тараса Шевченко. Дружина </a:t>
            </a:r>
            <a:r>
              <a:rPr lang="ru-RU" sz="1800" dirty="0" err="1" smtClean="0">
                <a:solidFill>
                  <a:schemeClr val="bg1"/>
                </a:solidFill>
              </a:rPr>
              <a:t>письменника</a:t>
            </a:r>
            <a:r>
              <a:rPr lang="ru-RU" sz="1800" dirty="0" smtClean="0">
                <a:solidFill>
                  <a:schemeClr val="bg1"/>
                </a:solidFill>
              </a:rPr>
              <a:t> В. </a:t>
            </a:r>
            <a:r>
              <a:rPr lang="ru-RU" sz="1800" dirty="0" err="1" smtClean="0">
                <a:solidFill>
                  <a:schemeClr val="bg1"/>
                </a:solidFill>
              </a:rPr>
              <a:t>Муромцева-Буніна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згадувала</a:t>
            </a:r>
            <a:r>
              <a:rPr lang="ru-RU" sz="1800" dirty="0" smtClean="0">
                <a:solidFill>
                  <a:schemeClr val="bg1"/>
                </a:solidFill>
              </a:rPr>
              <a:t>: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«... Говорил мне, что эти первые путешествия по Украине были для него самыми яркими, что вот тогда он окончательно влюбился в нее, в ее девушек в живописных расшитых костюмах, здоровых и независимых, в парней, кобзарей, в белоснежные дома, скрывавшиеся в зелени садов , и восхищался, как всю эту необычайную красоту своей родины воспроизвел в своей поэзии ... Тарас Шевченко. Признавался, что ни одна могила великих людей его так не волновала, как могила Шевченко »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2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2673850</TotalTime>
  <Words>1043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Иван Алексеевич бунин</vt:lpstr>
      <vt:lpstr>Слайд 2</vt:lpstr>
      <vt:lpstr>Слайд 3</vt:lpstr>
      <vt:lpstr>Творчество</vt:lpstr>
      <vt:lpstr>“Нет разлук и потерь, доколе жива моя душа, моя Любовь, Память! В живую воду сердца, в чистую влагу любви, печали и нежности погружаю я корни и стебли моего прошлого...”</vt:lpstr>
      <vt:lpstr>Надо доказать, что проза и поэзия И.А.Бунина представляет собой единый текст: «Свои стихи я не отграничиваю от своей прозы. И здесь, и там одна и та же ритмика… - дело только в той или иной силе напряжения её»</vt:lpstr>
      <vt:lpstr>Бунин и Украина</vt:lpstr>
      <vt:lpstr>Слайд 8</vt:lpstr>
      <vt:lpstr>1890 Бунин путешествует по Днепру. Ему больше всего на свете хотелось побывать в Каневе на могиле Тараса Шевченко. Дружина письменника В. Муромцева-Буніна згадувала:</vt:lpstr>
      <vt:lpstr>Нобелевская премия</vt:lpstr>
      <vt:lpstr>Слайд 11</vt:lpstr>
      <vt:lpstr>Для художественной прозы писателя характерны :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18</cp:revision>
  <dcterms:created xsi:type="dcterms:W3CDTF">2007-12-31T22:46:07Z</dcterms:created>
  <dcterms:modified xsi:type="dcterms:W3CDTF">2013-01-30T18:56:53Z</dcterms:modified>
</cp:coreProperties>
</file>