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EC86-315F-41DD-87FF-28708410F5F3}" type="datetimeFigureOut">
              <a:rPr lang="ru-RU" smtClean="0"/>
              <a:t>17.03.2013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87256-C140-48BE-89AB-F32EC13205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B8CC67-06AF-4A50-86A3-78E156240604}" type="datetime1">
              <a:rPr lang="ru-RU" smtClean="0"/>
              <a:t>17.03.2013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ru-RU" smtClean="0"/>
              <a:t>Выполнила 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1032-1B67-4ABE-9489-841CBE068E25}" type="datetime1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1954-1F05-4371-A5EB-14A39E3DC840}" type="datetime1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2520B-585A-4A8C-A4DA-9E18F8BB7770}" type="datetime1">
              <a:rPr lang="ru-RU" smtClean="0"/>
              <a:t>17.03.2013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Выполнила 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363EA4-70F5-45D7-AA89-B5A618DED2B0}" type="datetime1">
              <a:rPr lang="ru-RU" smtClean="0"/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ru-RU" smtClean="0"/>
              <a:t>Выполнила </a:t>
            </a: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0F26B-7261-4EA7-AC03-88C3F080D155}" type="datetime1">
              <a:rPr lang="ru-RU" smtClean="0"/>
              <a:t>17.03.2013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16EA-A439-4444-A6D9-C25F63725D61}" type="datetime1">
              <a:rPr lang="ru-RU" smtClean="0"/>
              <a:t>17.03.2013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C0BF67-1E8D-424A-A2DB-2CCEA87CFD93}" type="datetime1">
              <a:rPr lang="ru-RU" smtClean="0"/>
              <a:t>17.03.2013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Выполнила 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060C-8649-4568-9E15-DA73DE5C7359}" type="datetime1">
              <a:rPr lang="ru-RU" smtClean="0"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Выполнила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581036E-41FE-4CBF-98A9-514088A9F3D4}" type="datetime1">
              <a:rPr lang="ru-RU" smtClean="0"/>
              <a:t>17.03.2013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ru-RU" smtClean="0"/>
              <a:t>Выполнила 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4071746-39AB-4B1E-A5A5-5169DFCFF092}" type="datetime1">
              <a:rPr lang="ru-RU" smtClean="0"/>
              <a:t>17.03.2013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ru-RU" smtClean="0"/>
              <a:t>Выполнила 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593EA2-9453-4FFC-8AE5-48B2BF8255F3}" type="datetime1">
              <a:rPr lang="ru-RU" smtClean="0"/>
              <a:t>17.03.2013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Выполнила 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40E1EB-5EF0-4E90-BECC-6ABA2A29CD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69269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Организация </a:t>
            </a:r>
            <a:r>
              <a:rPr lang="ru-RU" dirty="0" smtClean="0"/>
              <a:t>и судейство </a:t>
            </a:r>
            <a:r>
              <a:rPr lang="ru-RU" dirty="0" smtClean="0"/>
              <a:t>соревнований по баскетболу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51720" y="6093296"/>
            <a:ext cx="3962400" cy="457200"/>
          </a:xfrm>
        </p:spPr>
        <p:txBody>
          <a:bodyPr/>
          <a:lstStyle/>
          <a:p>
            <a:r>
              <a:rPr lang="ru-RU" sz="1800" dirty="0" smtClean="0"/>
              <a:t>Выполнила </a:t>
            </a:r>
          </a:p>
          <a:p>
            <a:r>
              <a:rPr lang="ru-RU" sz="1800" dirty="0" smtClean="0"/>
              <a:t>Ученица 10 класса </a:t>
            </a:r>
          </a:p>
          <a:p>
            <a:r>
              <a:rPr lang="ru-RU" sz="1800" dirty="0" smtClean="0"/>
              <a:t>Плахотная Влада</a:t>
            </a:r>
            <a:endParaRPr lang="ru-RU" sz="1800" dirty="0"/>
          </a:p>
        </p:txBody>
      </p:sp>
      <p:pic>
        <p:nvPicPr>
          <p:cNvPr id="1028" name="Picture 4" descr="http://down-house.ru/uploads/posts/2008-06/thumbs/1213965495_44-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013" y="3356992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Основные элементы игры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916832"/>
            <a:ext cx="72728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Жесты судей</a:t>
            </a:r>
          </a:p>
          <a:p>
            <a:pPr>
              <a:buFont typeface="Arial" pitchFamily="34" charset="0"/>
              <a:buChar char="•"/>
            </a:pPr>
            <a:endParaRPr lang="ru-RU" sz="2000" i="1" dirty="0" smtClean="0"/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Дриблинг</a:t>
            </a:r>
          </a:p>
          <a:p>
            <a:pPr>
              <a:buFont typeface="Arial" pitchFamily="34" charset="0"/>
              <a:buChar char="•"/>
            </a:pPr>
            <a:endParaRPr lang="ru-RU" sz="2000" i="1" dirty="0" smtClean="0"/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Передача</a:t>
            </a:r>
          </a:p>
          <a:p>
            <a:pPr>
              <a:buFont typeface="Arial" pitchFamily="34" charset="0"/>
              <a:buChar char="•"/>
            </a:pPr>
            <a:endParaRPr lang="ru-RU" sz="2000" i="1" dirty="0" smtClean="0"/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Подбор</a:t>
            </a:r>
          </a:p>
          <a:p>
            <a:pPr>
              <a:buFont typeface="Arial" pitchFamily="34" charset="0"/>
              <a:buChar char="•"/>
            </a:pPr>
            <a:endParaRPr lang="ru-RU" sz="2000" i="1" dirty="0" smtClean="0"/>
          </a:p>
          <a:p>
            <a:pPr>
              <a:buFont typeface="Arial" pitchFamily="34" charset="0"/>
              <a:buChar char="•"/>
            </a:pPr>
            <a:r>
              <a:rPr lang="ru-RU" sz="2000" i="1" dirty="0" smtClean="0"/>
              <a:t>Перехват</a:t>
            </a:r>
          </a:p>
          <a:p>
            <a:pPr>
              <a:buFont typeface="Arial" pitchFamily="34" charset="0"/>
              <a:buChar char="•"/>
            </a:pPr>
            <a:endParaRPr lang="ru-RU" sz="2000" i="1" dirty="0" smtClean="0"/>
          </a:p>
          <a:p>
            <a:pPr>
              <a:buFont typeface="Arial" pitchFamily="34" charset="0"/>
              <a:buChar char="•"/>
            </a:pPr>
            <a:r>
              <a:rPr lang="ru-RU" sz="2000" i="1" dirty="0" err="1" smtClean="0"/>
              <a:t>Блокшот</a:t>
            </a:r>
            <a:endParaRPr lang="ru-RU" sz="2000" i="1" dirty="0" smtClean="0"/>
          </a:p>
          <a:p>
            <a:endParaRPr lang="ru-RU" dirty="0"/>
          </a:p>
        </p:txBody>
      </p:sp>
      <p:pic>
        <p:nvPicPr>
          <p:cNvPr id="48132" name="Picture 4" descr="http://banana.by/uploads/posts/2010-07/thumbs/1278277573_000449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822" y="1484784"/>
            <a:ext cx="5816420" cy="5085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i="1" dirty="0" smtClean="0"/>
              <a:t>Жесты судей</a:t>
            </a:r>
            <a:br>
              <a:rPr lang="ru-RU" sz="3200" i="1" dirty="0" smtClean="0"/>
            </a:br>
            <a:endParaRPr lang="ru-RU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17463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67544" y="1700808"/>
            <a:ext cx="30598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Судьи могут использовать только официальные жесты. Они должны использоваться всеми Судьями во всех играх.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Важно, чтобы Судьи за столиком также были знакомы с этими жестами. </a:t>
            </a:r>
          </a:p>
        </p:txBody>
      </p:sp>
      <p:pic>
        <p:nvPicPr>
          <p:cNvPr id="49157" name="Picture 5" descr="http://s001.radikal.ru/i193/1107/4f/4552742c8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12776"/>
            <a:ext cx="4743078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Дриблинг</a:t>
            </a:r>
            <a:endParaRPr lang="ru-RU" dirty="0"/>
          </a:p>
        </p:txBody>
      </p:sp>
      <p:pic>
        <p:nvPicPr>
          <p:cNvPr id="50178" name="Picture 2" descr="File:Basketball g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0728"/>
            <a:ext cx="4171950" cy="570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Дри́блинг</a:t>
            </a:r>
            <a:r>
              <a:rPr lang="ru-RU" dirty="0" smtClean="0"/>
              <a:t> (англ. </a:t>
            </a:r>
            <a:r>
              <a:rPr lang="ru-RU" i="1" dirty="0" err="1" smtClean="0"/>
              <a:t>Dribble</a:t>
            </a:r>
            <a:r>
              <a:rPr lang="ru-RU" dirty="0" smtClean="0"/>
              <a:t> — «вести мяч») —манёвр с мячом с правом менять руку , смысл которого состоит в продвижении игрока мимо защитника, регламентированного правилами, при сохранении мяча у себя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Передача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24744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Передача мяча</a:t>
            </a:r>
            <a:r>
              <a:rPr lang="ru-RU" dirty="0" smtClean="0"/>
              <a:t> — один из важнейших и наиболее технически сложных элементов баскетбола, самый главный элемент в игре разыгрывающего защитника. Умение правильно и точно передать мяч — основа четкого, целенаправленного взаимодействия баскетболистов в игре. </a:t>
            </a:r>
            <a:endParaRPr lang="ru-RU" dirty="0"/>
          </a:p>
        </p:txBody>
      </p:sp>
      <p:pic>
        <p:nvPicPr>
          <p:cNvPr id="51202" name="Picture 2" descr="http://www.slamdunk.ru/images/docgallery1367/a7153a830a12a7aa756a5f50c39d707e-getty-90040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5553075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Подбор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2474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Подбор</a:t>
            </a:r>
            <a:r>
              <a:rPr lang="ru-RU" dirty="0" smtClean="0"/>
              <a:t> (англ. </a:t>
            </a:r>
            <a:r>
              <a:rPr lang="ru-RU" i="1" dirty="0" err="1" smtClean="0"/>
              <a:t>rebound</a:t>
            </a:r>
            <a:r>
              <a:rPr lang="ru-RU" dirty="0" smtClean="0"/>
              <a:t>) — важнейший элемент при игре в баскетбол, при котором игрок овладевает мячом после неудачной попытки двух- или </a:t>
            </a:r>
            <a:r>
              <a:rPr lang="ru-RU" dirty="0" err="1" smtClean="0"/>
              <a:t>трёхочкового</a:t>
            </a:r>
            <a:r>
              <a:rPr lang="ru-RU" dirty="0" smtClean="0"/>
              <a:t> броска или последнего штрафного броска. </a:t>
            </a:r>
          </a:p>
          <a:p>
            <a:pPr algn="ctr"/>
            <a:r>
              <a:rPr lang="ru-RU" dirty="0" smtClean="0"/>
              <a:t>Существует негласное правило, что команда, выигрывающая подбор, чаще всего выигрывает матч.</a:t>
            </a:r>
            <a:endParaRPr lang="ru-RU" dirty="0"/>
          </a:p>
        </p:txBody>
      </p:sp>
      <p:pic>
        <p:nvPicPr>
          <p:cNvPr id="52226" name="Picture 2" descr="http://isport.ua/i/news/172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19"/>
            <a:ext cx="5688632" cy="370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Перехват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908720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Перехва́т</a:t>
            </a:r>
            <a:r>
              <a:rPr lang="ru-RU" dirty="0" smtClean="0"/>
              <a:t> (англ. </a:t>
            </a:r>
            <a:r>
              <a:rPr lang="ru-RU" i="1" dirty="0" err="1" smtClean="0"/>
              <a:t>steal</a:t>
            </a:r>
            <a:r>
              <a:rPr lang="ru-RU" dirty="0" smtClean="0"/>
              <a:t>) — в баскетболе действия игрока обороны по завладению мячом. Перехват мяча выполняется при броске или передаче игроков атаки. При утрате контроля над мячом атакующей команде вследствие перехвата защитниками в статистическом отчете матча записывается потеря. После перехвата мяча защищающаяся команда переходит в быстрый прорыв и набирает «лёгкие» очки.</a:t>
            </a:r>
            <a:endParaRPr lang="ru-RU" dirty="0"/>
          </a:p>
        </p:txBody>
      </p:sp>
      <p:pic>
        <p:nvPicPr>
          <p:cNvPr id="53250" name="Picture 2" descr="http://www.slamdunk.ru/images/docgallery1369/ca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08920"/>
            <a:ext cx="3105150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pPr algn="ctr"/>
            <a:r>
              <a:rPr lang="ru-RU" dirty="0" err="1" smtClean="0"/>
              <a:t>Блокшот</a:t>
            </a:r>
            <a:endParaRPr lang="ru-RU" dirty="0"/>
          </a:p>
        </p:txBody>
      </p:sp>
      <p:pic>
        <p:nvPicPr>
          <p:cNvPr id="54274" name="Picture 2" descr="http://900igr.net/datai/fizkultura/Sport-i-ego-vidy/0005-008-Kakie-vida-sporta-Vy-uznae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5210175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11560" y="119675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Блокшот</a:t>
            </a:r>
            <a:r>
              <a:rPr lang="ru-RU" dirty="0" smtClean="0"/>
              <a:t> или </a:t>
            </a:r>
            <a:r>
              <a:rPr lang="ru-RU" b="1" dirty="0" smtClean="0"/>
              <a:t>блок</a:t>
            </a:r>
            <a:r>
              <a:rPr lang="ru-RU" dirty="0" smtClean="0"/>
              <a:t> (англ. </a:t>
            </a:r>
            <a:r>
              <a:rPr lang="ru-RU" i="1" dirty="0" err="1" smtClean="0"/>
              <a:t>blocked</a:t>
            </a:r>
            <a:r>
              <a:rPr lang="ru-RU" i="1" dirty="0" smtClean="0"/>
              <a:t> </a:t>
            </a:r>
            <a:r>
              <a:rPr lang="ru-RU" i="1" dirty="0" err="1" smtClean="0"/>
              <a:t>shot</a:t>
            </a:r>
            <a:r>
              <a:rPr lang="ru-RU" dirty="0" smtClean="0"/>
              <a:t> — </a:t>
            </a:r>
            <a:r>
              <a:rPr lang="ru-RU" i="1" dirty="0" smtClean="0"/>
              <a:t>заблокированный бросок</a:t>
            </a:r>
            <a:r>
              <a:rPr lang="ru-RU" dirty="0" smtClean="0"/>
              <a:t>) — баскетбольный термин, означающий ситуацию, когда игрок защиты блокирует по правилам бросок соперника.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Судьями являются 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Старший судья и Судья. Им помогают Судьи за столиком и Комиссар, если он присутствует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8914" name="Picture 2" descr="http://www.2-999-999.ru/files/image/rss/sn/img1001111201043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433814" cy="434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Старший судья: обязанности и права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628800"/>
            <a:ext cx="828092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400" dirty="0" smtClean="0"/>
              <a:t>Проверить и одобрить всё оборудование, используемое во время игры. </a:t>
            </a:r>
          </a:p>
          <a:p>
            <a:pPr algn="ctr">
              <a:buFont typeface="Wingdings" pitchFamily="2" charset="2"/>
              <a:buChar char="ü"/>
            </a:pPr>
            <a:endParaRPr lang="ru-RU" sz="1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/>
              <a:t>Определить официальные игровые часы, устройство отсчета 24-х секунд.</a:t>
            </a:r>
          </a:p>
          <a:p>
            <a:pPr algn="ctr">
              <a:buFont typeface="Wingdings" pitchFamily="2" charset="2"/>
              <a:buChar char="ü"/>
            </a:pPr>
            <a:endParaRPr lang="ru-RU" sz="1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/>
              <a:t>Разыграть спорный бросок в центральном круге, чтобы начать каждый период и дополнительный период. </a:t>
            </a:r>
          </a:p>
          <a:p>
            <a:pPr algn="ctr">
              <a:buFont typeface="Wingdings" pitchFamily="2" charset="2"/>
              <a:buChar char="ü"/>
            </a:pPr>
            <a:endParaRPr lang="ru-RU" sz="1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/>
              <a:t>Имеет право остановить игру, если этого требуют обстоятельства.</a:t>
            </a:r>
            <a:r>
              <a:rPr lang="ru-RU" sz="1400" dirty="0" smtClean="0"/>
              <a:t> </a:t>
            </a:r>
          </a:p>
          <a:p>
            <a:pPr algn="ctr">
              <a:buFont typeface="Wingdings" pitchFamily="2" charset="2"/>
              <a:buChar char="ü"/>
            </a:pPr>
            <a:endParaRPr lang="ru-RU" sz="1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/>
              <a:t>Имеет право определить, какой команде засчитывается поражение лишением права игры если она отказывается играть после получения на это указания или если команда своими действиями препятствует продолжению игры. </a:t>
            </a:r>
          </a:p>
          <a:p>
            <a:pPr algn="ctr">
              <a:buFont typeface="Wingdings" pitchFamily="2" charset="2"/>
              <a:buChar char="ü"/>
            </a:pPr>
            <a:endParaRPr lang="ru-RU" sz="1400" dirty="0" smtClean="0"/>
          </a:p>
          <a:p>
            <a:pPr algn="ctr">
              <a:buFont typeface="Wingdings" pitchFamily="2" charset="2"/>
              <a:buChar char="ü"/>
            </a:pPr>
            <a:r>
              <a:rPr lang="ru-RU" sz="1400" dirty="0" smtClean="0"/>
              <a:t>Принять окончательное решение, когда это необходимо или когда Судьи расходятся во мнении. Для того, чтобы принять окончательное решение, он может проконсультироваться с Судьей, Комиссаром и/или с Судьями за столиком. </a:t>
            </a:r>
          </a:p>
          <a:p>
            <a:endParaRPr lang="ru-RU" dirty="0"/>
          </a:p>
        </p:txBody>
      </p:sp>
      <p:pic>
        <p:nvPicPr>
          <p:cNvPr id="5" name="Picture 2" descr="C:\Program Files\Microsoft Office\MEDIA\CAGCAT10\j029976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085184"/>
            <a:ext cx="1827886" cy="1504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Нарушения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1986" name="Picture 2" descr="http://img202.imageshack.us/img202/3536/jordanrodman1395kk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425853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99992" y="1124744"/>
            <a:ext cx="4320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</a:rPr>
              <a:t>Аут</a:t>
            </a:r>
            <a:r>
              <a:rPr lang="ru-RU" sz="1600" dirty="0" smtClean="0"/>
              <a:t> — мяч уходит за пределы игровой площадки;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</a:rPr>
              <a:t>П</a:t>
            </a:r>
            <a:r>
              <a:rPr lang="ru-RU" sz="1600" i="1" dirty="0" smtClean="0">
                <a:solidFill>
                  <a:srgbClr val="FF0000"/>
                </a:solidFill>
              </a:rPr>
              <a:t>робежка</a:t>
            </a:r>
            <a:r>
              <a:rPr lang="ru-RU" sz="1600" dirty="0" smtClean="0"/>
              <a:t> — игрок, контролирующий «живой» мяч, совершает перемещение ног сверх ограничений, установленного правилами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>
                <a:solidFill>
                  <a:srgbClr val="FF0000"/>
                </a:solidFill>
              </a:rPr>
              <a:t>Н</a:t>
            </a:r>
            <a:r>
              <a:rPr lang="ru-RU" sz="1600" i="1" dirty="0" smtClean="0">
                <a:solidFill>
                  <a:srgbClr val="FF0000"/>
                </a:solidFill>
              </a:rPr>
              <a:t>арушение ведения мяча</a:t>
            </a:r>
            <a:r>
              <a:rPr lang="ru-RU" sz="1600" dirty="0" smtClean="0"/>
              <a:t>, включающее в себя пронос мяча, двойное ведение;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</a:rPr>
              <a:t>3 секунды</a:t>
            </a:r>
            <a:r>
              <a:rPr lang="ru-RU" sz="1600" dirty="0" smtClean="0"/>
              <a:t> — игрок нападения находится в "краске" (прямоугольная зона под кольцом) соперника более трех секунд в то время, когда его команда владеет живым мячом в зоне нападения;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</a:rPr>
              <a:t>5 секунд</a:t>
            </a:r>
            <a:r>
              <a:rPr lang="ru-RU" sz="1600" dirty="0" smtClean="0"/>
              <a:t> — игрок при выполнении вбрасывания не расстается с мячом в течение пяти секунд;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err="1" smtClean="0">
                <a:solidFill>
                  <a:srgbClr val="FF0000"/>
                </a:solidFill>
              </a:rPr>
              <a:t>Плотноопекаемый</a:t>
            </a:r>
            <a:r>
              <a:rPr lang="ru-RU" sz="1600" i="1" dirty="0" smtClean="0">
                <a:solidFill>
                  <a:srgbClr val="FF0000"/>
                </a:solidFill>
              </a:rPr>
              <a:t> игрок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— </a:t>
            </a:r>
            <a:r>
              <a:rPr lang="ru-RU" sz="1600" dirty="0" err="1" smtClean="0"/>
              <a:t>плотноопекаемый</a:t>
            </a:r>
            <a:r>
              <a:rPr lang="ru-RU" sz="1600" dirty="0" smtClean="0"/>
              <a:t> </a:t>
            </a:r>
            <a:r>
              <a:rPr lang="ru-RU" sz="1600" dirty="0" err="1" smtClean="0"/>
              <a:t>игрок</a:t>
            </a:r>
            <a:r>
              <a:rPr lang="ru-RU" sz="1600" dirty="0"/>
              <a:t> </a:t>
            </a:r>
            <a:r>
              <a:rPr lang="ru-RU" sz="1600" dirty="0" smtClean="0"/>
              <a:t>не начинает ведение, не отдает передачу и не делает бросок по кольцу в течение 5 секунд.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Нарушения</a:t>
            </a:r>
            <a:endParaRPr lang="ru-RU" dirty="0"/>
          </a:p>
        </p:txBody>
      </p:sp>
      <p:pic>
        <p:nvPicPr>
          <p:cNvPr id="43010" name="Picture 2" descr="http://www.decodedstuff.com/wp-content/uploads/2010/09/baske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124744"/>
            <a:ext cx="403244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1196752"/>
            <a:ext cx="4320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</a:rPr>
              <a:t>8 секунд</a:t>
            </a:r>
            <a:r>
              <a:rPr lang="ru-RU" sz="1600" dirty="0" smtClean="0"/>
              <a:t> — команда, владеющая мячом в тыловой зоне, не вывела его в переднюю зону за восемь секунд; 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</a:rPr>
              <a:t>24 секунды</a:t>
            </a:r>
            <a:r>
              <a:rPr lang="ru-RU" sz="1600" dirty="0" smtClean="0"/>
              <a:t> — команда владела мячом более 24 секунд и не произвела броска по кольцу. Счётчик 24 секунд сбрасывается, если мяч коснется дужки кольца.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 новое 24-секундное владение</a:t>
            </a:r>
            <a:r>
              <a:rPr lang="ru-RU" sz="1600" dirty="0" smtClean="0"/>
              <a:t>, если вбрасывание произойдет в зоне защиты владеющей мячом команды;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новое 14-секундное владение</a:t>
            </a:r>
            <a:r>
              <a:rPr lang="ru-RU" sz="1600" dirty="0" smtClean="0"/>
              <a:t>, если осталось 13 или менее секунд владения.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rgbClr val="FF0000"/>
                </a:solidFill>
              </a:rPr>
              <a:t>нарушения возвращения мяча в зону защиты</a:t>
            </a:r>
            <a:r>
              <a:rPr lang="ru-RU" sz="1600" dirty="0" smtClean="0">
                <a:solidFill>
                  <a:srgbClr val="FF0000"/>
                </a:solidFill>
              </a:rPr>
              <a:t> (</a:t>
            </a:r>
            <a:r>
              <a:rPr lang="ru-RU" sz="1600" i="1" dirty="0" smtClean="0">
                <a:solidFill>
                  <a:srgbClr val="FF0000"/>
                </a:solidFill>
              </a:rPr>
              <a:t>зона</a:t>
            </a:r>
            <a:r>
              <a:rPr lang="ru-RU" sz="1600" dirty="0" smtClean="0">
                <a:solidFill>
                  <a:srgbClr val="FF0000"/>
                </a:solidFill>
              </a:rPr>
              <a:t>)</a:t>
            </a:r>
            <a:r>
              <a:rPr lang="ru-RU" sz="1600" dirty="0" smtClean="0"/>
              <a:t> — команда, владеющая мячом в зоне нападения, перевела его в зону защиты.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Фолы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4034" name="Picture 2" descr="File:Basketball fo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88840"/>
            <a:ext cx="453650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34076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Фол — это несоблюдение правил, вызванное персональным контактом или неспортивным поведением</a:t>
            </a:r>
            <a:endParaRPr lang="ru-RU" dirty="0"/>
          </a:p>
        </p:txBody>
      </p:sp>
      <p:pic>
        <p:nvPicPr>
          <p:cNvPr id="44040" name="Picture 8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4219575" cy="20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Виды фолов: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12776"/>
            <a:ext cx="748883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Персональный - фол игроку вследствие контакта с соперником;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Технический;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Обоюдный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Неспортивный;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Дисквалифицирующий.</a:t>
            </a:r>
          </a:p>
          <a:p>
            <a:endParaRPr lang="ru-RU" dirty="0"/>
          </a:p>
        </p:txBody>
      </p:sp>
      <p:pic>
        <p:nvPicPr>
          <p:cNvPr id="45058" name="Picture 2" descr="http://photoimprove.ucoz.ru/_ph/17/2/616320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9536" y="2276872"/>
            <a:ext cx="4782932" cy="4392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Игровые часы</a:t>
            </a:r>
            <a:endParaRPr lang="ru-RU" dirty="0"/>
          </a:p>
        </p:txBody>
      </p:sp>
      <p:pic>
        <p:nvPicPr>
          <p:cNvPr id="46082" name="Picture 2" descr="http://img23.imageshack.us/img23/918/743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5190753" cy="4246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48478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Игровые часы должны быть включены, когда: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988840"/>
            <a:ext cx="324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Во время розыгрыша спорного броска мяч правильно отбит одним из спорящих Игроков.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После неудачного штрафного броска мяч остается "живым" и его касается Игрок на площадке.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После вбрасывания из-за пределов площадки мяча касается Игрок на площадке. </a:t>
            </a:r>
          </a:p>
          <a:p>
            <a:r>
              <a:rPr lang="ru-RU" dirty="0" smtClean="0"/>
              <a:t> 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/>
              <a:t>Игровые часы</a:t>
            </a:r>
            <a:endParaRPr lang="ru-RU" dirty="0"/>
          </a:p>
        </p:txBody>
      </p:sp>
      <p:pic>
        <p:nvPicPr>
          <p:cNvPr id="47106" name="Picture 2" descr="http://spoort.ucoz.com/_ph/3/46930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61912"/>
            <a:ext cx="4019575" cy="4633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19675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Игровые часы должны быть остановлены, когда: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492896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Истекает время периода или дополнительного периода.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Судья дает свисток, когда мяч живой.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Звучит сигнал 24 секунд, когда мяч живой.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Засчитан мяч после броска с игры в корзину команды, запросившей минутный перерыв.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Засчитан мяч после броска с игры в последние 2 минуты четвертого периода или любого дополнительного периода.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342</Words>
  <Application>Microsoft Office PowerPoint</Application>
  <PresentationFormat>Экран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Организация и судейство соревнований по баскетболу</vt:lpstr>
      <vt:lpstr>Судьями являются :</vt:lpstr>
      <vt:lpstr>Старший судья: обязанности и права</vt:lpstr>
      <vt:lpstr>Нарушения </vt:lpstr>
      <vt:lpstr>Нарушения</vt:lpstr>
      <vt:lpstr>Фолы </vt:lpstr>
      <vt:lpstr>Виды фолов:</vt:lpstr>
      <vt:lpstr>Игровые часы</vt:lpstr>
      <vt:lpstr>Игровые часы</vt:lpstr>
      <vt:lpstr>Основные элементы игры </vt:lpstr>
      <vt:lpstr>Жесты судей </vt:lpstr>
      <vt:lpstr>Дриблинг</vt:lpstr>
      <vt:lpstr>Передача </vt:lpstr>
      <vt:lpstr>Подбор</vt:lpstr>
      <vt:lpstr>Перехват</vt:lpstr>
      <vt:lpstr>Блокшот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судейство соревнований по баскетболу</dc:title>
  <dc:creator>влада</dc:creator>
  <cp:lastModifiedBy>влада</cp:lastModifiedBy>
  <cp:revision>9</cp:revision>
  <dcterms:created xsi:type="dcterms:W3CDTF">2013-03-17T13:45:28Z</dcterms:created>
  <dcterms:modified xsi:type="dcterms:W3CDTF">2013-03-17T15:13:59Z</dcterms:modified>
</cp:coreProperties>
</file>