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EBF3-7C93-4D14-98CD-40884C695065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A876-590A-4027-81D6-2376DF5B90F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EBF3-7C93-4D14-98CD-40884C695065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A876-590A-4027-81D6-2376DF5B90F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EBF3-7C93-4D14-98CD-40884C695065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A876-590A-4027-81D6-2376DF5B90F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EBF3-7C93-4D14-98CD-40884C695065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A876-590A-4027-81D6-2376DF5B90F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EBF3-7C93-4D14-98CD-40884C695065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A876-590A-4027-81D6-2376DF5B90F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EBF3-7C93-4D14-98CD-40884C695065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A876-590A-4027-81D6-2376DF5B90F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EBF3-7C93-4D14-98CD-40884C695065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A876-590A-4027-81D6-2376DF5B90F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EBF3-7C93-4D14-98CD-40884C695065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A876-590A-4027-81D6-2376DF5B90F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EBF3-7C93-4D14-98CD-40884C695065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A876-590A-4027-81D6-2376DF5B90F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EBF3-7C93-4D14-98CD-40884C695065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A876-590A-4027-81D6-2376DF5B90F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EBF3-7C93-4D14-98CD-40884C695065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A876-590A-4027-81D6-2376DF5B90F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6EBF3-7C93-4D14-98CD-40884C695065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A876-590A-4027-81D6-2376DF5B90F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/>
              <a:t>Образотворче мистецтво</a:t>
            </a:r>
            <a:br>
              <a:rPr lang="uk-UA" b="1" dirty="0" smtClean="0"/>
            </a:br>
            <a:r>
              <a:rPr lang="uk-UA" b="1" dirty="0" smtClean="0"/>
              <a:t>(</a:t>
            </a:r>
            <a:r>
              <a:rPr lang="uk-UA" b="1" dirty="0" err="1" smtClean="0"/>
              <a:t>почтаток</a:t>
            </a:r>
            <a:r>
              <a:rPr lang="uk-UA" b="1" dirty="0" smtClean="0"/>
              <a:t> 20ст.)</a:t>
            </a:r>
            <a:endParaRPr lang="uk-UA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149080"/>
            <a:ext cx="4572000" cy="2308324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>
            <a:spAutoFit/>
          </a:bodyPr>
          <a:lstStyle/>
          <a:p>
            <a:r>
              <a:rPr lang="uk-UA" dirty="0">
                <a:latin typeface="Georgia" pitchFamily="18" charset="0"/>
              </a:rPr>
              <a:t>У Радянському Союзі більшість талановитих художників змушена була перейти на позиції «соціалістичного реалізму», оспівуючи партію більшовиків. Серед них – художник-баталіст М. Греков, а також О. Дейнека, Б. </a:t>
            </a:r>
            <a:r>
              <a:rPr lang="uk-UA" dirty="0" err="1">
                <a:latin typeface="Georgia" pitchFamily="18" charset="0"/>
              </a:rPr>
              <a:t>Йогансон</a:t>
            </a:r>
            <a:r>
              <a:rPr lang="uk-UA" dirty="0">
                <a:latin typeface="Georgia" pitchFamily="18" charset="0"/>
              </a:rPr>
              <a:t>, І. Грабар, Б. </a:t>
            </a:r>
            <a:r>
              <a:rPr lang="uk-UA" dirty="0" err="1">
                <a:latin typeface="Georgia" pitchFamily="18" charset="0"/>
              </a:rPr>
              <a:t>Кустодієв</a:t>
            </a:r>
            <a:r>
              <a:rPr lang="uk-UA" dirty="0">
                <a:latin typeface="Georgia" pitchFamily="18" charset="0"/>
              </a:rPr>
              <a:t>, С. </a:t>
            </a:r>
            <a:r>
              <a:rPr lang="uk-UA" dirty="0" err="1">
                <a:latin typeface="Georgia" pitchFamily="18" charset="0"/>
              </a:rPr>
              <a:t>Коненков</a:t>
            </a:r>
            <a:r>
              <a:rPr lang="uk-UA" dirty="0">
                <a:latin typeface="Georgia" pitchFamily="18" charset="0"/>
              </a:rPr>
              <a:t> та ін. </a:t>
            </a:r>
          </a:p>
        </p:txBody>
      </p:sp>
      <p:pic>
        <p:nvPicPr>
          <p:cNvPr id="9218" name="Picture 2" descr="http://dic.academic.ru/pictures/bse/jpg/0209962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7"/>
            <a:ext cx="2304256" cy="30519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Picture 4" descr="http://www.warheroes.ru/content/images/heroes/GST%2067-91%20part%202/IogansonBorV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908720"/>
            <a:ext cx="2259380" cy="2978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2" name="Picture 6" descr="http://igor-grabar.ru/kartiny/foto_grab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284984"/>
            <a:ext cx="2182359" cy="28643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365104"/>
            <a:ext cx="4572000" cy="2031325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>
            <a:spAutoFit/>
          </a:bodyPr>
          <a:lstStyle/>
          <a:p>
            <a:r>
              <a:rPr lang="uk-UA" dirty="0">
                <a:latin typeface="Georgia" pitchFamily="18" charset="0"/>
              </a:rPr>
              <a:t>Німецька художниця </a:t>
            </a:r>
            <a:r>
              <a:rPr lang="uk-UA" dirty="0" err="1">
                <a:latin typeface="Georgia" pitchFamily="18" charset="0"/>
              </a:rPr>
              <a:t>Кетті</a:t>
            </a:r>
            <a:r>
              <a:rPr lang="uk-UA" dirty="0">
                <a:latin typeface="Georgia" pitchFamily="18" charset="0"/>
              </a:rPr>
              <a:t> </a:t>
            </a:r>
            <a:r>
              <a:rPr lang="uk-UA" dirty="0" err="1">
                <a:latin typeface="Georgia" pitchFamily="18" charset="0"/>
              </a:rPr>
              <a:t>Кольвіц</a:t>
            </a:r>
            <a:r>
              <a:rPr lang="uk-UA" dirty="0">
                <a:latin typeface="Georgia" pitchFamily="18" charset="0"/>
              </a:rPr>
              <a:t> працювала у жанрі графіки. Більшість її творів присвячено життю простих людей. Виконувала художниця і скульптурні роботи. У роки нацистської диктатури </a:t>
            </a:r>
            <a:r>
              <a:rPr lang="uk-UA" dirty="0" err="1">
                <a:latin typeface="Georgia" pitchFamily="18" charset="0"/>
              </a:rPr>
              <a:t>Кетті</a:t>
            </a:r>
            <a:r>
              <a:rPr lang="uk-UA" dirty="0">
                <a:latin typeface="Georgia" pitchFamily="18" charset="0"/>
              </a:rPr>
              <a:t> </a:t>
            </a:r>
            <a:r>
              <a:rPr lang="uk-UA" dirty="0" err="1">
                <a:latin typeface="Georgia" pitchFamily="18" charset="0"/>
              </a:rPr>
              <a:t>Кольвіц</a:t>
            </a:r>
            <a:r>
              <a:rPr lang="uk-UA" dirty="0">
                <a:latin typeface="Georgia" pitchFamily="18" charset="0"/>
              </a:rPr>
              <a:t> створила серію картин під назвою «Смерть». </a:t>
            </a:r>
          </a:p>
        </p:txBody>
      </p:sp>
      <p:pic>
        <p:nvPicPr>
          <p:cNvPr id="8194" name="Picture 2" descr="http://upload.wikimedia.org/wikipedia/commons/thumb/d/dd/Painter_Kete_Holvits_by_Erfurt_G.jpg/220px-Painter_Kete_Holvits_by_Erfurt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908720"/>
            <a:ext cx="3188925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http://artyx.ru/books/item/f00/s00/z0000010/pic/000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92696"/>
            <a:ext cx="3856022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6926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Georgia" pitchFamily="18" charset="0"/>
              </a:rPr>
              <a:t>У Китаї видатними майстрами пензля були Ці </a:t>
            </a:r>
            <a:r>
              <a:rPr lang="uk-UA" dirty="0" err="1">
                <a:latin typeface="Georgia" pitchFamily="18" charset="0"/>
              </a:rPr>
              <a:t>Байші</a:t>
            </a:r>
            <a:r>
              <a:rPr lang="uk-UA" dirty="0">
                <a:latin typeface="Georgia" pitchFamily="18" charset="0"/>
              </a:rPr>
              <a:t>, </a:t>
            </a:r>
            <a:r>
              <a:rPr lang="uk-UA" dirty="0" err="1">
                <a:latin typeface="Georgia" pitchFamily="18" charset="0"/>
              </a:rPr>
              <a:t>Сюй</a:t>
            </a:r>
            <a:r>
              <a:rPr lang="uk-UA" dirty="0">
                <a:latin typeface="Georgia" pitchFamily="18" charset="0"/>
              </a:rPr>
              <a:t> </a:t>
            </a:r>
            <a:r>
              <a:rPr lang="uk-UA" dirty="0" err="1">
                <a:latin typeface="Georgia" pitchFamily="18" charset="0"/>
              </a:rPr>
              <a:t>Бейхун</a:t>
            </a:r>
            <a:r>
              <a:rPr lang="uk-UA" dirty="0">
                <a:latin typeface="Georgia" pitchFamily="18" charset="0"/>
              </a:rPr>
              <a:t>, </a:t>
            </a:r>
            <a:r>
              <a:rPr lang="uk-UA" dirty="0" err="1">
                <a:latin typeface="Georgia" pitchFamily="18" charset="0"/>
              </a:rPr>
              <a:t>Цзян</a:t>
            </a:r>
            <a:r>
              <a:rPr lang="uk-UA" dirty="0">
                <a:latin typeface="Georgia" pitchFamily="18" charset="0"/>
              </a:rPr>
              <a:t> </a:t>
            </a:r>
            <a:r>
              <a:rPr lang="uk-UA" dirty="0" err="1">
                <a:latin typeface="Georgia" pitchFamily="18" charset="0"/>
              </a:rPr>
              <a:t>Чжаохе</a:t>
            </a:r>
            <a:r>
              <a:rPr lang="uk-UA" dirty="0">
                <a:latin typeface="Georgia" pitchFamily="18" charset="0"/>
              </a:rPr>
              <a:t>, котрі у своїй творчості поєднували стародавні художні традиції з елементами сучасного китайського національного мистецтва. </a:t>
            </a:r>
          </a:p>
        </p:txBody>
      </p:sp>
      <p:sp>
        <p:nvSpPr>
          <p:cNvPr id="7170" name="AutoShape 2" descr="data:image/jpeg;base64,/9j/4AAQSkZJRgABAQAAAQABAAD/2wCEAAkGBxQTEhUUExQWFhUXGCEbGBgYGBgcGhgcGB0cFxwaGB8cHCggGBwlHBwdITEhJSksLi4uFx8zODMsNygtLisBCgoKDg0OGg8PFCwcHBwsLCwsLCwsLCwsLCwsLCwsLCwsLCwsLCwsLCwsLCwsLCwsLCwsLCw3LCssLCwsLDcsLP/AABEIAQgAvwMBIgACEQEDEQH/xAAcAAABBQEBAQAAAAAAAAAAAAAEAQIDBQYABwj/xAA/EAABAwIEAwYFAgQFAwUBAAABAAIRAyEEEjFBBVFhBiJxgZHwEzKhscFC0QcjUuEUYnKC8TOSoiQ0c7LCFf/EABcBAQEBAQAAAAAAAAAAAAAAAAABAgP/xAAbEQEBAQEAAwEAAAAAAAAAAAAAARExAkGBIf/aAAwDAQACEQMRAD8A8dFyfe6YWe/NTgi/vdR1RlsbaHyNx91I4xz4hROsuJ/C4u6o0a43SOKRxvdduilBsEsbqMpzSikvKVqkbOyYJRCNCkySo2oumwu0BM2MbFUoVrYTVpsF2Zr1x3GknZ0GDFspIEeB3Ta3YbGtEmi6OimLJWeYLKT/AA83Cs29n6wkOYQZiP35Iepg3tkQR+yJdV76aZCLfT1UDmkKErpHJIDdJGqYDdFOldKauCq4mYdFzimNOic1yjIl5gn3uoT79U8G597phFvfNIzCuYI9FEVI+YTIsiwyLp0JFwKtU6bBJGiaSlbsgloi94CJw1MEpOF4F9So1rASSV6/2S7B0qcVKozH+k/KPHmhmsV2Y7EVcWCQ3I2ZzO3G8c16z2Z/h7h6EHIKj/6n39LWWkwmGAAgWGlreitabd1W5MBswnw/lAA5BMdVeI18ke98TZCmoDMQggxPw3iK1Jj51sAfssrxfsLgqgJpjITsdFqMSTE6nZV+KB/sUNeR9oOw1ShLmsD28xt5hYfHYRzdievJfQ4cWb+qo+PcBw+KGYAMqcxESolkrwY2Ubolb/jPYSowZgwkbuaY9QfwsZicAaZvfwlRMwDCc7wXOCTdUdGi4WXOOidrsoHNdc+91xdaya3U+90iIVzkmZcQkhUK8ymylOqRFdCMweEL3ACCTCHpNmAvRP4ecHBcHxJ6/cIdazsH2RbRaHuE1Tz28F6HhcKBFuoVQK3wyJ0srhuNBaIBnpHpcgKtDmkf2UrHKso44E2IPQEJ9fF5R/f+yAupiI3UbIcJKqnYuTIv9vIm31SHEEaAjf8AT+D9UBeLqtuARI1EoCsZHNTUqOr4IJFzufFDOOW5MHkf7oA8SeYtsd1VYhxabHVFYzEgGOtv29FXYirJQWVFrazSx9nC7SQfuNFjO0nBqwnK2lUbzEk/utRhsQWuBB6dOV0RxmlSPeLcpP6muj8EqD5/4jTyvILYM9fsQEGtt2rwrp+cOGzrOn/UYsfRYypTg3UZMCdmhR8kpVBDRf3zXPZy93UlRsT73UU/hSMQ0+Ca82UjnKJVqOXQnPRWAoZnAblKavOx/Z12JcNmi5J0XqvB8M2k8NboBE80L2S4a2nRaDrrA/PNF5CHo1JjRPINyJRVOkRofCRPpIN/JR0aPymCbXF9+eyvqIaQCCI8VVU3wpJEGf8AMHX+kJmKwsjQ25VHAee4V2+kTeLe4QdJhcSc1uurTuOvmgFw+DtPdHOGk+pPu6mqUyPlA5EkgR55fyjaFKaczE+90HjCxkknMeQd940QCVQ+DAaBzk38O7dVeLoug5tOhMfaysHve/SoKY5FhPhfRD16ZDT/ADGvOw06jLcygytSveLyNOnnuuD8xtZT4jD6uHpY72jp4JuAoTpqdd7C0KCTPIM3gD94+6LNdppC5gdTHRB/KSLeHn+xKlxFPukNEw7TpA5dUGT7UUXCe6C0/qAuP3XnmNw8OJ+69H4zmDSBLYvG11geKMuTofupWaqqtMKOE69khKIni597qJw9+akbqfe6a8R9PurGYY4fhNT3JkI1Ckq47O4gMqiQCPBVBCM4ew5wlSvdexbs1CCO9MnpMmPJEUMOKjhcC5kmdJ6XKyfY7jXwwWuNi2J67eKu6TyxmvfzHLyI1k8wLeoRtu6eIYWltNuctEHKRP10Nt9Fn+K8YbQaXOa6LwAHW8Yt5mFiX4HEYmqKIqOp0mjvOBIaOQa0QJTsV2dweGP/ALoipuTUAcfrKpV5gP4k03Pa2SGzvH4J9ZWswvEjUpueySHEkAC8WufFeR8VfQrvpuDmmoDlzw0FwGnxMtnGNHa851HrPYrDNNEFtxzlCMP2i7cGiMhnumIHSw6qkpcSxmIpOxDnU6eHmGOquIzf/Gxoc93iBHVXn8SOzX8wOazOXEnLEmwkk9NPVZ/E0/gUm1KuHe5x+X4lsx5842AFkTBOCrYupDKdVp6hrx9YNv8Aag8Zg8XhsQ1tZ7CHwQ5hJYC7nmY1zXeLQoMf21x+HLWjLSOoaKbcuUgR1m6Jo9ramNp5MVROsNrtYQGu2m0eUqJ+bxqsDUeYAIkWdyPvwVpQwgbLxPIjYb+/FVnZprS1ryXQbFjWOgOEtgOHzElpMWKssViHBzmU2EnQhwy5TFpBuPAgFG1Tjapph1TU6idBrE/VZocZDqwaXEH6bTotdhuGCq4ivJeWw0foadQQNz1Kj4rUbTpH4lJpLNTlEgfcIjP8Wp9zWw+b+3RYriQBBBI8Vq6+IgH9TOW+U6HyP3CyHG6ME7jn+6lSqCoNBa06KMpSkVBLffqmOKkOp97qJxUYhHm3omJXJBoq0e0ojDOOaShSUTSpOtY3+vgpUrTYcuJaARa5vAC9K4PhZcGuDyW0wQCw6/qbf/afRZH+HvDxVqNq1flp2j+pw+X30XqXDeHPqs+Iwj4rXEiTGYE95hO0iIOxa3aVpuRjOPjEQ6lhgKYd89R3d5CGzcHbyWdpfwzr1H/9WkGkXe94PQ/LJXog4q1+Icx9Fzfh3c14gzNpF9I8DMybFWdbtA0DLTaXP5CELIy3Cv4XMw1Oo+vUbWAYS0AFpkaQZ+kLddi+FhmHbMy/vETGUkCQI+sqkGNqVHfBlskTUAMiiBFjsHOmMs2iVt+G4cNa2+g8rorG9qqGIo4qjUw8Pa4OZkeBDTZxDDIuQ2RJ2Knq9o6NV0GiA4CCXtu2P0idbrS8ao03sLHkt0LXDVjh8rm9QVQY5zLf4yicsCK9IFzCbjM6L07R81rm51QQvoYeoQ+pRpSIyl1OmT5Wj6q3oYRjoeHh2XQd0Bs8miwO0rFcTdSuKOPpEA2b87v9op5ifogMEKpc1vxAQ85Q0wKjxu2AT8NhtLiQ7WAJlDWx7N8DogGuKbfiVKr3sdJOVpcQ1zQTAkSRH9Sk46xrQOnPWUTgseynTHxCDUAvAgW0A6AW8lR8c4n8RxEWMx/dQVzMQBVbBuXN1PUW6JxxlGu+oxxh8EEQCC1w1nUdY6HmqGrjCa1j8vL7pfgNdiW1QSJFy3aDM+RkIKbtBw74DBldtA1N523WWxeZ0tcRpYSAvT+KhldpbUmCbEGCDqCeYXm3aDhzqTj9COSlSsviaMGOSgyqyrODmzuPqq8lGUx1PvdQuUo1PvdMcntIjcuBslcU0hVpJKsOGUi7+p1/lAJF9zGir2Wn3CvuF8RqNyU2nKHEZi35nX0J1hSs16dwpjaNBoENIGg/TzJ6x91rex/EZoggzc/crzXEYuQWsPdZ9ok+cq47GcTDAaZO8+uqrb1XH4GhigM7WlzflJ1E8t4KrafZJjXTLWTuGuJ/83kAnwQeDxQD883S9o+1IpUiQbgE6pqpsThqdL+VQADGkF7tSXXsT4ei0OGx7AxtwLLw2p2pxLME+vlkVapLSQbWDR6xZU9ftdjBSlzHtMalpA8RKqa93xXFaT6mTM2N7hRcb4m3Bs+NTcHUwf5jBeAbZm+G45L5gxXGqz3SXuHgSFuewb8XWa5tUOOHAhzniPITrqokte2YTiGExNP4nw6TxE/K0/hV2Br0XB7qVFjADALWtBO+115fga1Th9f4RMsfdhO7STE9bfULSVO0sDXrCNaN489xcYtbp6rK4jHubMGY5IXi/GXVTA1+ybTpyAHEdAJ118ERBTqFrS42kgk/Vazs/SYW03yc0Eluu55XA8earOE8OZVfTYbift3vwroYb/DVH1IAAFz01RVZx5jgWt0JcXeHIHks3xu4IfrqDPLUW33ScZ4qatVznanQcug8kFxCvmbB/SbHmNQet1E1msTAtGu+yAdTR2JpERe1+oQVRl0Y9n7n3uonKZu/vdMc38IkROCadFK8fhMKrUS0Kck+F1YcPxOWoCBAHrAVew7IvBsOdSpWk4RjgA4uE5hHhmIk+gRnZyofixqS6I6HWPRZ5oLRPLXqTorXA41zHiqBcEGffRVqN9UxjqYguJGx38D1WQ7R8TdUOQGS6w87La8He3F0y11iTbpvZQ4fsi5tdstmHA5jeA0yffVGs0fQwjKdBlB0OblAg6aa+qhx3B6NUZHUWvkZWDvZhJgb21CZ2mxmV8NEuJLh1yEQPULuAceZTrU3uMTFjeAJJjlbfogG4R2FZhP5tMBxJjNUAOTY5QfWVa4iuWMJqugRYGwtqYGl9AEdxftHhmB/eENq55kQRBAi+hEHzXnfGe1dOsYbAuZLjMzAAGzbR9UNg/jFIYlhAd3mNHw/FoH4H1WHx/FXGDlcHaOHUWNlqeGYkte0Eyc0Bo/U0k/U/wD6Wpodjqfxm1xenVptIETDh3TmB8ETNZLsvhHOb8R7YkSJ18+SOxFICDoJM/t9v+7otvxTh4AytAtF9v7LHcam4iN77RzRVbj+OOw7RUp/M2/1j7KnxvbGpjHtaZptJGcz83ToCmdom5aMjRz/AB+WYBjqqHhGFObvWkW8f3UZW3EaskkiJ9EFWxOYRPeboeY/cKxqyJ6KkxQJItv7CIbiqkG+sT0MwUJ4onF0bgjSLHwgKJzLT7uohaTe8fymvNoXNdcj3qo3T9lqdRz0wMUus35KSk0FF0/CYeXI/D0wh6Vip6bkqLL4YLDzJH0kfkJzqUQ3S9x15KLDm0nlbxU1BjnRFySjbcdksQxtaiwE6EG2/PXovS21e5A9RudI9V5ZwV/w25og58hdE2jM4jzG2y3tfiQGHe4iC1sSP0n9/wCyNMPx5z6uJy0hckhpNhF2k9BtbkqnFdiMW9xIqszZoIBgieXRavs43/1Dnu0EAf8AbM38SrDimGY45iDF7ts73+yDHUP4QYt8S9rWz8zjMDoBr6o7F9hOHYRga978VXdZrQ7KwH/bB+6tD2kqNpOFNr6tNrYzFveEAOvfYKg//pOfVlzC06HNqNiR1/dE+IuKdnmUGU3UcwGpBcTpBzCbtHK69D4bipwtInVvzdZnMfW/RZxuNYxjAWyHd0vv3TcQArTKfgjK0kB0kZSA5pDm5TzjNM+PRFE8UxAyybAsnzFtOcx6rG8RYawqObOsDkCQ4tHXT7IjjHEX1XGg0n4jQ3MdrRMncgyfMLWcI4SBh3PLZEzO9nOE9dEGE4jhm4fBCm5s1Hme9qDEk+Sx+KoaETYg/wB1vP4gwX0hPeDcxjcOMDwIiFj6VTvEc/solNr0xYzIIsVWVqNyjWVACWn5T9DzTalO5QC4PBhwLTrBLfHl4IQYY3EXVpRBBBFiiRRBAzGHH7DSVKmMsylc+9wo6g/H3RJfr73QlV/4WnOInFSMfF1E8pp0RvBrcVfTzU1KvfVVwN05pSpYvqOIHd81acLrx52HXf7LMUXWCsw7ut8f2QlbbgWLNWsWu0Ew2+19Oq2GLwp+E6m9wzOIcQCe6ALtdsbH/wAQsj2IILzVcLsaSOuUa+pCvODYepiahzEgE6gwDfQ8x+CUbEYWpkcWsExE8wYi/TqpsYxxaA05nOt67BSYnCBr/iUv0nK4k2fbvCNtQFNwwMfUL3HK0ENywZJJ0Ftf3VVbdnOAhmHqZnNOeSSRAbIyk31BErNVeztCS51So12YkkgaudoefygnlJWm7Q4o0aTWSO8JiwvEU2jpN97TdA0+GNrYFtYPcHDvE27wziSR1H0KAOnh6ZhoDSL5hMCbAPB5ruG41zDWDczgRlYJ/UT9OQ/eELxbgZpNDQ8l7oJdsA+L/Q+rVe8J4R8IuIuBTJAvcsFifqfG9t4M5wjDAucxjRnqd4u3DSDlbP8AqAPmFv8AEtFDCls2YBOl76eP7obgXBqVKqagBlwYOgm5Ajllb6LPdsuKzSeGHYuBnVzTM+mb0QYbtNjf8R/MBAJJblNrN0gmxkybmfus4xhBjcWVpj6zQDT3kO8JHy/YlA0BeSoiOtRBuPNWOFbLQHRA3iZP9kPRpEmffirLAUpcRFkAD3BlTKWAjmQR5q8ocHpVe9mLSecEQBtyUWOwgJiJt6JeE1XZRabbeKVXmAdM6z/dQOCe0+/NNI9+ascojISBOqbpqNnHVKNUwm6elSigEeDFjyHkVXU5Me+iJL7q1hueAE5A0GC9pZA3Luuuq3eGxGV0MPdAgAARY5cvm7MV532GxV3Zr/DOYdJtIW64Y2KAeRenmJZ1bAA6ibzvKOkWnE6gFM3JdEaAXIkk9ba81Lw4gupskSGF20AkCNOoB8kFSr9xxLS4wGsmPmJifKC5C4PFZalOSQMsk/1AyIvpEx5jkjR/8VK5lpbJ7gAjY6tjlYm/VXnZOrOEqUQJjNDDyPygnnMGP84GxVV2nxJqAAfpi8TlGWx0+YazoCVWdmcUKZazM52dzTyjKSQSY75ADZsJgaaEjY8apB5bMR3QSBEw5zQ3laGz/cI1j4c+SRn7rOgbJNjaOfiEDxhx/ltnvB8BxDp0zEwBy+t9kBjseBlcXGMwEQIAAzEmNBlv6dUVOOJihh6gbtD5mTEEl0QCSBlPidLLAuxTiK4c8luYuEnM0d1/d3i8OtqPNW3EMQfj1ToBTLwZ7uQANsIi4Btz5LHYXHGHvaIYZLgTa7coFzBbvB57FRmqo1pc8k3+bnvB+4RdCnmIaPM/jxUbOHkPzhstNwWuDhB/qAmLWgm6tKGGAAI026Hr1QiXD0cs78kUw5engonX98k57h9ZRofRcbydVXcMnIINrz5kqWpUhpuYAJ16KHhDv5TNNPupR50zDzJJA/5Q5EIn4sAj3qhKhv75quMMcoypnRdRxZG44aohrLAqJogogOkQlZ8q6mPlKNp4aSABOnooMPRLoC0uBpCmwc1SRYdlcEGF8m7mx9dltuCkVWOa7QNId/pmCfS/ksTgsT8Ml/Uem61XABlc9xILHtyt68yfCbo6L4lvwrcyBzLmy4keQPqqHDlr2NMDuua1zQZytJeNrgiJ8grPCV4pVDlg5wBBsM7QHETtF9VR0HGlnY2A1r4k7gTrygNPgHHmgAONe5uZzS2H5YGmV1xH+4a9Vc9jATVc+oJc0OE8xJcSPEgDzVTxIkVGNaARlBLQACJZEnaZmOVlpezzf5uX9GU540JOSCCbkfP6nmgv8ZiIu4i19P6WiY2kyVlqrS6oae9WSJnLZjaZb0Bn3dH4vE5q1VjZJbU5Tfu/TQeqzOKrvD2vaSBTLC06wHm5AP8AS8oJeM1QG4gAENd3ATMy4As1NhZoP4usNwv4hpvpmkQQ7LBtGWXOidTIbbeCvQO0lMgF2lMiKwJkAvbmLha4kthw0jVZnGsJNMiWi7bRLwGi55QHZeuRRKdg6IGYMcCAA4PaYh1gRY8jp0COpg6yDz6+PVVuBbTptcxgIJMkSbxOp3N1Y4OtNkVzoaYmZHXdMqTl0skr2JJEwpPigtPMaBBFWfFN/wDpP2KH4C7NRAHL8lTOEtfbY/ZF9lcGDTiOd/qpR5iXTPvdQORjKes2/wCUNVbHvqq5ww6Hy/KQCyV2i5rreaNFHv1U1Jqi3Vhw7D5nDpqlZqx4bhsrQTqji+NUw2EckzNMAXVaTBxItzH1lbPs2HvABHc7wbNpuLDxusYx4FhodSDE/wBlp+y+KDSAYvZrZ0BtJ5cvNFW+DeHNeybFzzJ3dcT6CB0KH4i3JmtIqFzzvIDDA6TuoOEPJr7tJYH63kOBNt4uLflT8Xqh1WQe6GNIG4aIEjnqfGEULj6zXV2tBLXGmLcw4BgDuZsQPHS6uuGQ0hpMF79Zj9QA36QPFZ2pTD3GqCQ8VGjLzbBFMtOw/V5NhWXC8UXh+YgOZPgbQ3qCCxu36kF7W4a6m7EYhze5UZIE2zBveHQGAfNU3C2teHR/UQ517avJb1vbwtdXOPxzngNkuHwiAwmzmmGmOZDR6ArO0GltYhl2uZ3SNLzERYwWu9EDjiHVA5xAyRlawjQTMR/SBHsFVPEGZWAD9LnAefd/+rQrvE4hoDgLEDM8gWJN4b4HvT1lUmM+WA6QHSessbp0BB9VBX4UjMCee6noENN5sosqe8++aAipVF9bjQhS4ZkiQq11Qxv4o3C1CW2162A8UBlGl803EHlayN7KsAY7xQfD2Seevh5Ins845XjkffvqoryimbH3uonszLgffmpmPi2v/KscYEcI+i7KpKjfwlFNGtLSp3WjwNENb1QXCsFLsxFgrl4QkQVVAx8TzNvX39UQ4WQpaqqfBOMw7QkR57qy4BiR8eo9x7raT48Iy/YqsyGwE2v4R+FPwapckXDpYYtqCS0TrfKPAoNTwTFZ3l9w4MqtbzIaAc1t5QdWq59GlAGbKGu5RmcyD0yzPUnml4c/4bHk3c9jmsN/1Fp9TBP+081MO7QY46y4PH+Vtj6ko0XIc5DdIBaInvMDQG9dD6BE0KDTVrUmQHuho8WZXkzpfveMjoocFSILocIzZddxmqD1adfBQ4A1fiMqMb/MJcKhEW1EjrlaB6cyg1HEcQKbGVIFttoquBPQANc8+Sp6QMlpN6DbnkXOywZ03hH8ZqTSbTAkSRpoWwW67ajzQVS7DGtRsu/zOYA7118DKCoxFcuLL31zDYkkacui5rgKgcflLCSOUl0fcDwKjxFOCQBAbEai79/IApmMrS2ZsQGnpuCekj6FQLVgOgXGoPMH3Hkm1midI5JlNpFNubUFzbchlcPLvFI5hlAPWNjGmynwZOU+Kkq4exm1kvD2a2UFjwydV2HcWioBzP3H7onBATFlDXb3qg5wR9EV5U0e/RcwZjyCfl1j3dNa3Tp+6s64nkXI8ERRwxJCTISZ5wrnhtHdFk0TRp5RCWoYRBZKic1G6HcbJlJkmFO5inw1K0myCCsWtZPzE3yg6wYg9LT5hTcGwYNWmahyZXNAEfMSQ4gN/SBMZtIASl4ABAgtPdsLA6E9ZBI8ZScPpxUDv6X36yZ/dAbiYcS0m2bMI2doAOgaAPMqy/6jMs9+Jt/UImehbr4IDHD4ZdEZ3EukiYBNo6nn4JKeLcHNNoAlwECcxhzbD2fBVR+AZlo1Hvs0OAA0lzHPsfI36AJvBMXZpYA3M4tJnvSQMpvfW1uTkXxIN+DVpXyy3JzLi1xJ8w7Xmq3g7RmgnvZgxttXNaS4j/Tm84CC8qVy+g14k98F3QAkuE9Hd3zQweTThxzZCYdzAGUEcx3iDzRHCiw4Xut7tR7p5jO6CDyBc4KI0crA0m4JaPOJnlt5lRVbVoxRDJk5pHVp+XyjN9lRucS8ctvfvVaZ7ID5kQ2Rawyd0D1cSqWjQ7wk73P3RB9ZoFKmBuXH1yiPIAKOky8eh/dEVIdGwuAOQAAASHwnwQOfStfXSFBw4DNCkxVY8kDhsQQ9RWmwTbgj34peMURDiI2+pnmo8DWtdJj3d10nlrtcIPI2zJ97hSU3Ry2+5SNFz73UrB+PyrOuEEME/RW+CbAFlX0aUX5wtBw2gIJ6I6eJjphD1JR76cyoHUDojQUMmFYVGANAPJdhMKS4BS4qjmPJAHTpgiDbMBB5EWv73RXCMIc0OlveAk6a/XxTG0ibdQiuGVvh5SLDNcESDfcIB+J13mo7QHTrGmvhZMw8AiR3BHiYuY5TfyHNHVKYLnGIFzHU8l3D6Iz5nDujnuTYD3sgI4jLTFi6pTbA0AEQLc7x0DSocobiaRAORjSY5d3O6+5Lpv4IjEOzmm4mXNJDuZgkn7nwkdUooAgGD/0yJmA6ATOnI6eCKJ4AQaQzaOlwsAQ01CRrYHMGjxaDzUnEmlj2ufcPkWsQQIIGwjkfyqynVORjYhrQbTc+PWR9TzVpiGZ202OJGaHAxcG7RPQj3ZAmJy5YbMxMRqbRv/SqZmFzVO6e7eTe3UqyxJc6nn+VxOU+U+lot4qtrP8A0zv6nqoJsR3iXCzbx57+KRgvlXZrETsU2mDmPKJP2hBJiKYgDf8AuVT1G5XlXDvRVuPp3lBY4Wta6djsRLHR0+4VbQiIUmIf/LJ8PugxNKj780ZhMLJ6Llyrn4wdkl0K9wVGQlXI3BzcMEPVpAFcuRUmEIa1zvJQmqCuXIiNr4JIidp9EuHa0gAnTdIuQWNQtO/d3PXn5oTE45gAA0Gg96pVyADE4thcbmxmB1ub+KvqNUEw/TIMjR1AL48WSfGFy5CIcPrlN5BDvwfWR6I5ozspvtcZT0OfOD0GV0LlyKbVbmw4/qzkx/lGn5/7VX0sOIzFcuUHAcl1NgvZcuQOq7SqvFm5XLkEbGKbFiKTvL7hcu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172" name="AutoShape 4" descr="data:image/jpeg;base64,/9j/4AAQSkZJRgABAQAAAQABAAD/2wCEAAkGBxQTEhUUExQWFhUXGCEbGBgYGBgcGhgcGB0cFxwaGB8cHCggGBwlHBwdITEhJSksLi4uFx8zODMsNygtLisBCgoKDg0OGg8PFCwcHBwsLCwsLCwsLCwsLCwsLCwsLCwsLCwsLCwsLCwsLCwsLCwsLCwsLCw3LCssLCwsLDcsLP/AABEIAQgAvwMBIgACEQEDEQH/xAAcAAABBQEBAQAAAAAAAAAAAAAEAQIDBQYABwj/xAA/EAABAwIEAwYFAgQFAwUBAAABAAIRAyEEEjFBBVFhBiJxgZHwEzKhscFC0QcjUuEUYnKC8TOSoiQ0c7LCFf/EABcBAQEBAQAAAAAAAAAAAAAAAAABAgP/xAAbEQEBAQEAAwEAAAAAAAAAAAAAARExAkGBIf/aAAwDAQACEQMRAD8A8dFyfe6YWe/NTgi/vdR1RlsbaHyNx91I4xz4hROsuJ/C4u6o0a43SOKRxvdduilBsEsbqMpzSikvKVqkbOyYJRCNCkySo2oumwu0BM2MbFUoVrYTVpsF2Zr1x3GknZ0GDFspIEeB3Ta3YbGtEmi6OimLJWeYLKT/AA83Cs29n6wkOYQZiP35Iepg3tkQR+yJdV76aZCLfT1UDmkKErpHJIDdJGqYDdFOldKauCq4mYdFzimNOic1yjIl5gn3uoT79U8G597phFvfNIzCuYI9FEVI+YTIsiwyLp0JFwKtU6bBJGiaSlbsgloi94CJw1MEpOF4F9So1rASSV6/2S7B0qcVKozH+k/KPHmhmsV2Y7EVcWCQ3I2ZzO3G8c16z2Z/h7h6EHIKj/6n39LWWkwmGAAgWGlreitabd1W5MBswnw/lAA5BMdVeI18ke98TZCmoDMQggxPw3iK1Jj51sAfssrxfsLgqgJpjITsdFqMSTE6nZV+KB/sUNeR9oOw1ShLmsD28xt5hYfHYRzdievJfQ4cWb+qo+PcBw+KGYAMqcxESolkrwY2Ubolb/jPYSowZgwkbuaY9QfwsZicAaZvfwlRMwDCc7wXOCTdUdGi4WXOOidrsoHNdc+91xdaya3U+90iIVzkmZcQkhUK8ymylOqRFdCMweEL3ACCTCHpNmAvRP4ecHBcHxJ6/cIdazsH2RbRaHuE1Tz28F6HhcKBFuoVQK3wyJ0srhuNBaIBnpHpcgKtDmkf2UrHKso44E2IPQEJ9fF5R/f+yAupiI3UbIcJKqnYuTIv9vIm31SHEEaAjf8AT+D9UBeLqtuARI1EoCsZHNTUqOr4IJFzufFDOOW5MHkf7oA8SeYtsd1VYhxabHVFYzEgGOtv29FXYirJQWVFrazSx9nC7SQfuNFjO0nBqwnK2lUbzEk/utRhsQWuBB6dOV0RxmlSPeLcpP6muj8EqD5/4jTyvILYM9fsQEGtt2rwrp+cOGzrOn/UYsfRYypTg3UZMCdmhR8kpVBDRf3zXPZy93UlRsT73UU/hSMQ0+Ca82UjnKJVqOXQnPRWAoZnAblKavOx/Z12JcNmi5J0XqvB8M2k8NboBE80L2S4a2nRaDrrA/PNF5CHo1JjRPINyJRVOkRofCRPpIN/JR0aPymCbXF9+eyvqIaQCCI8VVU3wpJEGf8AMHX+kJmKwsjQ25VHAee4V2+kTeLe4QdJhcSc1uurTuOvmgFw+DtPdHOGk+pPu6mqUyPlA5EkgR55fyjaFKaczE+90HjCxkknMeQd940QCVQ+DAaBzk38O7dVeLoug5tOhMfaysHve/SoKY5FhPhfRD16ZDT/ADGvOw06jLcygytSveLyNOnnuuD8xtZT4jD6uHpY72jp4JuAoTpqdd7C0KCTPIM3gD94+6LNdppC5gdTHRB/KSLeHn+xKlxFPukNEw7TpA5dUGT7UUXCe6C0/qAuP3XnmNw8OJ+69H4zmDSBLYvG11geKMuTofupWaqqtMKOE69khKIni597qJw9+akbqfe6a8R9PurGYY4fhNT3JkI1Ckq47O4gMqiQCPBVBCM4ew5wlSvdexbs1CCO9MnpMmPJEUMOKjhcC5kmdJ6XKyfY7jXwwWuNi2J67eKu6TyxmvfzHLyI1k8wLeoRtu6eIYWltNuctEHKRP10Nt9Fn+K8YbQaXOa6LwAHW8Yt5mFiX4HEYmqKIqOp0mjvOBIaOQa0QJTsV2dweGP/ALoipuTUAcfrKpV5gP4k03Pa2SGzvH4J9ZWswvEjUpueySHEkAC8WufFeR8VfQrvpuDmmoDlzw0FwGnxMtnGNHa851HrPYrDNNEFtxzlCMP2i7cGiMhnumIHSw6qkpcSxmIpOxDnU6eHmGOquIzf/Gxoc93iBHVXn8SOzX8wOazOXEnLEmwkk9NPVZ/E0/gUm1KuHe5x+X4lsx5842AFkTBOCrYupDKdVp6hrx9YNv8Aag8Zg8XhsQ1tZ7CHwQ5hJYC7nmY1zXeLQoMf21x+HLWjLSOoaKbcuUgR1m6Jo9ramNp5MVROsNrtYQGu2m0eUqJ+bxqsDUeYAIkWdyPvwVpQwgbLxPIjYb+/FVnZprS1ryXQbFjWOgOEtgOHzElpMWKssViHBzmU2EnQhwy5TFpBuPAgFG1Tjapph1TU6idBrE/VZocZDqwaXEH6bTotdhuGCq4ivJeWw0foadQQNz1Kj4rUbTpH4lJpLNTlEgfcIjP8Wp9zWw+b+3RYriQBBBI8Vq6+IgH9TOW+U6HyP3CyHG6ME7jn+6lSqCoNBa06KMpSkVBLffqmOKkOp97qJxUYhHm3omJXJBoq0e0ojDOOaShSUTSpOtY3+vgpUrTYcuJaARa5vAC9K4PhZcGuDyW0wQCw6/qbf/afRZH+HvDxVqNq1flp2j+pw+X30XqXDeHPqs+Iwj4rXEiTGYE95hO0iIOxa3aVpuRjOPjEQ6lhgKYd89R3d5CGzcHbyWdpfwzr1H/9WkGkXe94PQ/LJXog4q1+Icx9Fzfh3c14gzNpF9I8DMybFWdbtA0DLTaXP5CELIy3Cv4XMw1Oo+vUbWAYS0AFpkaQZ+kLddi+FhmHbMy/vETGUkCQI+sqkGNqVHfBlskTUAMiiBFjsHOmMs2iVt+G4cNa2+g8rorG9qqGIo4qjUw8Pa4OZkeBDTZxDDIuQ2RJ2Knq9o6NV0GiA4CCXtu2P0idbrS8ao03sLHkt0LXDVjh8rm9QVQY5zLf4yicsCK9IFzCbjM6L07R81rm51QQvoYeoQ+pRpSIyl1OmT5Wj6q3oYRjoeHh2XQd0Bs8miwO0rFcTdSuKOPpEA2b87v9op5ifogMEKpc1vxAQ85Q0wKjxu2AT8NhtLiQ7WAJlDWx7N8DogGuKbfiVKr3sdJOVpcQ1zQTAkSRH9Sk46xrQOnPWUTgseynTHxCDUAvAgW0A6AW8lR8c4n8RxEWMx/dQVzMQBVbBuXN1PUW6JxxlGu+oxxh8EEQCC1w1nUdY6HmqGrjCa1j8vL7pfgNdiW1QSJFy3aDM+RkIKbtBw74DBldtA1N523WWxeZ0tcRpYSAvT+KhldpbUmCbEGCDqCeYXm3aDhzqTj9COSlSsviaMGOSgyqyrODmzuPqq8lGUx1PvdQuUo1PvdMcntIjcuBslcU0hVpJKsOGUi7+p1/lAJF9zGir2Wn3CvuF8RqNyU2nKHEZi35nX0J1hSs16dwpjaNBoENIGg/TzJ6x91rex/EZoggzc/crzXEYuQWsPdZ9ok+cq47GcTDAaZO8+uqrb1XH4GhigM7WlzflJ1E8t4KrafZJjXTLWTuGuJ/83kAnwQeDxQD883S9o+1IpUiQbgE6pqpsThqdL+VQADGkF7tSXXsT4ei0OGx7AxtwLLw2p2pxLME+vlkVapLSQbWDR6xZU9ftdjBSlzHtMalpA8RKqa93xXFaT6mTM2N7hRcb4m3Bs+NTcHUwf5jBeAbZm+G45L5gxXGqz3SXuHgSFuewb8XWa5tUOOHAhzniPITrqokte2YTiGExNP4nw6TxE/K0/hV2Br0XB7qVFjADALWtBO+115fga1Th9f4RMsfdhO7STE9bfULSVO0sDXrCNaN489xcYtbp6rK4jHubMGY5IXi/GXVTA1+ybTpyAHEdAJ118ERBTqFrS42kgk/Vazs/SYW03yc0Eluu55XA8earOE8OZVfTYbift3vwroYb/DVH1IAAFz01RVZx5jgWt0JcXeHIHks3xu4IfrqDPLUW33ScZ4qatVznanQcug8kFxCvmbB/SbHmNQet1E1msTAtGu+yAdTR2JpERe1+oQVRl0Y9n7n3uonKZu/vdMc38IkROCadFK8fhMKrUS0Kck+F1YcPxOWoCBAHrAVew7IvBsOdSpWk4RjgA4uE5hHhmIk+gRnZyofixqS6I6HWPRZ5oLRPLXqTorXA41zHiqBcEGffRVqN9UxjqYguJGx38D1WQ7R8TdUOQGS6w87La8He3F0y11iTbpvZQ4fsi5tdstmHA5jeA0yffVGs0fQwjKdBlB0OblAg6aa+qhx3B6NUZHUWvkZWDvZhJgb21CZ2mxmV8NEuJLh1yEQPULuAceZTrU3uMTFjeAJJjlbfogG4R2FZhP5tMBxJjNUAOTY5QfWVa4iuWMJqugRYGwtqYGl9AEdxftHhmB/eENq55kQRBAi+hEHzXnfGe1dOsYbAuZLjMzAAGzbR9UNg/jFIYlhAd3mNHw/FoH4H1WHx/FXGDlcHaOHUWNlqeGYkte0Eyc0Bo/U0k/U/wD6Wpodjqfxm1xenVptIETDh3TmB8ETNZLsvhHOb8R7YkSJ18+SOxFICDoJM/t9v+7otvxTh4AytAtF9v7LHcam4iN77RzRVbj+OOw7RUp/M2/1j7KnxvbGpjHtaZptJGcz83ToCmdom5aMjRz/AB+WYBjqqHhGFObvWkW8f3UZW3EaskkiJ9EFWxOYRPeboeY/cKxqyJ6KkxQJItv7CIbiqkG+sT0MwUJ4onF0bgjSLHwgKJzLT7uohaTe8fymvNoXNdcj3qo3T9lqdRz0wMUus35KSk0FF0/CYeXI/D0wh6Vip6bkqLL4YLDzJH0kfkJzqUQ3S9x15KLDm0nlbxU1BjnRFySjbcdksQxtaiwE6EG2/PXovS21e5A9RudI9V5ZwV/w25og58hdE2jM4jzG2y3tfiQGHe4iC1sSP0n9/wCyNMPx5z6uJy0hckhpNhF2k9BtbkqnFdiMW9xIqszZoIBgieXRavs43/1Dnu0EAf8AbM38SrDimGY45iDF7ts73+yDHUP4QYt8S9rWz8zjMDoBr6o7F9hOHYRga978VXdZrQ7KwH/bB+6tD2kqNpOFNr6tNrYzFveEAOvfYKg//pOfVlzC06HNqNiR1/dE+IuKdnmUGU3UcwGpBcTpBzCbtHK69D4bipwtInVvzdZnMfW/RZxuNYxjAWyHd0vv3TcQArTKfgjK0kB0kZSA5pDm5TzjNM+PRFE8UxAyybAsnzFtOcx6rG8RYawqObOsDkCQ4tHXT7IjjHEX1XGg0n4jQ3MdrRMncgyfMLWcI4SBh3PLZEzO9nOE9dEGE4jhm4fBCm5s1Hme9qDEk+Sx+KoaETYg/wB1vP4gwX0hPeDcxjcOMDwIiFj6VTvEc/solNr0xYzIIsVWVqNyjWVACWn5T9DzTalO5QC4PBhwLTrBLfHl4IQYY3EXVpRBBBFiiRRBAzGHH7DSVKmMsylc+9wo6g/H3RJfr73QlV/4WnOInFSMfF1E8pp0RvBrcVfTzU1KvfVVwN05pSpYvqOIHd81acLrx52HXf7LMUXWCsw7ut8f2QlbbgWLNWsWu0Ew2+19Oq2GLwp+E6m9wzOIcQCe6ALtdsbH/wAQsj2IILzVcLsaSOuUa+pCvODYepiahzEgE6gwDfQ8x+CUbEYWpkcWsExE8wYi/TqpsYxxaA05nOt67BSYnCBr/iUv0nK4k2fbvCNtQFNwwMfUL3HK0ENywZJJ0Ftf3VVbdnOAhmHqZnNOeSSRAbIyk31BErNVeztCS51So12YkkgaudoefygnlJWm7Q4o0aTWSO8JiwvEU2jpN97TdA0+GNrYFtYPcHDvE27wziSR1H0KAOnh6ZhoDSL5hMCbAPB5ruG41zDWDczgRlYJ/UT9OQ/eELxbgZpNDQ8l7oJdsA+L/Q+rVe8J4R8IuIuBTJAvcsFifqfG9t4M5wjDAucxjRnqd4u3DSDlbP8AqAPmFv8AEtFDCls2YBOl76eP7obgXBqVKqagBlwYOgm5Ajllb6LPdsuKzSeGHYuBnVzTM+mb0QYbtNjf8R/MBAJJblNrN0gmxkybmfus4xhBjcWVpj6zQDT3kO8JHy/YlA0BeSoiOtRBuPNWOFbLQHRA3iZP9kPRpEmffirLAUpcRFkAD3BlTKWAjmQR5q8ocHpVe9mLSecEQBtyUWOwgJiJt6JeE1XZRabbeKVXmAdM6z/dQOCe0+/NNI9+ascojISBOqbpqNnHVKNUwm6elSigEeDFjyHkVXU5Me+iJL7q1hueAE5A0GC9pZA3Luuuq3eGxGV0MPdAgAARY5cvm7MV532GxV3Zr/DOYdJtIW64Y2KAeRenmJZ1bAA6ibzvKOkWnE6gFM3JdEaAXIkk9ba81Lw4gupskSGF20AkCNOoB8kFSr9xxLS4wGsmPmJifKC5C4PFZalOSQMsk/1AyIvpEx5jkjR/8VK5lpbJ7gAjY6tjlYm/VXnZOrOEqUQJjNDDyPygnnMGP84GxVV2nxJqAAfpi8TlGWx0+YazoCVWdmcUKZazM52dzTyjKSQSY75ADZsJgaaEjY8apB5bMR3QSBEw5zQ3laGz/cI1j4c+SRn7rOgbJNjaOfiEDxhx/ltnvB8BxDp0zEwBy+t9kBjseBlcXGMwEQIAAzEmNBlv6dUVOOJihh6gbtD5mTEEl0QCSBlPidLLAuxTiK4c8luYuEnM0d1/d3i8OtqPNW3EMQfj1ToBTLwZ7uQANsIi4Btz5LHYXHGHvaIYZLgTa7coFzBbvB57FRmqo1pc8k3+bnvB+4RdCnmIaPM/jxUbOHkPzhstNwWuDhB/qAmLWgm6tKGGAAI026Hr1QiXD0cs78kUw5engonX98k57h9ZRofRcbydVXcMnIINrz5kqWpUhpuYAJ16KHhDv5TNNPupR50zDzJJA/5Q5EIn4sAj3qhKhv75quMMcoypnRdRxZG44aohrLAqJogogOkQlZ8q6mPlKNp4aSABOnooMPRLoC0uBpCmwc1SRYdlcEGF8m7mx9dltuCkVWOa7QNId/pmCfS/ksTgsT8Ml/Uem61XABlc9xILHtyt68yfCbo6L4lvwrcyBzLmy4keQPqqHDlr2NMDuua1zQZytJeNrgiJ8grPCV4pVDlg5wBBsM7QHETtF9VR0HGlnY2A1r4k7gTrygNPgHHmgAONe5uZzS2H5YGmV1xH+4a9Vc9jATVc+oJc0OE8xJcSPEgDzVTxIkVGNaARlBLQACJZEnaZmOVlpezzf5uX9GU540JOSCCbkfP6nmgv8ZiIu4i19P6WiY2kyVlqrS6oae9WSJnLZjaZb0Bn3dH4vE5q1VjZJbU5Tfu/TQeqzOKrvD2vaSBTLC06wHm5AP8AS8oJeM1QG4gAENd3ATMy4As1NhZoP4usNwv4hpvpmkQQ7LBtGWXOidTIbbeCvQO0lMgF2lMiKwJkAvbmLha4kthw0jVZnGsJNMiWi7bRLwGi55QHZeuRRKdg6IGYMcCAA4PaYh1gRY8jp0COpg6yDz6+PVVuBbTptcxgIJMkSbxOp3N1Y4OtNkVzoaYmZHXdMqTl0skr2JJEwpPigtPMaBBFWfFN/wDpP2KH4C7NRAHL8lTOEtfbY/ZF9lcGDTiOd/qpR5iXTPvdQORjKes2/wCUNVbHvqq5ww6Hy/KQCyV2i5rreaNFHv1U1Jqi3Vhw7D5nDpqlZqx4bhsrQTqji+NUw2EckzNMAXVaTBxItzH1lbPs2HvABHc7wbNpuLDxusYx4FhodSDE/wBlp+y+KDSAYvZrZ0BtJ5cvNFW+DeHNeybFzzJ3dcT6CB0KH4i3JmtIqFzzvIDDA6TuoOEPJr7tJYH63kOBNt4uLflT8Xqh1WQe6GNIG4aIEjnqfGEULj6zXV2tBLXGmLcw4BgDuZsQPHS6uuGQ0hpMF79Zj9QA36QPFZ2pTD3GqCQ8VGjLzbBFMtOw/V5NhWXC8UXh+YgOZPgbQ3qCCxu36kF7W4a6m7EYhze5UZIE2zBveHQGAfNU3C2teHR/UQ517avJb1vbwtdXOPxzngNkuHwiAwmzmmGmOZDR6ArO0GltYhl2uZ3SNLzERYwWu9EDjiHVA5xAyRlawjQTMR/SBHsFVPEGZWAD9LnAefd/+rQrvE4hoDgLEDM8gWJN4b4HvT1lUmM+WA6QHSessbp0BB9VBX4UjMCee6noENN5sosqe8++aAipVF9bjQhS4ZkiQq11Qxv4o3C1CW2162A8UBlGl803EHlayN7KsAY7xQfD2Seevh5Ins845XjkffvqoryimbH3uonszLgffmpmPi2v/KscYEcI+i7KpKjfwlFNGtLSp3WjwNENb1QXCsFLsxFgrl4QkQVVAx8TzNvX39UQ4WQpaqqfBOMw7QkR57qy4BiR8eo9x7raT48Iy/YqsyGwE2v4R+FPwapckXDpYYtqCS0TrfKPAoNTwTFZ3l9w4MqtbzIaAc1t5QdWq59GlAGbKGu5RmcyD0yzPUnml4c/4bHk3c9jmsN/1Fp9TBP+081MO7QY46y4PH+Vtj6ko0XIc5DdIBaInvMDQG9dD6BE0KDTVrUmQHuho8WZXkzpfveMjoocFSILocIzZddxmqD1adfBQ4A1fiMqMb/MJcKhEW1EjrlaB6cyg1HEcQKbGVIFttoquBPQANc8+Sp6QMlpN6DbnkXOywZ03hH8ZqTSbTAkSRpoWwW67ajzQVS7DGtRsu/zOYA7118DKCoxFcuLL31zDYkkacui5rgKgcflLCSOUl0fcDwKjxFOCQBAbEai79/IApmMrS2ZsQGnpuCekj6FQLVgOgXGoPMH3Hkm1midI5JlNpFNubUFzbchlcPLvFI5hlAPWNjGmynwZOU+Kkq4exm1kvD2a2UFjwydV2HcWioBzP3H7onBATFlDXb3qg5wR9EV5U0e/RcwZjyCfl1j3dNa3Tp+6s64nkXI8ERRwxJCTISZ5wrnhtHdFk0TRp5RCWoYRBZKic1G6HcbJlJkmFO5inw1K0myCCsWtZPzE3yg6wYg9LT5hTcGwYNWmahyZXNAEfMSQ4gN/SBMZtIASl4ABAgtPdsLA6E9ZBI8ZScPpxUDv6X36yZ/dAbiYcS0m2bMI2doAOgaAPMqy/6jMs9+Jt/UImehbr4IDHD4ZdEZ3EukiYBNo6nn4JKeLcHNNoAlwECcxhzbD2fBVR+AZlo1Hvs0OAA0lzHPsfI36AJvBMXZpYA3M4tJnvSQMpvfW1uTkXxIN+DVpXyy3JzLi1xJ8w7Xmq3g7RmgnvZgxttXNaS4j/Tm84CC8qVy+g14k98F3QAkuE9Hd3zQweTThxzZCYdzAGUEcx3iDzRHCiw4Xut7tR7p5jO6CDyBc4KI0crA0m4JaPOJnlt5lRVbVoxRDJk5pHVp+XyjN9lRucS8ctvfvVaZ7ID5kQ2Rawyd0D1cSqWjQ7wk73P3RB9ZoFKmBuXH1yiPIAKOky8eh/dEVIdGwuAOQAAASHwnwQOfStfXSFBw4DNCkxVY8kDhsQQ9RWmwTbgj34peMURDiI2+pnmo8DWtdJj3d10nlrtcIPI2zJ97hSU3Ry2+5SNFz73UrB+PyrOuEEME/RW+CbAFlX0aUX5wtBw2gIJ6I6eJjphD1JR76cyoHUDojQUMmFYVGANAPJdhMKS4BS4qjmPJAHTpgiDbMBB5EWv73RXCMIc0OlveAk6a/XxTG0ibdQiuGVvh5SLDNcESDfcIB+J13mo7QHTrGmvhZMw8AiR3BHiYuY5TfyHNHVKYLnGIFzHU8l3D6Iz5nDujnuTYD3sgI4jLTFi6pTbA0AEQLc7x0DSocobiaRAORjSY5d3O6+5Lpv4IjEOzmm4mXNJDuZgkn7nwkdUooAgGD/0yJmA6ATOnI6eCKJ4AQaQzaOlwsAQ01CRrYHMGjxaDzUnEmlj2ufcPkWsQQIIGwjkfyqynVORjYhrQbTc+PWR9TzVpiGZ202OJGaHAxcG7RPQj3ZAmJy5YbMxMRqbRv/SqZmFzVO6e7eTe3UqyxJc6nn+VxOU+U+lot4qtrP8A0zv6nqoJsR3iXCzbx57+KRgvlXZrETsU2mDmPKJP2hBJiKYgDf8AuVT1G5XlXDvRVuPp3lBY4Wta6djsRLHR0+4VbQiIUmIf/LJ8PugxNKj780ZhMLJ6Llyrn4wdkl0K9wVGQlXI3BzcMEPVpAFcuRUmEIa1zvJQmqCuXIiNr4JIidp9EuHa0gAnTdIuQWNQtO/d3PXn5oTE45gAA0Gg96pVyADE4thcbmxmB1ub+KvqNUEw/TIMjR1AL48WSfGFy5CIcPrlN5BDvwfWR6I5ozspvtcZT0OfOD0GV0LlyKbVbmw4/qzkx/lGn5/7VX0sOIzFcuUHAcl1NgvZcuQOq7SqvFm5XLkEbGKbFiKTvL7hcu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4" name="Picture 6" descr="http://www.epochtimes.com.ua/upload/iblock/a6e/a6eae2f1b4c1895a938888a9ec543e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2665995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6" name="AutoShape 8" descr="data:image/jpeg;base64,/9j/4AAQSkZJRgABAQAAAQABAAD/2wCEAAkGBhMSERQTExQUFBUVFxUUFxQUGBcVGBUXFxQXFBQXGBcXHCYeFxkjGhQUHy8gIycpLCwsFR4xNTAqNSYrLCkBCQoKBQUFDQUFDSkYEhgpKSkpKSkpKSkpKSkpKSkpKSkpKSkpKSkpKSkpKSkpKSkpKSkpKSkpKSkpKSkpKSkpKf/AABEIAQUAwQMBIgACEQEDEQH/xAAcAAABBQEBAQAAAAAAAAAAAAADAAIEBQYBBwj/xAA/EAABAwIEBAMFBgQFBAMAAAABAAIRAyEEBRIxBkFRYSJxgRORobHwBzJSwdHhFCNCYhUWY3LxM1OSsiRDgv/EABQBAQAAAAAAAAAAAAAAAAAAAAD/xAAUEQEAAAAAAAAAAAAAAAAAAAAA/9oADAMBAAIRAxEAPwDK6F1oRq7YTGoHtcPX5JjjbZd0T+yY4HmgaDCK2Y5IDXJwqQgOXSmNd8eVvmmOqxuozsSZsgnaIHnzQartIvv03UR1UnclGw2F1Efmg67El0BrT6I9DK679mH1stbkeXtgS1tvmtVhWNtAFunyQeY/5XxR/o+IQ6nDeKA/6RPlBXstOkI2H0ZRP4MEcvNB4NiMLUZ99jm+YIQSV7zWy1rwQ4NPmAfms1mv2d0akloNN17t2J5eEoPKgUgVcZ1wnXwxl41M/G3b15j1VMUCldBTCUpQFASDENrl3UgIQh6knPQ9SB8ridC4gtKlUkmULWm161zCAKiCU2tCTq5NlFdVTjVsgI56ZrA3QPbITqslAerWlMBTE5oQHptVtl9HUWi89lV0TyVtltSOW/Tlf4INbl7IMC23v2j91eUGQbfFZvKqt7GB9EiVpsK6QII/JBdYUFykupGLclGwUgR8VODpbzQRnHcob3LlVtwlRF0DH4cOBaQHA2uFgeL+ACA6tQFhJdTj3lv6L01lMJPiIQfN9RsGCmgL0r7R+DBfE0RcXqMEQf7h3HNeaNQPASJSAXIQccmNCdCdTagUpJ+kdkkHXm5TGuTqoumQg6SmvcuFyG9yBrnpmpMc66aXIJLXogeoocn60FjhlKZWAP1+Sqm1VZYZktkkDog0+T43sIsIA+K2eWYcw0x35z+y85yxgDpLjAvF78uq9A4axDCBIHaCflyQaNo27J4dY7olNje1+Xoh18C3cduv69EEcgA7k+qG0AO337myBiMEZkkxbnzXTghHMHeZQWlKpbqk90De6q6JIMFxHkf2Uqo4kbg9dkDqo1NIIBkEQehF/ft6rwviDK/4fEPpjYGW/wC03H6L3FtUReQRyP1deXfabT/nMeNi0t9Q6fz+CDINcuyhBOa5A8JBNDkmuQFjySS1fV0kAqr4NpTfaLjmlOZR73QIgIT0UBCqhBELrpspzxdNhB0FPDlxiI5qBwerPBZi1sA8r/sqibqTh8I50xfyk/IINBQ4jpsM6bEExPPlPrf0WnyfjfDta0OGknci8d1ghlwgy4yNmhpj1KZTyqoZim90fhaXfJB73lWe0ao8FTVH19eSsqtQFpXg2RZocNUDrieR6+uy9Io8YsNNpMDzP6oLnNMQdBjcFtvWCo7cc0NBcdKHTzFtRm4uOTgV57xRnZJ9ncaTvJ5IPSqfEuGAnWPr6C4/irD3E7XneeXIrxOnXvJc6eQWiy+g9wB0jTbaZ9UHo1XMmVGlzDI9P1WA+0Sp4KUdXX9FJoYaphXAtJcx+46Sb+X7If2iUv5FJ39xEDYAiyDCakpTIT2hA8JNTmhJrUBNfZJKB9BJA6rSuQutZZEqWKYgG5sIVUWUpoQ8TACCtqC6YE95kpkoHBdLj1XAnAIJOX5pUovDmEAi1xKkUsxradIe4A/0gwPcEDDUBuev5FXDM3psbIbfSGAAC4HUIG5Zkj6zpc47SeZlXD8hxTR/LdOnaW6SPJwus+/iqu2W03Gm3o0pzeL8X/3XRaRP1CBmZe3a7xm//kO+8qtLnPMczA5KbVxVSsNTjzJn8kHKmzXpjkXAHt1KCS7L69Bpf4gBAJafxWAMKczEU6hbTp4dj6piXlzzfnLZhaL7Q8G7D0qZZelWDWuO8PYNTRvsZJ//ACsRg8c6g7Uw+KOY6oL/AB3CeKaAW0gbAyxrfcAbqpp4zEUH6HaqZ6OBapDOOMUD94eVx7oU6hxqKjRTxNP2jTY6iCR3a4iWn1Qcr8Q4qm1prAOY67XQIMdwPgomfcVnFU2Mc1rdBkaSb2iIKl5hnNMUjh6TTUpunSXbt5iAObTzWYaEHQiJrQni6DsJzSnDZNhA/WuJJIJOKHiPZCDVMxtLxHzQmU0DdFlExjZCsR7l3G4UCiHcySgodCYQpD6ZsgPKDgapeDw2oFR2BWeWMEweyAZy92jUCCNrb/ui5Zluupp1aTuD8xdaWtkjo1UjE7t5H1lRsVhGsg+KnVbz5H9pQScDw3WDzLabh0IG/S4+Sm5pwk5tMPLKbYuQ0CL+ih0eJ6zBENJPNpHymyiYniWq+fal7gLhtgNojfZBTZmdIIAA8kzIKX85rjyPmhYio6q6TYcvyVnlrAC3n173QeqZvlP8ZltWnu5rBUZ/uZJEedx6ryTD5UHsa485APLUP6T0K904POqjyiCAPJeU8WZacNiqzGfcefaBnSbyO4MoKKpw6QfEHDvAITcNw1UqP0MBdPOCB6rSZJnbY0VIPYx7rha/Ls5w7f62Dt94npAFz7kGayvh0YSjVdVg1PZuGq5iQQA22+w9VmMy4YrU8OyuR/LMNPUHr5Er0tuEfjKgc5pZRYZDXWc8jYuA2i9u91C+0aq5uHNMQGaQYj+oOEDyhB5TpTmMXQiMQJrV0sRISagHoSRNP1ZJBIxTpceSHTP1ZHxI8UpmlAmtTMRiDoDO8+9FpgXQ8TT2I5GUEjPssFKnTnd156rOuatZxUdbaLwQQW+49FmyEAqbVNwL4IPdRgESlKD0XJ8UHgXtt9e9XwpMeNLmgjoRM/ovPclxpFpiY+C3GGrFzQevb05IIj+G8O8kaXddyPkhHhzD0tRFIEwfveI+kq+YxobJMeayvFfE4A9nSsTaenL80GZzKq0VCBG+w5J2Vgl46bqHh8JYkm/zvsp+UUj7VsmBKD23hVgFMAdFk+P8FTdVpuduS5h5WiQR5GfetBkmb02ANDpIj913iHJqeJZq/rYS5hHOfvN9R8QEHmdTg9zzLagubSJmfJaHJOADRcHPqif7BHxWg4fFBzGllyAN7kKfVKA+FYGt0tFgsF9p2IH8O0Rcvj3XWvdjNMidvrqvM+Psz9q+mwf0guPm42+CDIgJzQnBiIKaBLrSnezsmtag79bJJ2n6uuIJlVMYjV2QYCCgd7Oy4XRB6JNQ6wMIJmZsmi0tOphuOrTzaQqAhTRXcAQDY7hRYQDhFpBMlOYYQT8IfFy9Vs8lxUNubDkOXx6rC4eoZV5hM0axu9/cguM9zt2nS2/cR5QqCtkZDPF/1DBufVEFRz5q30g2nYuHXsEzG5sX3Pp27IKyrhKjQenY7qOys5twVZUH+BxInYBS8ppNdJdttcTA398wgg0s8rCNMg9R1V/hjmXsjiC6o2m2IDjGrkIbG3dWOFpUGlgNNrjqAk2vvIvaHLdHEMq4d1N0bEHa1rbIPMOFuIKlE6TsTee58pXpmExrXNBtBAleP5jSdSqkG0GD58lqOGc+ECm4+R9IQa3M6JJtzIHvMeS8q4mr68XVPIOIHk2y3fEOb+zouLSJAEefI/XReZFxJN5Nz8UHQnsTW906EBCENwXQV3UgHqST7d0kE2sbpjUbE1Ln91GNTzQF8+aBVfCc56DXNkANSGWA+aeGp4CCJF09pTqzYKTN0BqLQZ5I2Hw5J7n5c0DDm/kVPovAlxO2wHMgb+QQHx2JAbp3gR5X2FvequpWBPZWODyw1RqJtvynyuo1fLXTA/5Qd/xBmnTpMduvIo9DMmiB92SCT8Sooy8xdjvMbKTh+H3OEhrztyiEGibn2E9mAS4QHN2PPuOpUQcU+zADX6mkmYN4t/z6lWWT8IMZ7N/szWPMVHBrQf8AbvCvsx4QY5jnVQzeR7NgaAD1jcoMp/DtxesgS4SSBuW2gg8yOiqmYJ9CpBBItDgLX+tlqsPk4w0OaZ0vFnHkbFpt5KTm+D0seWARuN5jTEX6EIMhnmNmnpmbwZ5xJ/MKhapWYkAhomwkz1NyorUBGFOKa1PIQNSCRFk1qB8riS4gssfIcY+uijNVlmVKCdtlXhyDrmeqiVFLNSeSjVWIBU2pj8XfutNwblDK9bTUEtg9uSouJckdhMQ+i7YGWn8TT90/XRBDNYndcda6GxSJtCBgfeVNw9IuFvI+qhUyLg80TD1oMSguMNUfTJZdvl9bJOxMm/11QP4ltQNizmiOzlJNcPYIERaOiAmFxTiQGkb7HofVW+qowWIOp2lo/FpB1e79FRYbS1zXdLnuVb0M10+yc0OcIc6IuL3G3NBrcNSqUgCXNIgGwgwQDzUnEZ1aJmTuPioWAx4r3FoA3m1oiD2UPFOLahaY3JANhItG/mgh4l1R9Co4HZ40jmdLr/JNzbM9FIl1nBrRB5kgG3Xki4vQ2k4lxa/cRYe7n59Vi88zU1CGzIb8UFdVqS4k7m6TShlyTXIJAKcHoQcnNKAhTJXC5dQL1XVyUkF9ntT+Y6xFzv0/VVMTzVtxDeq4nqfnCqWOi1r/AAQPYQi1aFvqUKluOS0PD+T+2cXOPgZ8eg+CCy4dyw0dDwYJPmbwVqeNeC24/Dh7BFemJYbeLq09im4TLdUEbTbcTIWzwlPQ0DpG6D5dfSc1xa4FpaYIO4I3CLp2nYr2vj37NmYvVXoEU68SRs2pHXo7uvMf8HNNxpVmFpNoO7XDcT8UGdemlWuZ5UaZ3lnJ0fMKqi6CRQBA1ctp7xKPTe4QRJi/6qZltFr2BnV4AESYIl8d4A9yecsc+o5rfD42gidmk/PmgC6o5wJEWi3O5hTcPjdAFLeXadQ3ifiAQFMrZM0FzQb+COjiZJHaOv8AaqangSSXE38Zi02Om3W5CDV5Nj62p8ANDWAkgbkROw3ggo1PFGrVDAJcbX/FzPxC0OSZSAC4Q0vDTFpPhBdv2BCm4Lh6nh2tDRL51aiATsJ9EHmvG+WYjDVQKsQ9uoFs6TFiPMWWVL171xLkJx+Ecwj+YwaqZ7x177LwTEUy1zmuEOBII6EbhA2U5pQg5Oa5AcFEB8lHDk4uQFdC5rQi5cD0BJSQ9SSDSZ26ahEX1H59U7KuFMRXMspOI/EbD4r1ilwZQY4uLQT+J9z6Aq+y/CRsbDkEGJ4f+y1rYfXOo28A29eqvxkbGvc2mwNaNJgc1qdCiNj2pE3gIIeGwQ17WCsIXWU4MhceRKAgVPxJwxSxTCC0B0HS/mP1CtXvCKxyDw7O8qrUZY9pdBiTvHUcisvXykzrZcfeIjbpIC+ic8yKniaZY/e8OG4Pb9F4/nfDzqGINN8wR4HN/qE+UE9uSChyOrpLWuEEVGVdUEwCdLh5EG6tM2oGhXc4XY59Mz+GXc+fNCwmXn2zgZAeDBFwALnV6I76uqoZGoEhrmnmAfCZ57/AoLqhgwa1OnAPidUkzEwRAPKQQYQsBwo8a3ugF0DSOXi8UE9vl2Rw406tKrMgMMloj7rdIjqTA9y2uUM1Ug4Q7dwNzYugG/mgdhKEaGj8LnE8rg91X51XcMU1uk+zFEku7khsK/wbQXSLgW7CN/mFTiq+pjK1MAw2BBECAARB5mTKC3yAO9mARFreR29V5H9rXCr6OKNenTcadUaiWgw1+zgY2nde0ZYPAJ3iPipNSkCINx0QfJhKQcvobPPs4wWJJLqYpuIPjpy0+sWKwGc/YhXYC7D1W1R+F3gd79ig86FRL2iLmWU1cO7RWpupu/uEfHYqJKA2pIPQg9dBQF1/VkkOVxB9SVaU1bmQp7ABtZAqsMqPoJ3QTqteFCwzv5pvJ0396acO4c/eh4ZmmpUP9rfzQWdGrMyZTQ5oM80LBkQbLr9PS/RA51Ual1tWASTAF5NhHnyCzubcXYag7QCatYbUaI9o+e+kQ0dyquvkWNzNhGJnC0TtQpnxOH+q7n/tFkFbxh9sLWONLBBtRwMOquEtnoxv9XmtPk9RuY4Jprsb7SBrDbaXbgtI28u8LE5l9lNPCubW1lzPwQTpPWeYVtlmP/hnB7J02D23MgHf4oKOpk9XD411OowkEO0Hk8G0+nMJ5yKQx4FtRa9u0ReQZtBIXptXDUcbTY8E2Iexws5jtj79iDus7m2VOa5tIRd+oCTJ5kgHfbZBmOLcU5tKi0ANqeN0DT91oiDz2v71acA5+6pRoMGrwENc42Dg7V74ge9Uee4F2sOqOI9oXsAiXD7wnoNwFoeF8LT/AJAAc11OdQi5EWLr25wg1z8Q2kI21W7zeEHL6Gt3tAYcJaTuLE2/dZ3jPONValh6TtFTwvDrQTMBjhvBE7dAtbgKDmNGoDuUB/aFjXGLtBcR1gTZUuD47oPwv8UZFMHS6PEWHY6gNoV3jMWymx1V5AYxpLidtIF/ruvmjAcUPw2IrPo3pVHvmk77rmOcSAR1g7oPpFldtQNqsdqaQII2IKkCpC87+yriqlVa/DiWR42MdyafvNB6Ar0Woy0IIuY5bRrtLKtNrweThP0V5lxT9jbSS7CO0/6b5I9DuPVemYerMjoU+oEHzJm3D+Iwzi2tSczvuD5EWUBq+ncdhWVGkPaHA8iJ+a8v49+zpjGmvhwRzdTExHMt6IPM5SS0fV0kH1jVNwmMp/BcqO8Xok2x/NA51lC9p43DnpCsC1V2Mw5Lg5onkR2QQ8XmhpCGtdUc6zWMuXdydmjuVCdw7i8XP8VW9hSP/wBOGPicP9Ssb+jVo8Jhw2SRc8+3RE13hBFyPhvDYRumhTazq7dzvNxuVaobHJ5KAWLw4ewtIBB6rFZvw2WEhniBmBaW848luUGq0b80Hm3DebVMJX0XdTcbtnbry9fRehV6TMTSDmEGfFTfvB5G3xVFxFw8yq0ubapBvG/n7yqThHiH+EIoVg4Bzo1WhhJi/QT0QW+N4HNaoKlR4JaS4DcSNj68wg12nCzLmud2kEibzPyW0qVQGknYCV59xHjgZLtvvyO2wA93uQVOBpjFY6pioc32LaYadg9xsLCwLYPvXqbfuXva6x3DGTaMO2/jqH2jza5cbAgDoAtbi2uNIhm8QO3JBheOXfxNP2LHO9nPiH4u3kvK8bwDWGo0zqi8EQY817n/AJVaKTYkvsTPXfZQsZlpYLtgRv6zy3QeB5di6uErsc0lj2OHzuO4X0rkmcitSY4xLmg7i8hYDPuEqOIPiEO5OaIPy25LTcEZf7CkKGrUGzpneCguaoLX9nG36KWRIUDM2kEQbEzH6KaypAAPRAN9LwkFQzTDmaSO0K1qtkeigARIQZ//ACnh/wDtN/8AEJK4XEFrWFwu02XRK7b2XWM96BzQmtddPJhAA8SA4H1CFWZ096O0IVY3QMEghdfXukWyNlDqNIO/vQTvaqO+oZ39y41hG6TqYhARniFt1RZzw6yuLiHAbn4SOasjWLLi6nt01GyN0FFw5jXgHDYje7WEmS5sSR7jbyXnHEYf7duDnxPrNpG99IcHSJ5afmvUMyy8uA/pc06mO5tcNivOMc19TO6dZw0xTuOQqtAYY94KD07LMLpEAeG0eTbBW1NsCFGwYER0spaBQhV6AcIcAR3RUkFFjeHhuy3YoWBy3Q7UTcfXRX7lFcwSgj5hSkAjkRP1CDmdH+XI5Ky9kCIUfE0f5bhugDleJL2HUUqrdyqzA1NL45fXVWlZwhBB9oOpXEpH0EkF/UdF0xh5p9cJUggeCmlqcFwlAoUWtuOikHZAmSgY2p4iO6VQolOmCSh1qUX3QD1bdIXfZGeyVITupbG2QRn0JkHbko1Emm7t6Kz0oL2Az9fmgIXB7bcrrF51lJfjcK9ogB7nPIA2DSIPvCt6tc64YYHOPluhtxbvbBrtMBhPrMCUF/ghuVLQcPT0tA7IoKDq4SkVxBwqPVajuCY8IOsdZCxJsu+9R675HT63QZp9SKkjkbR5q3fV8E9lnsXV8cG0GL35noFdUK0s6+SCN7ZJOjsUkGoxGyHhhZJJAdNISSQdQtCSSDjBdNqHl5JJIGAXUjVskkgcW2UDG1tLTHTqkkgqWugAeZUFzv8A5jB2H/sCkkg2xTQ664kgKuFJJA0oLjdJJAxyjVLkpJIMji/FUdyup+BqENPvXEkA/wDED39/7JJJ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8" name="Picture 10" descr="http://stat17.privet.ru/lr/0a08e8f452e47f9bc09fd630429cdbb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24944"/>
            <a:ext cx="2500770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80" name="AutoShape 12" descr="data:image/jpeg;base64,/9j/4AAQSkZJRgABAQAAAQABAAD/2wCEAAkGBxQSEhUUExQUFBUXGBYaGRcYGBgXHRcWFBcXFxwYFxgYHCggHBolHBcdITEhJSkrLi4uFx8zODMsNygtLisBCgoKDgwOFA8PFCwcFBwsLCwsLCwsLCwsLCwsLCssLCwsLCw3LCsrLCwsLCwsLCsrLCsrLDcsLDcrLCs3KywrK//AABEIAMUAgAMBIgACEQEDEQH/xAAbAAABBQEBAAAAAAAAAAAAAAAFAAIDBAYBB//EAEcQAAECAgcDBgoIBQMFAAAAAAEAAgMRBAUSITFBUQZhcRMigZGh0RQjMkKCkrGy4fAHFSQ0UlNywRczYnPxQ0STJVSi0uL/xAAXAQEBAQEAAAAAAAAAAAAAAAAAAQID/8QAGREBAQEBAQEAAAAAAAAAAAAAAAERMVEh/9oADAMBAAIRAxEAPwDV7QVpFZGc1sRzQJXCX4RuQ364jfmO7FPtL94fP+nqshCbKzOOi99bx5/zX9aZ9bx5/wA6J1qsBMKMMJxVF4VtH/NiesUvrSP+bE9YqrPd1Jw4IJhWMe7x0Sf6nXJj60jfnRPWPeoXOGijtiaCx9YxvzYvru70x9Pi/mxfWd3qEvGqjddv7kFsVhE/NiH03d64aZEP+rF9d3eqgd8F22gn8Ki/mxMfxv7/AJ6EhTYn5kQ+m7vUJSa4d6Cfwp/44nrO71LQIz+Vhc98uUh+c7C0Ljfv7VUdipqBMxoX9xlxv84IC20w+0P9H3R8/wCELcUT2mdKkv8AR91CnO6PgpBIwAk4SGXzvXAB3KJjs9UrWqolkr9CqmJGkfJb+IjHgM/YrdT1PIW4wvyYct7t+75B8RpoijRqjhNxFve6/swRCG1ouDWgDQBIFdaFB10NjrnNaRpIIdTKkgPHk2dC3m/BECmu3oMVXFRRIItM8azUDnNG9oxG8diENN+oXprUCrnZ9sSb4cmvvuyf0ZHemrrKOckHcO9QWyLiCDeCCLwRqnNmqJg7NS1afGwsP5jN3nDOUgqoU9Xnx0LfEh++EBnaY/aHyl5vuhCn345e1FtqSfCX+iBeMbI+ZdqEN0+ZqQLPtRWoaEHvL3eSy/cXZeyfQEJaZY5IzSqTyMFrBcSJniVRZrGvGgkC8q3Vsa0AdV57FeXPHxW02dgODZuu03DvURpGhdBSautQIBNeFKSJXJjygYUy0pME1BlNsKABKM3EmThxwd+x4BZ5jtFv63gW4MRuJLDLi0THaF54BOW9WKkBwU9A/mws/GQ+u21VQpqvJ5WF/ch8b3tQH9pQfCXnLmj/AMRn8+1Cp3ortN95iej12R2oRjcpBx+7VQVhTAXc5wAGvsUjhzgs7SmEmbjgqNLVVJo4eC6IyWN90unVbyr40N7Zw3MeP6SHexeIzkrNAp8SC4OY4tIzCD26YSZEWQqPasRpCIQ111+APxWgpocYbuTxI1wUQStjUdYyTIsRs5BzSdJifUF5jWtAiQ223vcJznaMpjQ64DVUajp7YMUPN7Z5XXfBMV6zEwUQEpJ1FiNc0OabjeE96IYGzxzXmMOHKQzEwdxF37L04lecVhdFiDSJE94pFhklPQr40P8AuQ8p+eNFWaVbq8eNh5+Mh++FQY2n+8v9HI5NCHUZjSTaLg1oJcQJmQ03zIRLagnwl+Hm9Vn56uKG0WRJY4ybEBbPSeHapBJT30cUc0iHyzZmw0PsyL5EkzlfIYy3LEPiTJnfoERr+iljy2ZLWkyBJkJ3GW8yvO5CbKov0KuXwRzRDIOTmNdpr8/tGaQ1zrRhsl5zGzaCJX2byR2qsBfkp2QuhUWoMJrIhsutMBucbiRlaAz1loZL1Ohx2MoxiucCxjCXOaQfJF4nr3hedbO1M+mPEIODGwwSXWROTz1uMxdM3XohXlQRqIWM5Quo0WI0OIFmRmBKJ0YGcpgqXwBKwrZ8aLyz5Wp81h5zYYyaAccLyReUbqjamlF4YRDih3NDHtstJvk0WBdPDAi9W4uzDYVJLIoNgk8m7EEA+S45EfOK0FCqGFBdyjQwaGRJbvBJKfAOfXTIERx5GLAN9uE7yHavhHAOGPNkHAm6aIQYry61fZIbfiJuzGvRqrrKTDitYDIh10scdJ7rlmKirOlA8myBysFjnw2PDJAAEhs3TDSBd0cERroz5GQvWbplVQYVt8cum97iLM+aCTfLHOZndcFo4YDRMmZ84+3oUUSCIjXWiHBwIOBx0KgwVLgGG8sJnK8HUG8EBSUE+Nh/3Ge8FNXbQHtbm2GwG/jruVehnxjLsHsPU4ZqxRvav7y/eG+6EFBOWXYjO1Z+1P4N90IJMKQUdoTNwI84Anjn0IIe3JbCtoDHUVrsXhzr+kmSyDm6qhoxnJWGR5C7E5Kq1uV6ngjIXoPRvo6h2YTzqRPeQCtdWdAZHhOhPnZeJGWIzBByIN43rNbCUcij35uJker9lqxcpUZ6BWzXF1GpRAjNkDauEUSuiM3kXyyM06JAe0WWmYPYrNcVTBpVkRW2i2dlwNkiehGWaFHZeAwG+O5uNnlogHCTSLkFU0pwlAg2XRiJOJmRAEgDEeRno3Eko3VsGxDZDYLLGNDQCJGTbgSMyU+h0JjGBsNoY3Rsus6q0CgbFhhwLTgRI8CJFZ7ZWjGGyI28gRHBs8SBdP2LRnFAK+rFsBhbDLeVdOUr7OrndyDL1pHD40Qi8WrI4M5t0uCbAMnM/U33gqjGyMhgMFaoruez9bdfxDS9VRna0/aono6fhF13+UI4IvtX96iehrdzQg5UgUR9x0zQisKKWuPQdyLWVXrAkjhiqABeW3pkKPIkqWI1V4kOWaDY7K7Y8ibEQTZqMWzx4juW2rDaqiQ3Na6MJkDyQ50gZXusi7pvXi0FenbIUKjUijNhxmMc9trEycLRxBBBGHZ1qNWXAyLTMEXEYEG+4rkdgc0g5g5kdoT4VHaxrWsAa1oDQBkBkmRbgVEMhAhomZmQv1TrS4AJBduQZnbakkCFDa4tLi5zgLptbIC8bybtyykMy0BRXaekW6Q6+5kmg8Lz2nsQkKxT2D5Kkgu57dLTfeCY0CSfC8pp/qb7wQG9rB9qib7PutQR3Wjm14+1P4M90IGGqQNDr1yM26Wq6Wrjf8KjPUg2Sqjr80armj84OGByGRzQVzZFA6HcitCpoYJFk75kzIJwkDlIfuhcIjMHoWr2WoVFjusPgx4rpZPsjpkR1kqi9SNt3AzhTIIlKIMJYTLTI44jRamo6+bS4bi0Frmym3S1ORBzzTadspRYrQOSbDlgWc0jqx4meKrVVUTaLbENxLnS5xylOQuyWUHYHkgTJkM8elLcoWGz0Kdgunqg8/r4t8JihuThP9RAn23/ACFQIwWgrqq3PfSYrZc0tu1k3nS6JdSzodloqqRgOKdABL2zMuc32hR2lLAdzm8W+0YIDe133qJwb1WQglqSM7Xn7W/WTdPwjT57EDdipODj3jgug5phbNJoM1QozQ5sjnhuKzdJMitMcFn6wItEIKgei9SUSNFdKCHEi8yMruMwg9govUtdPozg5gE85iYPFUek7PwKQ1lmLdLK4kdIRXkrMyT8FkoO37TK3Ds72maq19tGaRDst8Ww+VPF2g4KYjSVfTxSIhLPIbhvOvBFKRSmMk0kWnYNz4yXllF2idCFmDcczIH2hFqipotcpEcXuOJN5TBu2SwMt+/WawteVSaPEuHi3TsHH0TvE+kLXQ6UDhzu5W6TRGRoZY8TaesHUbwoPN234p1H8ps/xN9o0vV2taoiUcydzmk814z46H2qhCxHEe0KqObYfe4nBvXZCBlyNbYn7W/g33QgbipOBzsEt96jDl0uVD3arNU8893FGqRSmNxdx/ws/GiTJO9ArWiVopoSCCRhkZlTRqW5+Ju0UZbITXAzO5USQCBxRGh0izhiULnIq1AgkkINtsxH1N0s1o/CrRbDaZZmWTVh6HGsiVn4/BbSpaGWCbvKdKfcogpFhte0tc0OaRIg/usVW1QPhODoQc+HMb3NvzGY3hbUuXGHjioMbts77W/9LfdGKAgo3tqftj+DPdCzNJpsik4qd8UNxkhdMrCdzZj91Vj0kuKrqqcXTTVwpIHBdauKVrebvQPYJi9dlJRFyQiGaqHuE70RocJ0pyMlSgNmcCTotls5VRJa92vk6S3ICGztVzHKPxukDkFqGAqKFAExdLhvVCpq8bSIseG1hHIuAtTBDpue2YGV7O1Z6guXJs0OhVyx1JdRgyIHNZbLyAGkCXkicyL8c5FEZX/OCDF7c3UuJvDOqwFhqW+/Fbf6Q3Hwl36W+7x3fBYWOFZxVa0nLgTrJ60U1xTQnvaQZHJckiOq++hOEMOkZHXNUJ3I1F2kiuhw4bgwiGJNMst+SopeCybM3DVMhQLZAaOlXqsoZpDuc7DDidBgtXRKmFzWkCV5uQUKlqYtcC5s5z7P2W1ocCyPJDcClR4MjhLKavAXLOoGV9WHg9HiRBc4CTCZSER/NaSdATM8EC2GdBhxaXBhxA8WoZaZ3xGww8OeNQC7omFsAdyG1ZU/g8WPE5Rz+WdaIIaAHTcbpX4Ol0BBSYf+qGePggn6+CPTvQwVORSjSOVeTZs2LLLNjJoMp3G+eKJS0QV9oNlG0p5fyhYZAeSHYcTwQX+FjTjSX/8AGP8A2SSSKa36JWT+9P8A+Nven/wphj/cxMJ+Q0fukkiLFN+jGDHeXiNEhgy5oa114GIJ1Vf+FMIf7iL6rO5JJA7+E8H/ALiN6rO5TQ/otgD/AFopluYPYEkk00QoexsGFeHON2YbpPIK59Rsv5zhrKQ1SSRE7aE0Xc4znnp0J8OiiU78ZYriSKYAND1/BRQnA25g815aL9AL8N64kg4YrR5p9b/5TaRSGss80mYn5WG7yUkk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82" name="Picture 14" descr="http://upload.wikimedia.org/wikipedia/commons/thumb/3/3c/He_Jian3.jpg/160px-He_Jia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996952"/>
            <a:ext cx="2016224" cy="31125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509120"/>
            <a:ext cx="7056784" cy="203132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>
                <a:latin typeface="Georgia" pitchFamily="18" charset="0"/>
              </a:rPr>
              <a:t>Індійське образотворче мистецтво у міжвоєнний період представлене творчістю видатного художника </a:t>
            </a:r>
            <a:r>
              <a:rPr lang="uk-UA" dirty="0" err="1">
                <a:latin typeface="Georgia" pitchFamily="18" charset="0"/>
              </a:rPr>
              <a:t>Обоніндроната</a:t>
            </a:r>
            <a:r>
              <a:rPr lang="uk-UA" dirty="0">
                <a:latin typeface="Georgia" pitchFamily="18" charset="0"/>
              </a:rPr>
              <a:t> Тагора – небожа класика індійської літератури Рабіндраната Тагора. Тагор був представником Бенгальської школи відродження і у своїй творчості використовував кращі зразки національного живопису, зокрема фрески </a:t>
            </a:r>
            <a:r>
              <a:rPr lang="uk-UA" dirty="0" err="1">
                <a:latin typeface="Georgia" pitchFamily="18" charset="0"/>
              </a:rPr>
              <a:t>Аджанти</a:t>
            </a:r>
            <a:r>
              <a:rPr lang="uk-UA" dirty="0">
                <a:latin typeface="Georgia" pitchFamily="18" charset="0"/>
              </a:rPr>
              <a:t>, вносячи у свою творчість і сучасні мотиви.</a:t>
            </a:r>
          </a:p>
        </p:txBody>
      </p:sp>
      <p:pic>
        <p:nvPicPr>
          <p:cNvPr id="6146" name="Picture 2" descr="https://lh3.googleusercontent.com/-ciH7OPLNMmU/TebVR2PRO-I/AAAAAAAATnU/m_6ZbWcfHpo/s288/picture_tagor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5544616" cy="4158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492896"/>
            <a:ext cx="60276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 smtClean="0">
                <a:latin typeface="Georgia" pitchFamily="18" charset="0"/>
              </a:rPr>
              <a:t>Дякую</a:t>
            </a:r>
            <a:r>
              <a:rPr lang="ru-RU" sz="5400" b="1" dirty="0" smtClean="0">
                <a:latin typeface="Georgia" pitchFamily="18" charset="0"/>
              </a:rPr>
              <a:t> за </a:t>
            </a:r>
            <a:r>
              <a:rPr lang="ru-RU" sz="5400" b="1" dirty="0" err="1" smtClean="0">
                <a:latin typeface="Georgia" pitchFamily="18" charset="0"/>
              </a:rPr>
              <a:t>увагу</a:t>
            </a:r>
            <a:r>
              <a:rPr lang="ru-RU" sz="5400" b="1" dirty="0" smtClean="0">
                <a:latin typeface="Georgia" pitchFamily="18" charset="0"/>
              </a:rPr>
              <a:t>!</a:t>
            </a:r>
            <a:endParaRPr lang="uk-UA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5517232"/>
            <a:ext cx="31373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>
                <a:latin typeface="Georgia" pitchFamily="18" charset="0"/>
              </a:rPr>
              <a:t>Презентацыю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пыдготувала</a:t>
            </a:r>
            <a:endParaRPr lang="ru-RU" dirty="0" smtClean="0">
              <a:latin typeface="Georgia" pitchFamily="18" charset="0"/>
            </a:endParaRPr>
          </a:p>
          <a:p>
            <a:pPr algn="ctr"/>
            <a:r>
              <a:rPr lang="ru-RU" dirty="0" err="1" smtClean="0">
                <a:latin typeface="Georgia" pitchFamily="18" charset="0"/>
              </a:rPr>
              <a:t>Учениця</a:t>
            </a:r>
            <a:r>
              <a:rPr lang="ru-RU" dirty="0" smtClean="0">
                <a:latin typeface="Georgia" pitchFamily="18" charset="0"/>
              </a:rPr>
              <a:t> 10-Б </a:t>
            </a:r>
            <a:r>
              <a:rPr lang="ru-RU" dirty="0" err="1" smtClean="0">
                <a:latin typeface="Georgia" pitchFamily="18" charset="0"/>
              </a:rPr>
              <a:t>кдссу</a:t>
            </a:r>
            <a:endParaRPr lang="ru-RU" dirty="0" smtClean="0">
              <a:latin typeface="Georgia" pitchFamily="18" charset="0"/>
            </a:endParaRPr>
          </a:p>
          <a:p>
            <a:pPr algn="ctr"/>
            <a:r>
              <a:rPr lang="ru-RU" dirty="0" err="1" smtClean="0">
                <a:latin typeface="Georgia" pitchFamily="18" charset="0"/>
              </a:rPr>
              <a:t>Чабр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Діна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eme-russia.com/wp-content/uploads/2012/12/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6336704" cy="4537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475656" y="620688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Georgia" pitchFamily="18" charset="0"/>
              </a:rPr>
              <a:t>Образотворче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мистецтво</a:t>
            </a:r>
            <a:r>
              <a:rPr lang="ru-RU" sz="2400" dirty="0">
                <a:latin typeface="Georgia" pitchFamily="18" charset="0"/>
              </a:rPr>
              <a:t>, як </a:t>
            </a:r>
            <a:r>
              <a:rPr lang="ru-RU" sz="2400" dirty="0" err="1">
                <a:latin typeface="Georgia" pitchFamily="18" charset="0"/>
              </a:rPr>
              <a:t>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література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розвивалося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під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впливом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світових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подій</a:t>
            </a:r>
            <a:r>
              <a:rPr lang="ru-RU" sz="2400" dirty="0">
                <a:latin typeface="Georgia" pitchFamily="18" charset="0"/>
              </a:rPr>
              <a:t>, складного </a:t>
            </a:r>
            <a:r>
              <a:rPr lang="ru-RU" sz="2400" dirty="0" err="1">
                <a:latin typeface="Georgia" pitchFamily="18" charset="0"/>
              </a:rPr>
              <a:t>міжвоєнного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періоду</a:t>
            </a:r>
            <a:r>
              <a:rPr lang="ru-RU" sz="2400" dirty="0">
                <a:latin typeface="Georgia" pitchFamily="18" charset="0"/>
              </a:rPr>
              <a:t>.</a:t>
            </a:r>
            <a:endParaRPr lang="uk-UA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124744"/>
            <a:ext cx="4572000" cy="470898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>
            <a:spAutoFit/>
          </a:bodyPr>
          <a:lstStyle/>
          <a:p>
            <a:r>
              <a:rPr lang="uk-UA" sz="2000" dirty="0">
                <a:latin typeface="Georgia" pitchFamily="18" charset="0"/>
              </a:rPr>
              <a:t>Плідно працювали художники різних напрямів та стилів. Після першої світової війни з найбільш популярних напрямів був експресіонізм. Серед експресіоністів були такі відомі художники, як Г. </a:t>
            </a:r>
            <a:r>
              <a:rPr lang="uk-UA" sz="2000" dirty="0" err="1">
                <a:latin typeface="Georgia" pitchFamily="18" charset="0"/>
              </a:rPr>
              <a:t>Гросс</a:t>
            </a:r>
            <a:r>
              <a:rPr lang="uk-UA" sz="2000" dirty="0">
                <a:latin typeface="Georgia" pitchFamily="18" charset="0"/>
              </a:rPr>
              <a:t> у Німеччині, К. </a:t>
            </a:r>
            <a:r>
              <a:rPr lang="uk-UA" sz="2000" dirty="0" err="1">
                <a:latin typeface="Georgia" pitchFamily="18" charset="0"/>
              </a:rPr>
              <a:t>Пермеке</a:t>
            </a:r>
            <a:r>
              <a:rPr lang="uk-UA" sz="2000" dirty="0">
                <a:latin typeface="Georgia" pitchFamily="18" charset="0"/>
              </a:rPr>
              <a:t> у Бельгії, М. </a:t>
            </a:r>
            <a:r>
              <a:rPr lang="uk-UA" sz="2000" dirty="0" err="1">
                <a:latin typeface="Georgia" pitchFamily="18" charset="0"/>
              </a:rPr>
              <a:t>Громер</a:t>
            </a:r>
            <a:r>
              <a:rPr lang="uk-UA" sz="2000" dirty="0">
                <a:latin typeface="Georgia" pitchFamily="18" charset="0"/>
              </a:rPr>
              <a:t> у Франції, Е. </a:t>
            </a:r>
            <a:r>
              <a:rPr lang="uk-UA" sz="2000" dirty="0" err="1">
                <a:latin typeface="Georgia" pitchFamily="18" charset="0"/>
              </a:rPr>
              <a:t>Мунк</a:t>
            </a:r>
            <a:r>
              <a:rPr lang="uk-UA" sz="2000" dirty="0">
                <a:latin typeface="Georgia" pitchFamily="18" charset="0"/>
              </a:rPr>
              <a:t> у Швеції. У 20-30-х роках в образотворчому мистецтві зародився сюрреалізм. До течії сюрреалістів належали художники </a:t>
            </a:r>
            <a:r>
              <a:rPr lang="uk-UA" sz="2000" dirty="0" err="1">
                <a:latin typeface="Georgia" pitchFamily="18" charset="0"/>
              </a:rPr>
              <a:t>Ів</a:t>
            </a:r>
            <a:r>
              <a:rPr lang="uk-UA" sz="2000" dirty="0">
                <a:latin typeface="Georgia" pitchFamily="18" charset="0"/>
              </a:rPr>
              <a:t>. </a:t>
            </a:r>
            <a:r>
              <a:rPr lang="uk-UA" sz="2000" dirty="0" err="1">
                <a:latin typeface="Georgia" pitchFamily="18" charset="0"/>
              </a:rPr>
              <a:t>Тангі</a:t>
            </a:r>
            <a:r>
              <a:rPr lang="uk-UA" sz="2000" dirty="0">
                <a:latin typeface="Georgia" pitchFamily="18" charset="0"/>
              </a:rPr>
              <a:t> з Франції, Макс Ернест з Німеччини, Сальвадор Далі з Іспанії.</a:t>
            </a:r>
          </a:p>
        </p:txBody>
      </p:sp>
      <p:pic>
        <p:nvPicPr>
          <p:cNvPr id="16386" name="Picture 2" descr="http://modernartconsulting.ru/wp-content/uploads/2012/12/%D0%93%D0%B5%D0%BE%D1%80%D0%B3-%D0%93%D1%80%D0%BE%D1%81%D1%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1954840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Picture 4" descr="http://www.tonnel.ru/gzl/563657095_tonne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861048"/>
            <a:ext cx="2018760" cy="2691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90" name="Picture 6" descr="http://typologica.files.wordpress.com/2012/04/48263346zz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437112"/>
            <a:ext cx="1967500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92" name="Picture 8" descr="https://24.media.tumblr.com/1df63e1ffb7db138cba224114092929f/tumblr_n57zz83WVs1tas66bo1_500.jpg"/>
          <p:cNvPicPr>
            <a:picLocks noChangeAspect="1" noChangeArrowheads="1"/>
          </p:cNvPicPr>
          <p:nvPr/>
        </p:nvPicPr>
        <p:blipFill>
          <a:blip r:embed="rId5" cstate="print"/>
          <a:srcRect l="4933" r="8036" b="4878"/>
          <a:stretch>
            <a:fillRect/>
          </a:stretch>
        </p:blipFill>
        <p:spPr bwMode="auto">
          <a:xfrm>
            <a:off x="6876256" y="620688"/>
            <a:ext cx="1944216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260648"/>
            <a:ext cx="4572000" cy="4093428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>
            <a:spAutoFit/>
          </a:bodyPr>
          <a:lstStyle/>
          <a:p>
            <a:r>
              <a:rPr lang="uk-UA" sz="2000" dirty="0">
                <a:latin typeface="Georgia" pitchFamily="18" charset="0"/>
              </a:rPr>
              <a:t>Поряд із експресіонізмом та сюрреалізмом у живопису, скульптурі й графіці продовжували розвиватися кубізм, примітивізм та футуризм. У Франції в^цей період творив видатний художник Клод Моне – унікальний майстер пензля. Його пейзажі принесли йому світову славу. Відомим пейзажистом був його земляк Альберт </a:t>
            </a:r>
            <a:r>
              <a:rPr lang="uk-UA" sz="2000" dirty="0" err="1">
                <a:latin typeface="Georgia" pitchFamily="18" charset="0"/>
              </a:rPr>
              <a:t>Марке</a:t>
            </a:r>
            <a:r>
              <a:rPr lang="uk-UA" sz="2000" dirty="0">
                <a:latin typeface="Georgia" pitchFamily="18" charset="0"/>
              </a:rPr>
              <a:t>. Він став одним із організаторів виставок художників, присвячених рухові Опору. </a:t>
            </a:r>
          </a:p>
        </p:txBody>
      </p:sp>
      <p:pic>
        <p:nvPicPr>
          <p:cNvPr id="15362" name="Picture 2" descr="http://www1.rfi.fr/acturu/images/108/Venise_RRR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3240360" cy="2721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Picture 4" descr="http://art666.ru/wp-content/uploads/2012/02/Marche-Havr-1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77072"/>
            <a:ext cx="3145435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6" name="Picture 6" descr="http://artclassic.edu.ru/attach.asp?a_no=161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717032"/>
            <a:ext cx="2560282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869160"/>
            <a:ext cx="7128792" cy="1631216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dirty="0">
                <a:latin typeface="Georgia" pitchFamily="18" charset="0"/>
              </a:rPr>
              <a:t>Видатний французький художник, іспанець за походженням, </a:t>
            </a:r>
            <a:r>
              <a:rPr lang="uk-UA" sz="2000" dirty="0" err="1">
                <a:latin typeface="Georgia" pitchFamily="18" charset="0"/>
              </a:rPr>
              <a:t>Пабло</a:t>
            </a:r>
            <a:r>
              <a:rPr lang="uk-UA" sz="2000" dirty="0">
                <a:latin typeface="Georgia" pitchFamily="18" charset="0"/>
              </a:rPr>
              <a:t> </a:t>
            </a:r>
            <a:r>
              <a:rPr lang="uk-UA" sz="2000" dirty="0" err="1">
                <a:latin typeface="Georgia" pitchFamily="18" charset="0"/>
              </a:rPr>
              <a:t>Пікассо</a:t>
            </a:r>
            <a:r>
              <a:rPr lang="uk-UA" sz="2000" dirty="0">
                <a:latin typeface="Georgia" pitchFamily="18" charset="0"/>
              </a:rPr>
              <a:t> освіту здобув у художніх школах Барселони й Мадрида. Його раннім творам притаманна блакитна і рожева гама, зокрема такою є картина «Портрет дівчини». </a:t>
            </a:r>
          </a:p>
        </p:txBody>
      </p:sp>
      <p:pic>
        <p:nvPicPr>
          <p:cNvPr id="14338" name="Picture 2" descr="http://www.picasso-pablo.ru/images/photo/picasso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2880320" cy="3795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40" name="AutoShape 4" descr="data:image/jpeg;base64,/9j/4AAQSkZJRgABAQAAAQABAAD/2wCEAAkGBhQSERUUExQVFRUUGBgaGRcXFxgVFxgWGhcaFxgXGhcXHCYfFxwjGh8XHy8gJCcpLCwsFR8xNTAqNSYrLCkBCQoKDgwOGg8PGiwkHyQsLCwsLCwsLCwsLCwsLCwsLCwsLCwsLCwsLCwsLCwsLCwsLCwpLCwsLCwsLCwsLCwsLP/AABEIAQsAvQMBIgACEQEDEQH/xAAcAAACAwEBAQEAAAAAAAAAAAAEBQIDBgcBAAj/xABAEAABAgQDBQYEBAQFBAMAAAABAAIDBBEhBRIxBkFRYYEicZGhsfATMsHRFEJS4QdiovEVI3KCsiQzU5IWwtL/xAAbAQACAwEBAQAAAAAAAAAAAAADBAECBQAGB//EAC0RAAICAgICAQMCBQUAAAAAAAABAhEDIRIxBEEiBTJRE2EUFYGR0SNScaHB/9oADAMBAAIRAxEAPwB9iE0ACBqksFtTvRMwdeaohkCvgFgOTZ9CxY1Fa7JgEBCzAJIoCUSBYk7vVVvBseS5BtAz4G/luURUCxVkThyQz3++S5siMLZC5PepTTWGoLQ6gNc333IiUlc1y4NaLEnjwCAxp0tmtMs3A1B133B7k94ad2zK+qSjxUU1+6EExEgE0YXQ3d9W/dCnFHNNHkkcdaIqY2aLzmhvhnmHWp1V8PB2NFI8eGB/Kczui0jzrTFeLzJcWuBsbeCulTmFzb3ZXRprDoTcv+bFvWmbKKjhSlFH/wCYyYs2WPVxP/2UciuvbGJjtY3MdGiqzkEvjxK8TbuTSJtFJRhlcxza0rlcRvrS9d6LgxpNgBZGLeGYA06hWtM6r9jCWkWw4d9QKnnyWFc/NENOKa45Ovf2YMRrwRqDR3cAgsGgCCc8UUy3DTvO7pzXNWyJPdIbz2SFCa13zkAnlXQEcUimT2uCsa2JMxS92lyTuA4qMGB8WLbQW8FLVoq3ZpNn9rYsEAOHxGDcSQQOTvvVbqQnoczDESHWmhBsWuGrXc/2XKJvF2sORgrTU0qtNsTj7ILy2IcrI1KHc14tfgCKX/lCXzYlVx7HfHzu+Mno2r4NPYVU6S2E9w1DXEW3gEppEg2QGJw6Qoh4Md6FLQ20PzVJnPRtLGIDXPtXWgrrXUCqdbP7QOY1wJzaak8+Kx29OMNbY3pcc/e9bObFGtIwcWad7Z0KdhU0QOXyTaOAR4+qXllgvKtHusUtFbRU06ryIahWRNLe7KstsuDLZRFbu5IaHDR0dvaPgqXN+6q0EizM7UTr2NDASBc2XPY0UkrqGP4cYkMZRVw3cQdQudz+HlrrBa/jSUsar0eQ+q4ZQztvp7QC2M4aEjqpFxOrieqlEgqDW1RzJoNwzZ+NMH/LYXc9B4laCV/hxMEXZU+SdSc5OykpBiQYTXQgxhIdDBdQjMXUETPQmpzZQOl10jAsYbHk2TBGVrm1pwoSDfhYqjm16Hsfj42tt2cIxjZCYgXdCdl4gVp4bkjJXW8e/i1DDiyBBEQCoL3mjT3AC46rKR8VEerjKwRXUwxQ+FKK8W36AZMML+EjHiIU2kcfLRle1sRvBwr4HchMQlWtNW6HdvB4EIQhW6F9xZuIU9LxYRYxzoDnUr+dh60zDxXztm4uUNljDeDq8PFfA3WHa4jQlEwsRiN3/dX5/kvzT7RqTsZFYO0x3fSvmFGZl2saG1PZ1rby3dUqltqIzfzu8SmMntXV7TFY2JlIPaF7X1GvcVZTiW+L6Os7Nw3CTgfEqHfDbUHWlLf00UcffSXi/wCh3orcCx6HOQi+GaEWc06tP1BGh7+CjtBLZpeKB+h3pVZ8F/qK/wAm3LeJ1vX/AIcgrdOcMaCDV1NN/fwSZiZ4a80NAbU06rfzK0eaxakdPnGn6IdjborEDU9UK4a8l49nvMf2ojGbVwQ0Z9NOSsB9VXEbSygZiqBopNeiugt+irdxOqlDJqoCvo8DPqk+L7NMjio7Lt5H1CbRDdeA396q0JOLtA8uKOWPGatHPZ/YeOy7aPHIivgaJcMAjtt8J5rQabyaLqL4n9kds60OjtruqQOabh5Mm6Zi5vpWJRcotox2G7KQ2TDWxY8JzsuRzczocwI1DQNAHbGalHVIoKUWj/ibPCTkYUrCOUvAbaxyj5vE+q2gwCB+IEf4bfiNHzb+A+t1xjbzFjNT8R1yyH2G79NfOqavkzLcVCLS9ijZjAfxMw2GdKFzu4CtOui1ed5iRpVspLVgg/8AbD4UWgpcOJ7ZuDegNRxQOy3Zcco7ThSo1HNNcUdPQ20hxbUy5nNY5+X9PxHNLqckRSIWLjG1/UwmLCrtD1FD1HFLZiFTTQpjPwnhxzuLnEkuJJJJOpJ3qeCyzHxM0QZmw25spNATYAHlU35BWu9ibg26ElFYAtjjuFB0PMYbIbgzMPhgAUDg0ixo4XaQe9Y0hcUnjeN0yWVXQmGq8lIWYpi2AAKn+6vGN7IR0D+FMJwMZ5+Qhje91SfIf8lucSI+DFr/AON//Erk+E7TRYUMMZQNrWnPinA2yiuaWmhDgQeoIQ5YJSnyRp4s8I4+LMmDp3Jvgw7JsT3dUnKPkIlAff0WzkVxMSGpHVZs9vqUPEFzy9UdMwauNbaoKLC4LxrR7vG1SKYbamqqiagePkiGijeZ0VDW1N1FDMXuymLReQ3XU4kI5VXDHFQGVUSiQrhQeLK8tvX37+ypmnUAHvuXMqnbope2um7gp4dG+HFY48adDZRZv0VcQVtyXJ1srNWmh3tdhU5EDYklFLXBpa9hIAe2pIIJBAcKuF9ajguTQJmZliSWjLEqCHtrmvQ3711//E5h8k10u6CHjsvMXMQKHKaBu+vHisRtXNTZYA6RY1jBdznNIJ3ljmvFOO/W61YM8vlxvbtp/wBRFszOhjyTUE1579FosZ2koABQ03i6xcCLWpylnI0PgQh48wRvKl9lYTcIUmVz0wXuJTDZ3CnveKC287gN/eTpTmlLDU1TB+0EWFD+GwgA1uB2ud0VdCiceXKQx2lxMMBhNPaIDTvyMGje86n9gsk/RWwm5jfxUY3JcCySc3YVJvytGVtSdSUQ2GSau196L3DYHZCNbL3TMY2ih7Bho6GwKqHDorQUdI66AXtTCThil+SXON0wk9NSO5NNaFb2dbi/Oe9C8fDyUpwn4hI0BUYm7mKheOPcxVJFOW/d+/7qJGvcpOfYBRcOKgYRXWtlV8O6tBXsKGHOvVQXuj5zbW1PogIovXgmMdpNUBEhqrROOREC1eCGe+lEXkFNb8kLFbRTRPJsuwacDXRYMQ0bHbVvDMBlcOoynoVmsS2LnACC6I+G02BiNdQccpNQEwxWXL2dmz29pp58O4gkdVm8S2xmsuV+ZpuKkEV433laPjSuFe0YH1CCxzuV0/x/2mKZx2SreCXPJKnmLiaVJKKlcMiPOjqd1PVM8bMdyb0iErCr70Q022rz0WjdLMhMFXAu3gXI5WS6JKh27UI6xNrRWSrsWQ3U81TEKvcKV30VWVAIkO8LigsA3jUfVHNZVZ+QiFsRp6eK0MKJVN43aILhCUvw593UoTCnmHSTXC6Ny4k8eRkzDCZ4ZArXfQDzqgZhvbPefVOtmI5bnsL5dRX9X3TWTUdCeNKU6Z0bED2nCnu6HiHd/KUbOXeeSAjG/j6rxzPb4tpAzhU13AellbEAIFNV41qmW06qoy2UPZRQMWhsrJlDE2UEp2XPi2NChhDrYIlkMalCTWItbUCpPAe7K0YObqKKvJHGrk6PorQ2tUkxPGKEtZc8dw+5Uo7YsUEk5G60G/lX7IGFgsQ0oDfetbx/ASd5f7f5MjyvqTa44f7/AOBfNXNaknjU1VknibmQ/hxGl8MkkH84JNa1OvVaGX2aAudfNUY5AbDhgNaBWw4rTnGPoxU57sUQ5jNDqA4GpAsBYaXGv7JLMEh2vqt1Cwn/AKdg0q0E9+vvuWXxjDC00rVdF2qKzi0JCVB8c0RbpYgIKO2xQ8jaKoCc5fQrlQKukWVe0JOO2SyUOXOaulE7lWHgvfwJO5SY90I03cD9FoRwxr4srddjeXaFosEpXmsnDnQtJgc03NqhZIug+KS5GUmyPiP/ANR9U1wWzTapNPU8EomT/mPp+p3qU1weO1rb1uBoacffVO5ftEMf3G9xDaGACcr614AoA47ANO07f+UrKviX9VU82WevpuL3ZpL6rmX2pG0ZtBApTMTf9J+qom9oIO4uNuCyOYhSMchT/LcX7k/zTN3o0U3tDDygDNXuohYeOVrRpruHv35rPzBJbVNNnJmFTK6gcNam5581R+BhXdhIfUs8n2v7B8J8WMRU5Wj8rfum8PC2NFTTnVGSsuAKhUTkWhpfRT8YfGCot8pfKbsAdBDnUppp+6ZiCGtCCw5hc7Md/omcdlx3K0dvZVqkUtSLHIQizEGFuJueWp05BPWwkskYWabiPIsxuUd7j9gVebBqN6GDofZHdT2EgxLDQRotJGFGDu70E+1VTG6L5I3oyUXBzStLDekGLSORjnDd7uuhxzUbvYWbxXDS8OFKdNTuVp20A4I586EQStBs7g/53b6gDhxV42VJdW4AN60pXl4p5ClA1tBuQ8OPeyrjWyoSwDSedkFOwbk8N31TF1ePogJmHU0J7+VE/XEH2KYzOG5eMmjTUot0tQXrrRLZhtDZXtdgJRCWRKoiDWiXQ3UTSSbUahEUrQFqmOo7dFU9CTeKZX0oPP6BBxsdHD1Sn8Tj/wBwz+hk/A1LrKqK5Kf8c5eX7qYxoVFWkjg2xp1U/wAViXsj9DI/QfENAhYkrbMdTp3K2RxBkZ2QQnAka5gQOJIA4eiJxAUA5CnJc5rLG4l4wcHsSOxCJD+SK9pHBxHoUzw/aicFD8Rzx/OA71CS/hHRYzYbbl7gF1jDtmobAARWgF9b0pvtzSGr2NY1KXRnZL+IDoZAjQK/zMND30OvitPKbVysYCkQDk/s+tvNWTWCQnDKW6/RDP2ThHcNF1LuxhfqLXYxdMtFwQRfShQWG/I551eXP6Uo3yAPVAjZqC02qLXAJHpdXzrjDhG9SaNH+40V0tFW3+BvEbmA7kuezwVX42PDZT4OcC1WuFwNDe6UT+1L2G8s8c8wA8QCqw0WnJDWNBAvSyHiTFLEVWXm9t4hFBCa3vc5x8gEudtPGdrlHcK+qYU1WxWUlejWx44JpT3qhfxAA5+7JFIzcWM7LnpvNLemqaRMJYBapO8k1v3osGvSBybZGNNtr8zRTmAqDPw2mudvRCYlhFBmHh1SSJDoolN9NFehpO4w0/Lc6A0sAkzolTcrxwQRiEEhBllcSrVjGGbpzJP7OngQPULJmKeJTiQi9jSvihS8vj6C4vH/AFHVh+MwwHnTU+/2S18Wv9kZijqxHXrc+qBexZcejXyP5Ois0UstVUSp56NPEoiF2zSbFy1fiP8A9o9T9EZiIs4b/f7qWyDMsvXTMSfOihO1BdX391t4Y1jSM+b+QP8Aw8l8885xFRDY49SQAupPqNFzb+G8QCajjQuYCOjrro77rPfY9g+wUxMWPxsh9lMGRSRbh3LCbQzhhzTXiopdbKNMgwS4fpqO5ErRynbZmYmKl0y4DUnyR2MzfbgMGrogNO7vSHZVnxI7nm9PUpzMdrEILBoxjj4hWAptqx/Fda5ugZuEx7aO9fp5ombG5BGGao2ONrZM5ehNi2zjHNqz5vXu0usdNy2QkGoXTmwTod6zW1GCkNzgd/3UTivQGUW1Yt2Qg1iPruA8yVtPwVqgdFk9hDWLE/0t9SFvM16bgohL0XhFONiONJWII6ablh8TlsriBp910mfOvNYXFIVyfdKaot3sHONaM9FCXR/mKZRhdK5g9opfP0CRDMm8kKsFUnCdYeaNSGTob8b7gmes4jnXrdChlUViZ7VOBp5oQOogx6Hp1yYO8UKvjw6MB5/RVhtSBxKZMlc8eHD3EhFiraQvLps1eGShhwGNNiBfqan1S7Eota+qfTsUMF/pdZicjVJG5bsdKhCXZVsxOGFOtP6gR376eq63CbULicWYyPa8atII6Lqb8b/6F8VmrWA+O/os6S2N4JUmmIttpK2b3v8AfRG4dGc/Dwa3DCPBKYeMum5V+emdu/iOKa7JjPIlv+seBP0Kuium3X4F+wrLPO+vv6ozDAX4jFf+hlPGyC2KfQRBwcjcGdSdmhyYfMqGvZMHqKH8dpKGiNpc6C/RRjThBtVLcbxMshP7v2+6vFtEyrsTTG0bjMW0Bp4HktNjTg6WNaGrQR4ArDYNJZmmIeIpzJ171q8amKQ2t/laPL+y5bBxk6diDYWMGzL2/qFulSt9Ch3WD2OkqT7x/wCNjvGzfqt/nF/fv9lVBMX27F2KvpX3u3rEYyffBbXEXgg1vp4rBYs4kkneU3BfEWyvYmjapVG1KbRRdKIjrlKZ+wSIgpjKRDRLaplJioSWToZ8f7g2ecMxPG6CzaIqd1rwqhC1CiOzeyyECXCi0GDwqzDXD8rfokEF9D4+Oi0WyF3uPC37Jjx1eRAsj+FB+1UtEDgQHFtNde9ZrPFcaNY5x7iusQH1HELyLLDc0eAWk4t+6FnE5LMYVH1dDotXsvHESA6A80DmlleB3arUTcqCw13LJMHwZqhAyxLUPGlW6aGtuqG8aW0yI2nsq2UhlkWLAiCjiCKfW6ebGOIbGhHUPPm2/wBFXHDDEbEdDfmYKBzXHTmTqpwMXDHOLGvBfTNpegoqpF1oX7MAtjxmc9PFGyxLZ2Md5a3wvfwVcGYY2K6JlcHu1014okYhDLi41DnNpWgNuNlbjohOqCGxwT67/f7LM7WzlAGjf7996dV3hzXCm6x4i2vqkjMKfMTOZ4oxtCSdDvAHFUaaOk7VDOUlsstDbxv4qeIO+JHDR8sMVPQV+wRkazxUDK3tdALBL2QiGvdTtRPIE+/BXRzKtiT/ANZGPFlf6wtPMzWWpukuy0vljxHUtka0H/cT9AnMVt6UrXwXQW3ZZWoKhXMTJIO4GqyWLfMRw9VrMZm2Q2m4zcBeixU7NZjVMp30LT12BRgkhTp7kmiG5Snk9ooiKaYcaA9ErBumMtGskMnQ141crGGJ6k8Sgg+3vRE4jEramm9AAoUVodyP5Foen+y8zlcR/MD4hZxr0fg8xlia6jzFx9Uz47rIgE9xOlSs+BUnT3VWR8ZdowE+Z/ZK8FkXRSXkkMHn3J+JcNaABQe/FaTimwSk6FsODHf8xyjgT9tEo2lwx4AcRdtL18Ny1jWqOKQM8Et1t9FWSOq0K9nXtjwRU9oC9OIsT1VsTBzm0PkfKqzWEYi6A52UA1doVooGPTDhUQ2kdUOi0ZJrZXP4Zkhk16BImNAvw8+S0cXF45FHS9Qdcpr5JS6FBLifhxGCtxStDqbVqrLopJJvR66Ur2mggFESk675XAmtgd4PXX3qiYWKQG6kkbhlI+iGxDFm0/ymGp/MQbfdcdpewGYxCM0kdk0tXKNyDdOxXfmA7mgJhCmYeXIc5OtcrrnUlRmYrAKNa7/1p5min/krQTsuD8V9ST2RqeaeT8YhpyAZqWrWnkkGCE1c5jaUbS5sbqc1DmXfmA7iF0UX5VGhLiGCR3kvd2j336BIYsItNCKLWtizEM3GccNf7IHaIMIFqOoLeNb8EVS9IXlD2ZlyURRcpu9KIx7R70t5PoH6II2WNkEipQ2SU+g2B/Kg2afUmnFUtKjEiXReEYa+YjNhs1Op3NbvJ5IaQ65WyeHYTFjPyQmOiO/l3DiToOqfwNg40ONCMbIA52jTmcAL1pSlBYa/mXQcEw2HKwhDh95O9x3ud9tyqxuYyPhRD8gzNdTdWhB8j4piGGnci0uPEmxgaKNFALL4utz/AHUYMdsQVaahU4hMthMLn6U04p9NC7stZEJKLLhShIqsJGxyLGdSF2Ry91KWzstGbcuNe9UlNMhSpWGYlLfDmaaXqFtMJh/5fPf4LncLEXRIbXP+aG7LXiDfXkfVbvZ+ca6GAD3qE7R0GrGrg1oJOgueiU4Q34gc4j53E+JqPfJfY9N5YWX9Zy9NT9uqsw+KGszafdTRdyVhn4FnAL38IwblT+ProD1sqI2Z3zG3D78V1Pom12gfFJQOMMw9WOvT9J577qEbDw91X3G5otXmUS2nFSZEvTj6oqg1tgnJN6Iw4HQbgLUUzB4K4MXj3LnP8EqANFbRp7re/BYDFI9XknWpWnxvFyKgLGRn3KlbewOR+kDRXb0mLqlM8QdRveaJUlM7uVAGeoqXsEMEVANkrPoNh+49iuuuk7D4WIUARCO3Eoa78v5R9eq59ISRixmQx+dwHSt/Jdm+G2GzkAB9EXAldsaSbsj8UoXaBpdKupqO10Gvl6IeNjTRYe/qof42SKFtWkHp+yblKzkkA4DimQRCdGtqkf8AiRmorsxs3du3+K9xWIIUu8j8zyB3BJNmXH41OIFfEfv4oMpU6B3tI6JhYhy8ARnt7GdrSaVpmOvcFrIMjJTg7DmvoPyOuO+mnUILZ+VZMSz4MVmaG4UO48agjQggEEbwlkX+HczAJMpNdn9EWrTyBewEO78oQG9jm0qq0F4h/CyG6GWQozmZnZu00OvegtSgS2R2Cm5VwIcyK3+U0PUO+hKvw/EcTgvyxJd8RoIBLC2IPI10W9hlxaM1iRpw81POS9lFjjL9jl+0OcRgHNIyt0OpJNz6eCFnJ90OA0t1rSpvTiaLomKQGxBR4DqaVHodyjh8hAAH+Wyo4jN/yqjrPSIl4zvswOG4hEe3LEFM3yupSppw+qvk8To6jtQaH7rb7R4a2LCLm/OztN/23p1FVzjHoWSM140eL94/aitGfJWCnF4+zTuc0hDO5a1SzDpsltCbjRHMN0xB6BS2wl84GsqeCR4jtEdG25+9V7jAfXKwG90kjwmwvndV36R9Sh0TKTKI01U3ql0bWqN/xEH8gA6170PBdmcTSwXKQFqzz8O1zS1w/v79EhmpUscR7otQ2Hb77kuxaXq3NvHjvQcsbVncb0I2hFQtFSGq1qTkFxKjpmx2yHwR8eL85JyjgNKrSTURuUg0I3qyai5R6dyXPcncOJJDOSdaQHGwtj92XmD90miYJHYSWODgDpoSOv3WjETdRUzE+IaZljXoW5X2YfaF7jBFRpENRwtoqtj5J0WMWsFXOoBTxJ7k7xqJDjXGppmbpWmjgeNKhbjYvZUSkEG3xotyeG8NHTVI5VTsLix85fsP8Kk2wIYHClTxKaQo4cLFIBiYMw6VjNAJY1wP6mmoJHMEFZBs3HwibDIz3RJSMaw3m5HI8HDfxFD3AoclJKvwb9s2GRnMfYuAc07iBYjvBp/7BTmZ8NFyEPiEs2aggw3AO+aG/cDTf/KRYjnyXKcbx2OyK6HEzMc00IJNR9wda81aMbInk4baNtiu0zGVqUultrWbiucTeIE1qaoD/EbWNES0tCjzys7G3bBguXWAus1jkyyJBzsNQHWPcdFz58+47zdaLCohElQ74hp3b/Qq+Nq6SKSyufYZCj7xwTuRn2uFK3WbZDJFRuCpaSKEWKYSKcqNRizXEdk0PHkVmpuBDZq4ucjJWfcRQ3sgWS+a+8++i7s6TsBfc1NgrIcVotX1TZuChwvXxVcTZ0bl3FlKYPLFhOo9PUqzEZPskV14qp+F5DqR5qyaiksoN3v7Lq1s4yX0Uwq3m57yvarNaLxkd5jwRXtHuQzmcAfRNIrBvFSTyQcyaCxTMJt9D04JC+O5wGg6lZudlIr728/UrQR380LETscdrbEZzMjMQHg3bRdTh4nmlJWOPyuYH8g5joZ/rLVlpiA1wvop4bi7ZZz5ePX8NHByOH5SfmHIg3HQpfyMdUwvj5KbQ/29lH/ChzcEViSxzEDV0I/OOdKB3cHIqVm5fEpTI+jmvAq2ozMducOBB0P0WSxTa2YlOwC2JDNckUXa4bgaaOpq0+YusXFxHK8vgVhbyxtco4lp3DkdO5KcQ8ssU3+H2jYRpiawh4Y4mLLuPYfuPI/pdy37uR+KRIWLQgfhubEbZsYFpyk/kiNrmcyu8XGo3pJhG3ZiwjAjQzHD7Zai4/3aFZeZlYkGYcyWe8VFQDVrwD+VwO8XCugUppLW0KcRcWuLTqCQaXuLdUOyTeb0PgtfIbLBgzPu46poMPbpuTMPGclbEJPezPYT24GW+eHXq2qKiuIa1m4X6lNG4UA/M1Bzcg8PJLeu5XcXHTCLaPoESlOShGeCdOgH1VrZAkphCw8NFzTkNfFSkWE7idzS0b1e2a0DRfja6ZulWGxXjMOZxPW/qrcWjkz7D45Nifqjwg2SJaagA91kWOaqERndoKtig7igorrAe61H3TrHJXOw01FwszBebjeFzYJ6YqnYOV5ppXz3qoI7ERUE8wfVBAJDIqZMT9CRGUQ0SHUUUosQ113r5rq68AgRk0bEkmLZiEAKpdGm2LQx5ZpqCFjsWlmsNGggd5PqU7DNYjlhxDhHbuI5KuPCbEaWPGZp3cDuIOoKVwnkAK6PNOa0UcRdOKSapijE+IYRFMP4Qa3Lm/7laEt3BwGpHHmh5fZVv5nu6HVHxpt5rVxOn1THCBmy1vdD4412jqcmJn7JBprDe5pG/VEnCPgZYpeXvc6hJFN1gtnDk2H8o3LzEJBhhkFtga6lDbh3FBFjaFYZmFVES6YYXKtyC3mUe2WbStPdUVeRSIeC9iZkGlVY6XFLo17B76Lx0McEN5OQRY+KFURlBZBvB4J86AKaeqg6VbTTXvRI5uPoHLFyEOQqxkMrQwZFhaOzx3nkjZTCYRrVvDe7ieal+R+xVYqM00FTyLWwcDg/o/qd90TD2egEVyf1P/8A0gvJbDVSMLGgrL4phxhvzN+U+AK7DEwODfsf1O+6S4vgsHJTJYi9S4/Wyr+odKCZyTEoHYJ7vNDyWHOeKiq6Ni2Awcr+xo0H5na+Krw2SY2E2jQKivVL5Hyei0MST2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342" name="AutoShape 6" descr="data:image/jpeg;base64,/9j/4AAQSkZJRgABAQAAAQABAAD/2wCEAAkGBhQSERUUExQVFRUUGBgaGRcXFxgVFxgWGhcaFxgXGhcXHCYfFxwjGh8XHy8gJCcpLCwsFR8xNTAqNSYrLCkBCQoKDgwOGg8PGiwkHyQsLCwsLCwsLCwsLCwsLCwsLCwsLCwsLCwsLCwsLCwsLCwsLCwpLCwsLCwsLCwsLCwsLP/AABEIAQsAvQMBIgACEQEDEQH/xAAcAAACAwEBAQEAAAAAAAAAAAAEBQIDBgcBAAj/xABAEAABAgQDBQYEBAQFBAMAAAABAAIDBBEhBRIxBkFRYYEicZGhsfATMsHRFEJS4QdiovEVI3KCsiQzU5IWwtL/xAAbAQACAwEBAQAAAAAAAAAAAAADBAECBQAGB//EAC0RAAICAgICAQMCBQUAAAAAAAABAhEDIRIxBEEiBTJRE2EUFYGR0SNScaHB/9oADAMBAAIRAxEAPwB9iE0ACBqksFtTvRMwdeaohkCvgFgOTZ9CxY1Fa7JgEBCzAJIoCUSBYk7vVVvBseS5BtAz4G/luURUCxVkThyQz3++S5siMLZC5PepTTWGoLQ6gNc333IiUlc1y4NaLEnjwCAxp0tmtMs3A1B133B7k94ad2zK+qSjxUU1+6EExEgE0YXQ3d9W/dCnFHNNHkkcdaIqY2aLzmhvhnmHWp1V8PB2NFI8eGB/Kczui0jzrTFeLzJcWuBsbeCulTmFzb3ZXRprDoTcv+bFvWmbKKjhSlFH/wCYyYs2WPVxP/2UciuvbGJjtY3MdGiqzkEvjxK8TbuTSJtFJRhlcxza0rlcRvrS9d6LgxpNgBZGLeGYA06hWtM6r9jCWkWw4d9QKnnyWFc/NENOKa45Ovf2YMRrwRqDR3cAgsGgCCc8UUy3DTvO7pzXNWyJPdIbz2SFCa13zkAnlXQEcUimT2uCsa2JMxS92lyTuA4qMGB8WLbQW8FLVoq3ZpNn9rYsEAOHxGDcSQQOTvvVbqQnoczDESHWmhBsWuGrXc/2XKJvF2sORgrTU0qtNsTj7ILy2IcrI1KHc14tfgCKX/lCXzYlVx7HfHzu+Mno2r4NPYVU6S2E9w1DXEW3gEppEg2QGJw6Qoh4Md6FLQ20PzVJnPRtLGIDXPtXWgrrXUCqdbP7QOY1wJzaak8+Kx29OMNbY3pcc/e9bObFGtIwcWad7Z0KdhU0QOXyTaOAR4+qXllgvKtHusUtFbRU06ryIahWRNLe7KstsuDLZRFbu5IaHDR0dvaPgqXN+6q0EizM7UTr2NDASBc2XPY0UkrqGP4cYkMZRVw3cQdQudz+HlrrBa/jSUsar0eQ+q4ZQztvp7QC2M4aEjqpFxOrieqlEgqDW1RzJoNwzZ+NMH/LYXc9B4laCV/hxMEXZU+SdSc5OykpBiQYTXQgxhIdDBdQjMXUETPQmpzZQOl10jAsYbHk2TBGVrm1pwoSDfhYqjm16Hsfj42tt2cIxjZCYgXdCdl4gVp4bkjJXW8e/i1DDiyBBEQCoL3mjT3AC46rKR8VEerjKwRXUwxQ+FKK8W36AZMML+EjHiIU2kcfLRle1sRvBwr4HchMQlWtNW6HdvB4EIQhW6F9xZuIU9LxYRYxzoDnUr+dh60zDxXztm4uUNljDeDq8PFfA3WHa4jQlEwsRiN3/dX5/kvzT7RqTsZFYO0x3fSvmFGZl2saG1PZ1rby3dUqltqIzfzu8SmMntXV7TFY2JlIPaF7X1GvcVZTiW+L6Os7Nw3CTgfEqHfDbUHWlLf00UcffSXi/wCh3orcCx6HOQi+GaEWc06tP1BGh7+CjtBLZpeKB+h3pVZ8F/qK/wAm3LeJ1vX/AIcgrdOcMaCDV1NN/fwSZiZ4a80NAbU06rfzK0eaxakdPnGn6IdjborEDU9UK4a8l49nvMf2ojGbVwQ0Z9NOSsB9VXEbSygZiqBopNeiugt+irdxOqlDJqoCvo8DPqk+L7NMjio7Lt5H1CbRDdeA396q0JOLtA8uKOWPGatHPZ/YeOy7aPHIivgaJcMAjtt8J5rQabyaLqL4n9kds60OjtruqQOabh5Mm6Zi5vpWJRcotox2G7KQ2TDWxY8JzsuRzczocwI1DQNAHbGalHVIoKUWj/ibPCTkYUrCOUvAbaxyj5vE+q2gwCB+IEf4bfiNHzb+A+t1xjbzFjNT8R1yyH2G79NfOqavkzLcVCLS9ijZjAfxMw2GdKFzu4CtOui1ed5iRpVspLVgg/8AbD4UWgpcOJ7ZuDegNRxQOy3Zcco7ThSo1HNNcUdPQ20hxbUy5nNY5+X9PxHNLqckRSIWLjG1/UwmLCrtD1FD1HFLZiFTTQpjPwnhxzuLnEkuJJJJOpJ3qeCyzHxM0QZmw25spNATYAHlU35BWu9ibg26ElFYAtjjuFB0PMYbIbgzMPhgAUDg0ixo4XaQe9Y0hcUnjeN0yWVXQmGq8lIWYpi2AAKn+6vGN7IR0D+FMJwMZ5+Qhje91SfIf8lucSI+DFr/AON//Erk+E7TRYUMMZQNrWnPinA2yiuaWmhDgQeoIQ5YJSnyRp4s8I4+LMmDp3Jvgw7JsT3dUnKPkIlAff0WzkVxMSGpHVZs9vqUPEFzy9UdMwauNbaoKLC4LxrR7vG1SKYbamqqiagePkiGijeZ0VDW1N1FDMXuymLReQ3XU4kI5VXDHFQGVUSiQrhQeLK8tvX37+ypmnUAHvuXMqnbope2um7gp4dG+HFY48adDZRZv0VcQVtyXJ1srNWmh3tdhU5EDYklFLXBpa9hIAe2pIIJBAcKuF9ajguTQJmZliSWjLEqCHtrmvQ3711//E5h8k10u6CHjsvMXMQKHKaBu+vHisRtXNTZYA6RY1jBdznNIJ3ljmvFOO/W61YM8vlxvbtp/wBRFszOhjyTUE1579FosZ2koABQ03i6xcCLWpylnI0PgQh48wRvKl9lYTcIUmVz0wXuJTDZ3CnveKC287gN/eTpTmlLDU1TB+0EWFD+GwgA1uB2ud0VdCiceXKQx2lxMMBhNPaIDTvyMGje86n9gsk/RWwm5jfxUY3JcCySc3YVJvytGVtSdSUQ2GSau196L3DYHZCNbL3TMY2ih7Bho6GwKqHDorQUdI66AXtTCThil+SXON0wk9NSO5NNaFb2dbi/Oe9C8fDyUpwn4hI0BUYm7mKheOPcxVJFOW/d+/7qJGvcpOfYBRcOKgYRXWtlV8O6tBXsKGHOvVQXuj5zbW1PogIovXgmMdpNUBEhqrROOREC1eCGe+lEXkFNb8kLFbRTRPJsuwacDXRYMQ0bHbVvDMBlcOoynoVmsS2LnACC6I+G02BiNdQccpNQEwxWXL2dmz29pp58O4gkdVm8S2xmsuV+ZpuKkEV433laPjSuFe0YH1CCxzuV0/x/2mKZx2SreCXPJKnmLiaVJKKlcMiPOjqd1PVM8bMdyb0iErCr70Q022rz0WjdLMhMFXAu3gXI5WS6JKh27UI6xNrRWSrsWQ3U81TEKvcKV30VWVAIkO8LigsA3jUfVHNZVZ+QiFsRp6eK0MKJVN43aILhCUvw593UoTCnmHSTXC6Ny4k8eRkzDCZ4ZArXfQDzqgZhvbPefVOtmI5bnsL5dRX9X3TWTUdCeNKU6Z0bED2nCnu6HiHd/KUbOXeeSAjG/j6rxzPb4tpAzhU13AellbEAIFNV41qmW06qoy2UPZRQMWhsrJlDE2UEp2XPi2NChhDrYIlkMalCTWItbUCpPAe7K0YObqKKvJHGrk6PorQ2tUkxPGKEtZc8dw+5Uo7YsUEk5G60G/lX7IGFgsQ0oDfetbx/ASd5f7f5MjyvqTa44f7/AOBfNXNaknjU1VknibmQ/hxGl8MkkH84JNa1OvVaGX2aAudfNUY5AbDhgNaBWw4rTnGPoxU57sUQ5jNDqA4GpAsBYaXGv7JLMEh2vqt1Cwn/AKdg0q0E9+vvuWXxjDC00rVdF2qKzi0JCVB8c0RbpYgIKO2xQ8jaKoCc5fQrlQKukWVe0JOO2SyUOXOaulE7lWHgvfwJO5SY90I03cD9FoRwxr4srddjeXaFosEpXmsnDnQtJgc03NqhZIug+KS5GUmyPiP/ANR9U1wWzTapNPU8EomT/mPp+p3qU1weO1rb1uBoacffVO5ftEMf3G9xDaGACcr614AoA47ANO07f+UrKviX9VU82WevpuL3ZpL6rmX2pG0ZtBApTMTf9J+qom9oIO4uNuCyOYhSMchT/LcX7k/zTN3o0U3tDDygDNXuohYeOVrRpruHv35rPzBJbVNNnJmFTK6gcNam5581R+BhXdhIfUs8n2v7B8J8WMRU5Wj8rfum8PC2NFTTnVGSsuAKhUTkWhpfRT8YfGCot8pfKbsAdBDnUppp+6ZiCGtCCw5hc7Md/omcdlx3K0dvZVqkUtSLHIQizEGFuJueWp05BPWwkskYWabiPIsxuUd7j9gVebBqN6GDofZHdT2EgxLDQRotJGFGDu70E+1VTG6L5I3oyUXBzStLDekGLSORjnDd7uuhxzUbvYWbxXDS8OFKdNTuVp20A4I586EQStBs7g/53b6gDhxV42VJdW4AN60pXl4p5ClA1tBuQ8OPeyrjWyoSwDSedkFOwbk8N31TF1ePogJmHU0J7+VE/XEH2KYzOG5eMmjTUot0tQXrrRLZhtDZXtdgJRCWRKoiDWiXQ3UTSSbUahEUrQFqmOo7dFU9CTeKZX0oPP6BBxsdHD1Sn8Tj/wBwz+hk/A1LrKqK5Kf8c5eX7qYxoVFWkjg2xp1U/wAViXsj9DI/QfENAhYkrbMdTp3K2RxBkZ2QQnAka5gQOJIA4eiJxAUA5CnJc5rLG4l4wcHsSOxCJD+SK9pHBxHoUzw/aicFD8Rzx/OA71CS/hHRYzYbbl7gF1jDtmobAARWgF9b0pvtzSGr2NY1KXRnZL+IDoZAjQK/zMND30OvitPKbVysYCkQDk/s+tvNWTWCQnDKW6/RDP2ThHcNF1LuxhfqLXYxdMtFwQRfShQWG/I551eXP6Uo3yAPVAjZqC02qLXAJHpdXzrjDhG9SaNH+40V0tFW3+BvEbmA7kuezwVX42PDZT4OcC1WuFwNDe6UT+1L2G8s8c8wA8QCqw0WnJDWNBAvSyHiTFLEVWXm9t4hFBCa3vc5x8gEudtPGdrlHcK+qYU1WxWUlejWx44JpT3qhfxAA5+7JFIzcWM7LnpvNLemqaRMJYBapO8k1v3osGvSBybZGNNtr8zRTmAqDPw2mudvRCYlhFBmHh1SSJDoolN9NFehpO4w0/Lc6A0sAkzolTcrxwQRiEEhBllcSrVjGGbpzJP7OngQPULJmKeJTiQi9jSvihS8vj6C4vH/AFHVh+MwwHnTU+/2S18Wv9kZijqxHXrc+qBexZcejXyP5Ois0UstVUSp56NPEoiF2zSbFy1fiP8A9o9T9EZiIs4b/f7qWyDMsvXTMSfOihO1BdX391t4Y1jSM+b+QP8Aw8l8885xFRDY49SQAupPqNFzb+G8QCajjQuYCOjrro77rPfY9g+wUxMWPxsh9lMGRSRbh3LCbQzhhzTXiopdbKNMgwS4fpqO5ErRynbZmYmKl0y4DUnyR2MzfbgMGrogNO7vSHZVnxI7nm9PUpzMdrEILBoxjj4hWAptqx/Fda5ugZuEx7aO9fp5ombG5BGGao2ONrZM5ehNi2zjHNqz5vXu0usdNy2QkGoXTmwTod6zW1GCkNzgd/3UTivQGUW1Yt2Qg1iPruA8yVtPwVqgdFk9hDWLE/0t9SFvM16bgohL0XhFONiONJWII6ablh8TlsriBp910mfOvNYXFIVyfdKaot3sHONaM9FCXR/mKZRhdK5g9opfP0CRDMm8kKsFUnCdYeaNSGTob8b7gmes4jnXrdChlUViZ7VOBp5oQOogx6Hp1yYO8UKvjw6MB5/RVhtSBxKZMlc8eHD3EhFiraQvLps1eGShhwGNNiBfqan1S7Eota+qfTsUMF/pdZicjVJG5bsdKhCXZVsxOGFOtP6gR376eq63CbULicWYyPa8atII6Lqb8b/6F8VmrWA+O/os6S2N4JUmmIttpK2b3v8AfRG4dGc/Dwa3DCPBKYeMum5V+emdu/iOKa7JjPIlv+seBP0Kuium3X4F+wrLPO+vv6ozDAX4jFf+hlPGyC2KfQRBwcjcGdSdmhyYfMqGvZMHqKH8dpKGiNpc6C/RRjThBtVLcbxMshP7v2+6vFtEyrsTTG0bjMW0Bp4HktNjTg6WNaGrQR4ArDYNJZmmIeIpzJ171q8amKQ2t/laPL+y5bBxk6diDYWMGzL2/qFulSt9Ch3WD2OkqT7x/wCNjvGzfqt/nF/fv9lVBMX27F2KvpX3u3rEYyffBbXEXgg1vp4rBYs4kkneU3BfEWyvYmjapVG1KbRRdKIjrlKZ+wSIgpjKRDRLaplJioSWToZ8f7g2ecMxPG6CzaIqd1rwqhC1CiOzeyyECXCi0GDwqzDXD8rfokEF9D4+Oi0WyF3uPC37Jjx1eRAsj+FB+1UtEDgQHFtNde9ZrPFcaNY5x7iusQH1HELyLLDc0eAWk4t+6FnE5LMYVH1dDotXsvHESA6A80DmlleB3arUTcqCw13LJMHwZqhAyxLUPGlW6aGtuqG8aW0yI2nsq2UhlkWLAiCjiCKfW6ebGOIbGhHUPPm2/wBFXHDDEbEdDfmYKBzXHTmTqpwMXDHOLGvBfTNpegoqpF1oX7MAtjxmc9PFGyxLZ2Md5a3wvfwVcGYY2K6JlcHu1014okYhDLi41DnNpWgNuNlbjohOqCGxwT67/f7LM7WzlAGjf7996dV3hzXCm6x4i2vqkjMKfMTOZ4oxtCSdDvAHFUaaOk7VDOUlsstDbxv4qeIO+JHDR8sMVPQV+wRkazxUDK3tdALBL2QiGvdTtRPIE+/BXRzKtiT/ANZGPFlf6wtPMzWWpukuy0vljxHUtka0H/cT9AnMVt6UrXwXQW3ZZWoKhXMTJIO4GqyWLfMRw9VrMZm2Q2m4zcBeixU7NZjVMp30LT12BRgkhTp7kmiG5Snk9ooiKaYcaA9ErBumMtGskMnQ141crGGJ6k8Sgg+3vRE4jEramm9AAoUVodyP5Foen+y8zlcR/MD4hZxr0fg8xlia6jzFx9Uz47rIgE9xOlSs+BUnT3VWR8ZdowE+Z/ZK8FkXRSXkkMHn3J+JcNaABQe/FaTimwSk6FsODHf8xyjgT9tEo2lwx4AcRdtL18Ny1jWqOKQM8Et1t9FWSOq0K9nXtjwRU9oC9OIsT1VsTBzm0PkfKqzWEYi6A52UA1doVooGPTDhUQ2kdUOi0ZJrZXP4Zkhk16BImNAvw8+S0cXF45FHS9Qdcpr5JS6FBLifhxGCtxStDqbVqrLopJJvR66Ur2mggFESk675XAmtgd4PXX3qiYWKQG6kkbhlI+iGxDFm0/ymGp/MQbfdcdpewGYxCM0kdk0tXKNyDdOxXfmA7mgJhCmYeXIc5OtcrrnUlRmYrAKNa7/1p5min/krQTsuD8V9ST2RqeaeT8YhpyAZqWrWnkkGCE1c5jaUbS5sbqc1DmXfmA7iF0UX5VGhLiGCR3kvd2j336BIYsItNCKLWtizEM3GccNf7IHaIMIFqOoLeNb8EVS9IXlD2ZlyURRcpu9KIx7R70t5PoH6II2WNkEipQ2SU+g2B/Kg2afUmnFUtKjEiXReEYa+YjNhs1Op3NbvJ5IaQ65WyeHYTFjPyQmOiO/l3DiToOqfwNg40ONCMbIA52jTmcAL1pSlBYa/mXQcEw2HKwhDh95O9x3ud9tyqxuYyPhRD8gzNdTdWhB8j4piGGnci0uPEmxgaKNFALL4utz/AHUYMdsQVaahU4hMthMLn6U04p9NC7stZEJKLLhShIqsJGxyLGdSF2Ry91KWzstGbcuNe9UlNMhSpWGYlLfDmaaXqFtMJh/5fPf4LncLEXRIbXP+aG7LXiDfXkfVbvZ+ca6GAD3qE7R0GrGrg1oJOgueiU4Q34gc4j53E+JqPfJfY9N5YWX9Zy9NT9uqsw+KGszafdTRdyVhn4FnAL38IwblT+ProD1sqI2Z3zG3D78V1Pom12gfFJQOMMw9WOvT9J577qEbDw91X3G5otXmUS2nFSZEvTj6oqg1tgnJN6Iw4HQbgLUUzB4K4MXj3LnP8EqANFbRp7re/BYDFI9XknWpWnxvFyKgLGRn3KlbewOR+kDRXb0mLqlM8QdRveaJUlM7uVAGeoqXsEMEVANkrPoNh+49iuuuk7D4WIUARCO3Eoa78v5R9eq59ISRixmQx+dwHSt/Jdm+G2GzkAB9EXAldsaSbsj8UoXaBpdKupqO10Gvl6IeNjTRYe/qof42SKFtWkHp+yblKzkkA4DimQRCdGtqkf8AiRmorsxs3du3+K9xWIIUu8j8zyB3BJNmXH41OIFfEfv4oMpU6B3tI6JhYhy8ARnt7GdrSaVpmOvcFrIMjJTg7DmvoPyOuO+mnUILZ+VZMSz4MVmaG4UO48agjQggEEbwlkX+HczAJMpNdn9EWrTyBewEO78oQG9jm0qq0F4h/CyG6GWQozmZnZu00OvegtSgS2R2Cm5VwIcyK3+U0PUO+hKvw/EcTgvyxJd8RoIBLC2IPI10W9hlxaM1iRpw81POS9lFjjL9jl+0OcRgHNIyt0OpJNz6eCFnJ90OA0t1rSpvTiaLomKQGxBR4DqaVHodyjh8hAAH+Wyo4jN/yqjrPSIl4zvswOG4hEe3LEFM3yupSppw+qvk8To6jtQaH7rb7R4a2LCLm/OztN/23p1FVzjHoWSM140eL94/aitGfJWCnF4+zTuc0hDO5a1SzDpsltCbjRHMN0xB6BS2wl84GsqeCR4jtEdG25+9V7jAfXKwG90kjwmwvndV36R9Sh0TKTKI01U3ql0bWqN/xEH8gA6170PBdmcTSwXKQFqzz8O1zS1w/v79EhmpUscR7otQ2Hb77kuxaXq3NvHjvQcsbVncb0I2hFQtFSGq1qTkFxKjpmx2yHwR8eL85JyjgNKrSTURuUg0I3qyai5R6dyXPcncOJJDOSdaQHGwtj92XmD90miYJHYSWODgDpoSOv3WjETdRUzE+IaZljXoW5X2YfaF7jBFRpENRwtoqtj5J0WMWsFXOoBTxJ7k7xqJDjXGppmbpWmjgeNKhbjYvZUSkEG3xotyeG8NHTVI5VTsLix85fsP8Kk2wIYHClTxKaQo4cLFIBiYMw6VjNAJY1wP6mmoJHMEFZBs3HwibDIz3RJSMaw3m5HI8HDfxFD3AoclJKvwb9s2GRnMfYuAc07iBYjvBp/7BTmZ8NFyEPiEs2aggw3AO+aG/cDTf/KRYjnyXKcbx2OyK6HEzMc00IJNR9wda81aMbInk4baNtiu0zGVqUultrWbiucTeIE1qaoD/EbWNES0tCjzys7G3bBguXWAus1jkyyJBzsNQHWPcdFz58+47zdaLCohElQ74hp3b/Qq+Nq6SKSyufYZCj7xwTuRn2uFK3WbZDJFRuCpaSKEWKYSKcqNRizXEdk0PHkVmpuBDZq4ucjJWfcRQ3sgWS+a+8++i7s6TsBfc1NgrIcVotX1TZuChwvXxVcTZ0bl3FlKYPLFhOo9PUqzEZPskV14qp+F5DqR5qyaiksoN3v7Lq1s4yX0Uwq3m57yvarNaLxkd5jwRXtHuQzmcAfRNIrBvFSTyQcyaCxTMJt9D04JC+O5wGg6lZudlIr728/UrQR380LETscdrbEZzMjMQHg3bRdTh4nmlJWOPyuYH8g5joZ/rLVlpiA1wvop4bi7ZZz5ePX8NHByOH5SfmHIg3HQpfyMdUwvj5KbQ/29lH/ChzcEViSxzEDV0I/OOdKB3cHIqVm5fEpTI+jmvAq2ozMducOBB0P0WSxTa2YlOwC2JDNckUXa4bgaaOpq0+YusXFxHK8vgVhbyxtco4lp3DkdO5KcQ8ssU3+H2jYRpiawh4Y4mLLuPYfuPI/pdy37uR+KRIWLQgfhubEbZsYFpyk/kiNrmcyu8XGo3pJhG3ZiwjAjQzHD7Zai4/3aFZeZlYkGYcyWe8VFQDVrwD+VwO8XCugUppLW0KcRcWuLTqCQaXuLdUOyTeb0PgtfIbLBgzPu46poMPbpuTMPGclbEJPezPYT24GW+eHXq2qKiuIa1m4X6lNG4UA/M1Bzcg8PJLeu5XcXHTCLaPoESlOShGeCdOgH1VrZAkphCw8NFzTkNfFSkWE7idzS0b1e2a0DRfja6ZulWGxXjMOZxPW/qrcWjkz7D45Nifqjwg2SJaagA91kWOaqERndoKtig7igorrAe61H3TrHJXOw01FwszBebjeFzYJ6YqnYOV5ppXz3qoI7ERUE8wfVBAJDIqZMT9CRGUQ0SHUUUosQ113r5rq68AgRk0bEkmLZiEAKpdGm2LQx5ZpqCFjsWlmsNGggd5PqU7DNYjlhxDhHbuI5KuPCbEaWPGZp3cDuIOoKVwnkAK6PNOa0UcRdOKSapijE+IYRFMP4Qa3Lm/7laEt3BwGpHHmh5fZVv5nu6HVHxpt5rVxOn1THCBmy1vdD4412jqcmJn7JBprDe5pG/VEnCPgZYpeXvc6hJFN1gtnDk2H8o3LzEJBhhkFtga6lDbh3FBFjaFYZmFVES6YYXKtyC3mUe2WbStPdUVeRSIeC9iZkGlVY6XFLo17B76Lx0McEN5OQRY+KFURlBZBvB4J86AKaeqg6VbTTXvRI5uPoHLFyEOQqxkMrQwZFhaOzx3nkjZTCYRrVvDe7ieal+R+xVYqM00FTyLWwcDg/o/qd90TD2egEVyf1P/8A0gvJbDVSMLGgrL4phxhvzN+U+AK7DEwODfsf1O+6S4vgsHJTJYi9S4/Wyr+odKCZyTEoHYJ7vNDyWHOeKiq6Ni2Awcr+xo0H5na+Krw2SY2E2jQKivVL5Hyei0MST2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4344" name="Picture 8" descr="http://uploads1.wikipaintings.org/images/pablo-picasso/girl-in-a-hat-with-her-arms-cross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2656"/>
            <a:ext cx="2832017" cy="40050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704856" cy="2031325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>
                <a:latin typeface="Georgia" pitchFamily="18" charset="0"/>
              </a:rPr>
              <a:t>Одним із найкращих його полотен є «Дівчинка на кулі», що вражає простотою і одночасно виражає складність людської душі. Складні почуття і переживання викликає картина «Балкон», яку П. </a:t>
            </a:r>
            <a:r>
              <a:rPr lang="uk-UA" dirty="0" err="1">
                <a:latin typeface="Georgia" pitchFamily="18" charset="0"/>
              </a:rPr>
              <a:t>Пікассо</a:t>
            </a:r>
            <a:r>
              <a:rPr lang="uk-UA" dirty="0">
                <a:latin typeface="Georgia" pitchFamily="18" charset="0"/>
              </a:rPr>
              <a:t> написав у 1919 р. У роки громадянської війни в Іспанії художник-гуманіст виступав проти фашизму. В часи анархії він, працюючи директором музею у </a:t>
            </a:r>
            <a:r>
              <a:rPr lang="uk-UA" dirty="0" err="1">
                <a:latin typeface="Georgia" pitchFamily="18" charset="0"/>
              </a:rPr>
              <a:t>Прадо</a:t>
            </a:r>
            <a:r>
              <a:rPr lang="uk-UA" dirty="0">
                <a:latin typeface="Georgia" pitchFamily="18" charset="0"/>
              </a:rPr>
              <a:t>, не допустив розкрадання безцінних скарбів мистецтва. </a:t>
            </a:r>
          </a:p>
        </p:txBody>
      </p:sp>
      <p:pic>
        <p:nvPicPr>
          <p:cNvPr id="13314" name="Picture 2" descr="http://image.tsn.ua/media/images2/original/Jun2007/3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92896"/>
            <a:ext cx="2779822" cy="4077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6" name="Picture 4" descr="http://sr.gallerix.ru/240254414/_EX/518386840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04864"/>
            <a:ext cx="2767268" cy="439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668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Georgia" pitchFamily="18" charset="0"/>
              </a:rPr>
              <a:t>У 1937 р. П. </a:t>
            </a:r>
            <a:r>
              <a:rPr lang="uk-UA" dirty="0" err="1">
                <a:latin typeface="Georgia" pitchFamily="18" charset="0"/>
              </a:rPr>
              <a:t>Пікассо</a:t>
            </a:r>
            <a:r>
              <a:rPr lang="uk-UA" dirty="0">
                <a:latin typeface="Georgia" pitchFamily="18" charset="0"/>
              </a:rPr>
              <a:t> закінчив найвидатнішу свою роботу – полотно «Герніка», в якому розкрив трагедію війни. Під час другої світової війни художник переїхав до Франції і тут продовжив свою творчу й громадську діяльність. </a:t>
            </a:r>
          </a:p>
        </p:txBody>
      </p:sp>
      <p:pic>
        <p:nvPicPr>
          <p:cNvPr id="12290" name="Picture 2" descr="http://www.pablo-ruiz-picasso.com/images/works/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9078762" cy="4045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085184"/>
            <a:ext cx="7344816" cy="1015663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dirty="0">
                <a:latin typeface="Georgia" pitchFamily="18" charset="0"/>
              </a:rPr>
              <a:t>У Франції діяла «Майстерня сакрального мистецтва», яку очолював художник Моріс </a:t>
            </a:r>
            <a:r>
              <a:rPr lang="uk-UA" sz="2000" dirty="0" err="1">
                <a:latin typeface="Georgia" pitchFamily="18" charset="0"/>
              </a:rPr>
              <a:t>Дені</a:t>
            </a:r>
            <a:r>
              <a:rPr lang="uk-UA" sz="2000" dirty="0">
                <a:latin typeface="Georgia" pitchFamily="18" charset="0"/>
              </a:rPr>
              <a:t>. До цього об'єднання входили митці, тісно пов'язані з католицькою церквою. </a:t>
            </a:r>
            <a:endParaRPr lang="uk-UA" sz="2000" dirty="0"/>
          </a:p>
        </p:txBody>
      </p:sp>
      <p:pic>
        <p:nvPicPr>
          <p:cNvPr id="11266" name="Picture 2" descr="http://www.drog-museum.com/gallery/sacral-art/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4512502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268" name="AutoShape 4" descr="data:image/jpeg;base64,/9j/4AAQSkZJRgABAQAAAQABAAD/2wCEAAkGBxMTEhUUExQWFRQXGB0YGBgYGB0dGxwhHBcYIBkdGBwdHigiGx0mHxweITEhJSkrLi4uHh8zODMsNygtLisBCgoKBQUFDgUFDisZExkrKysrKysrKysrKysrKysrKysrKysrKysrKysrKysrKysrKysrKysrKysrKysrKysrK//AABEIAP0AxwMBIgACEQEDEQH/xAAcAAABBQEBAQAAAAAAAAAAAAAGAAMEBQcCAQj/xABCEAACAQMDAgQEBAQFBAECBwEBAhEAAyEEEjEFQQYiUWETMnGBB0KRoRQjUrEzYnLB8IKS0eFDY/EXJERkssLSFv/EABQBAQAAAAAAAAAAAAAAAAAAAAD/xAAUEQEAAAAAAAAAAAAAAAAAAAAA/9oADAMBAAIRAxEAPwDbneBTQ1AjkA+9N3STIgzz6im/hzyPfic0EtruYBE+lJLoNRthwSD9fSkgyTEZ/WglC4P9qcqKxg4n6U6zY9MUHe8U1f1KIpd2VEUSzMYAHcknAobveJmvFrXT7Yv3FO1rxkadDMGX/wDkIz5UnPJHNP2fDQaH1bnVXBkBhFpT/ktA7cerbj70HlzxbbcxpLd3Vn1tLFvmP8VoQ/QEmuSeq3ZgaXSD33ah/rj4aj6Z+tESIBAGAOAMD6U5QDL+GtQ8G51LVT3FsWban6D4ZYD/AKq7bwfaYy1/Wk+v8XeX9lYD9qIs17QUSeFbQ4u6r76q8f7vXl3w42Ph6zV28/1q8+x+IjY+kVf0qAfGj6ihJXU2Lw7LdsFD7+e2/wD/AEr271q7aE39LcC/1WT8Yf8Aaqh/0U1f1yRQQuldWsahS1m6twAwwByp9HHKn2IqduFVfUvD2nvsHdALowt1CUuD6OsGPbioQTWaduf4uz7wt9fuIS6Psp55oCKlUDpnVbV4H4bSVMOpw6n0dTlT9anTQe0qVKgVKlSoFSpUqBl4AriT64Oab1BM/WmgCCRnt/7oJVu4Pl7+hr0qPvUYA88H3+tMdW11vT2mvXmK20GeSTJgAAZJJMADJJAoO+r9Zs6a0bt59qjHElieFVQJZjwAOaoR069r9rastZ058y6VTDOP/wByw5GR/LWPRp4rzonS7l+6NZrFIef/AMvY5FhTwx7NdIyWztmB3kmVvqSJnGZ7Gge0+mVFCoAqqIVQIAA9AKdmmVOM5NOig9Vq6puPtXc0HtKlSoFSrw0jQe0q8X3r2gVeEV7SoKnq3RUukOGa1eX5bqQGHs04dT3Vp+xqP0/rFxHFnVhUunCOv+Hdj+mfkeM7D9pgxfVE6joLd621u6oZG5H04IIyCOxGRQSQ1dUOaPWPpnTT32Z0Y7bN9u5/LbukYDxw2N0ZzyQqaDqlSpUCpUqVAxeuRXPxf/VeXbfP/O1cfD9se1A47/T60KaGeoaj+IbOksORp14F24MNeYd1UyEnH5s4pzxdfe4behtEi5qZ3sJBt2R/iP7E/IPdqIdHo1RFtoNqIoCqBgADAFBNWkTmKaKe5r1Lcdz/AOaB0GvZrnbXqiKD2lXLMBk8VFbXrtLjKgkTIAxycniglzSmgjqnjFUfaL9uYmAGK8wYbaSTE+gqlufiBecuqoPKq5tyxJ/1A4EdiAaDQ9b1exaMXLiqfQ8/pTmn6laf5bimPeDnjBrM+nazUMxu3Ed7bA22JCnvIDK8nZE/L680y93UBT8BXmAdwUnKzt2fEkIvm4kge9BrK31PDA9+a6Dj1rHtZ1wacAXSL96R5yskRkrNwAkegTA9BVP0/wAZX7NxtrOUHmRTcELPaCSp/wBINBvc0qzPSfiaU2HVWwqESzLyPRsHaQfrR70jq9nU2/iWHW4vqO31HIoJ9KvAa9oI+u0i3UZHEqwgjj9+x7zVV0W/ctudNeYs6rNu4cfEQEAExjesgN6894q9NVnWdEbqgodl22d9pzwGAOD/AJSCVPsaCyFe1D6Xrfi2w+0qeGU8qwwyn6GamUCpUqVBGvXf070xc1KKrOTttqCzE8AKMk+1d3xDDj0AoT8Zlr50+hQkfxTze9rFszcn/V5U/wCqgk+CQb3xNe6kXNTHw1MApZWfhL7Tlz7tRSj/AKf8mmPhhQFUQB5QBgADikAZ55xFBK3j9a6DUwFwcn0r0YMZ496CRXlNhTPevd2M+nFBE6z1BbFprjttA7kSPaeKwbxN12415lX/AAnndIYKTxIAkZgd+9FH4l+JbDFtPnyN5mLcmR5VkQvcSTGeDxQBdvg7sFQfyL5ssQMesnFBaeHdZZuN8Odj7h5/pEBu3MDjtmixGVCHm2LolnJc29yj5TPl3GcDJI4ntQX07wjqNVcPwrYQr/UfMNqyAVHBnE+/6d6LpzfABAd7iOyXFLEkSRtIQDy4Jn35oDTXdaCsGY/EXg21KQ0gnlQDPqSP1q512oufD+GtwoFSfI8KojMiS0ebk5mJC1mr3GBREO3OwTtkEr5oAgEbjyc5NH/S9Iu3Sq4yoKHudrKQ+SMkXEBj3xgUADc0SfxBN0EsTPmLARJlmYQZ4z5ucip//wDzRUAWgGTaG8hJbbJmWM7oH5lxkSKKOv8ARL1xADuN1HAVsiQByGAwZiZBE+lUWj1Wq09xkaw5KqrlUbaQQSCwBMsMfUcZGKCo630h7Vm2U2G1cJymDAgXBcSAAwYgiMc881U9C11yzddrOxgAZRiVBgSChWJaRwf83rRsvWenXGbeXtvloO3B2gAW8DzZn0MfSqfq3RtNG+2TLKrM1uCIA+YodrIZ5PA9aAt8JficrlEvJAYlJUzDCIwc8HPb961G1cDAEGQRII7g8RXzqthNNta4oe0XVnYGHVQoWdmJGOZ9a2vwJrLdzR2wlwuLcpJwYDHbP/TtoCE14RXVcE5+1BVuBZv7phLxCsPS4B5WH+oDafcL71bCofVLG+2VkiRAIE7T+Vh9Dmueka03bYZhtcEq6+jKYYD2nj2ign0qVKgjXyTgUKeGz/Ea3V6vlFI0ln02283WX63GK/8ATVt4t6mdNpr9+M27ZK55YiFEd/MRUbwz03+G0dizuyiDf7scsTPJJJJoL0kQSfavVIB7/So7jHt6feakEEDmPegemupqPvOOfsPenCnAz6zQOCmdUpKkA7ZBz6e/Ir1Zn2qB1xv5TKSw3ygK8iQeP0oM/PRFvX7rg/Glv5YKDYBGYXiPrPPrRloPCOntAfDXYQM7YHsdpIJX7Gn/AA7YtosI24QM5yR80TmOMf8AmruKCJ0/ptuyu20ioDkwOfr61x1Dpdq9Au21cAyN371PrygD/E3gmzeS2LNq3ae3c3qQggwrYaIxxHpQXour3LfUCus2oQhRwD5d7BXQz3Mg5Ecn3FbHGK+fvxS0tzTa12Kl1uFnbcJUy8pzgbflH/ugMT1K9pxtCmC3mUghCp+U2mUbWGeYn2p3V9Y3j+YBb/8Aps7ktDRwwhsj8oP0FAfhDxIdPeMPdezdTNosZUnEIDg7T9/Q0S6zR2rifEVnG3lSWBDlVwR9hmOc96Cl1lnS3/I7kCCgJ4VhJUHHyn1/KZ5HA9q9KbF/YSVXcoIb8ndgvI4iOxmrPXakl8N5xkzgFSsrz79z2J5qo65cdWRbxmQNu7s0kDP9MD7EEdqB/qNo2ZdW2Q8WkVgVJBhoJ+WVK3AMyCRWgfhv1J7IcqnxbTt5ltkG5ahVhmSQSpMjAx+tZ1r7NxFRWKujLKGJBAkrxGQd32B5qX0O1fNxXtvcW4rr8P8A0MQGYc4DHPYyKD6M0mtS4PKZ7QQQR9QaduT6TUbpl52tqbkb4EkcHHIB4n0PFO22Eg+YA+vr/tQJMdoAwAP3xHFQNLc2agqQQLy7gPRkgP8AqpU/Y09qGBI3SB27ZB74gH7/AGqv6vKoLmSbLi734BhwBH9Bb9sUBFSrwGlQCPjL+dd0eln/ABL4uuO+yx5yfpv2D70Rg+p/3ocujf1RjwNPplUexv3Tu/a2KvAxEHJmYPbHrQS1GMTjNObhMZpozHpiaaZiSByJ54oJlexUWeef+GnVJn2/9UDpoY8W69Uu6ZDBlmcgmMKpHPr5pHuBRG8xx+8Vg3iHxfctdWuDVKCtu5sDASFUqDwe2ckelBuOhtnBbLCRPqJkGplZ5qfH1gWwLLGChYusYaDCgHmTGfcUM6/8YzbzatG5hBLvHBPxCYHfj2oNqpViXSPxd1gZW1GmDWDu81vJy/k9eBg4ExNaj4c8U6XWKDZuqWiWSRuX/UKC8oc8ZeHE1llkbB2FVOMSQZ98qB9JoirhxQfKFy/ctsbN2SqFlBQjcpB/KeIPMH1o60/W1ubLkjc9uHC/TBA7eYcdppj8Xujpb1jbAF37bnMCWkMPoT5qD+maxgoXkzKtwQMfrxj60BV1a0L7PetgANiBIO4ibiiTjBkCciY4quF9LitY1LMjIrYaMxLIRPqYyOxntXAcfDLB1ubyouWiSoaFG0237ODIz/6qDe1ktDBtuILZdcFQPt7CI/QBJ6krIwRmYoFBR4kFRMfqMek/WKNfAN2wHHxNwQAgsZn+btCT3VAwI/1GZEGgHUKNq7bhS4GIZD8ogyjWj/SQcj/1Rp+GnSbmruPdZSLasiXDJyc7wo9OCTNBt62hjnAjn1rl4EniMc06BUdlbif+qOO+QeaCMxnynJg4I5zmV9PcU0lkMNueCpBGNp9YAjnBx96cLZkZ4PGfqBwR9M1E1XlYkcASDMQCe0n/APzQT+hXCbFvcZZRsb6odp/tSpjob+e+syN4uL9LiA//AMw9KghdBJa/rbh731tg/wCW3aT/AHZquwmZ9ood8LE/DuHd82pvkwP/AK7j+wFXemJkiZx/Y4oJKrwf2rsCoatzJzmK6V5jJjbQS66JimDM59cfpThb9KDua+f/AMbdDct64uQGS/blYwZSAQ2MnPrW/A1i/wCMyfE1NlQQX2tbRcyCSOY9SRQVP4U+HGuEvqMWkbCmTuUKS5xyAcTPM+lPeJPAFzY16yD8Ni77YkKirukkZk8AVqPgvolu3pEWCCVCkzkgHj2BM/8ADRDe06sjIR5WUqQMYMgxQfLnhkatLyrYtPdLGNnryfMOBgc4jHc0cdO1Aa6l+30zUJqZlmS2wA2kjJiHBGSffFH3SPCFzTXv5Nw/AyYLsIzgEKRuwAM0Z7aCp8PdXTUJKi4pGGFxHQz3j4gBInvVpcuqokmBXrmBVTreoAMkAMkwSTxK7lMUGffiV0y7qLguhN4BCIFIHHmO4kjB43cDMxWSJ0trm82wPg21kuTET8u6eCSGgD2r6K1ltLiC27uPiESXY4UcbcQCwMZisu8YdJs6ZVAMIbxa+PRQP5AYKBtQZEAckzmIAJsWLyBn5VQdwDKwO3kkZwOQf0pjqBtmSGZTt37TlcRhWGc+hrROsdEtm3or+lchbq3FJAj5beJBOThs57cVlQY/MwiCQYEZ7SBiTQT7l+WLE+baFAHHJzzmBHPpW4fhs1tLFm0SvxFEqbbEPt3GfjKPm5HIJgziCRiXTtC7mbYkExk8meOOc1vPhLoOqUW2cxbMXNjEEhiOZA3cdixHtQHZfiBM+n96XE5xSuJ5Y/tg/ao7ajHBPriDmfWAfpNB3Kgemfpn2qu1DbnXM/TMj7ZB98Ce/an2vIqkgkDhR6H0HcekVAuus7hIBU8wQDHcjt9ffigd6W4/iGjgpt/7HPJHcB/rSqB0Qxft4PyvmSeQpzP0HOaVAvDGs26e0FUku1xhBHe6xxPPOe4olFyO3YUK+D3H8La8ogKSCccM0GCM9siryzeM+ZlJESBzQWBiCYmu0IiojOTI7H9K7VAABgAcDEUEkMKVMBjPfLf7V1BjESKB6KCeudAt3epW2fblAQCO67gzD/MAQB9TRmSYrP8A8YrDjTWr9slWtORjiHWMwfULQHltl2+UgAD2gCq+/bu2zNt96wTsbJJ5MP2x2isT8J+HdR1G+DfLIjICD5tpVcELmO/71tnQOiJpba20a4wAAG9i0fQcL9vSgn6PVLdQMpwf1B9CPWuzckkcQY/UdqiJY2XpX5bnIHZh+b7jmmuqXHXIMCPbOGxGJ9cHtQSr6tEBiOTPPHbMc1E+ECCdwzGYxiTjtx29AKj6y/tlt7FSMqCZjb2HY8D1yDVXp7u23+YqDgt5QMFh3PbyhlkzE4NBN1bItxFjdnOeSR7+m3j0+lZh4z0V+71NxZRmVQqvCzb2ns8+XEHv60ddU14S63xQyoMFts+QTtAUEk8888xVd4w12hCLeub7qlV2/wAwgPJJChVOe+4xjFALa4tpunhC4K20Niy3zAvck3YznYoIn0BrNLdhGYhcSBAJ7k475Of70QdX6g+rZBst2bIxbt2sIC20TH52I5aO1c3PDJW0zXLqo0hkRI3RkSf6TMYNAWeCOg2Hu3VNrzG0ptFTzctibhA4AMg+hM1smjsPahQd9v8AzE7x6Z4IHEVjP4VeItMl9UvC4L7+S3dncnmIwRyCTicj6TW32rsrMgnM4P7jkUHV5iIM/X0/9UzdaQBjPb5lP/PWo2tuEqpmSM+XmRzs9fdTyJr1bhBwJbbJAlVJxyMxwe1B7EpuVVZgI5JXkSAYJ9MEVWXXYsxRYPoTBPEyBz7nMe9S7955hWDAmCCVkHuGjH71AbUKpMAMwSYPb7zz6T9qDrR3p1FvHllhx3+H2xkY9qVR9FcHxrWZJdpB5H8ppOZ5xmaVA34cfborUkYLL5jifiOI3DKGYzke1ENliWG4CQPNPzD04ww96Deg6kfDdWcqEuahd22R5b9wEGJ3LAypHHBom0zFVVUONqsFiOSPkJ4UZEGguUI+ldniq3TXtxB3Y3EfLBEdmn/xUthB9TE+lBIwM16IqKxkHdEeuP8AzT4wv2+tA4aqPFfTxf0l+0RO620D3AkfuKtFBI9K6IoPnnwZ1bq1xBpdLqbWPKhuRvQZOwGPzY9eK0jpFvrqqRcv6G60cHfI+pTH7VmlrwbZ1PUr1v4zWl+M6qVEkZO0Dt3A/WtG8D+F9T0+4bZuW71sADyQjRJiVM/3+9Ba+D+t6t7lzT622iXrZxsJh1IkMs9u32q/6mogHESBMe+Jjge/bmvNSttXFxmAYKVExkMwj96i9R6kuF+Ihw24DMyNqjk8swoIovbwQGGPKIBERtBE8bgY/vUPU3TtIHlyx86QCciQCcgk5457RUTX663sZgQMqvmcKPlh2iJBgULdd6oxMg/1QcklpI2iSTO3ceM7T6UFjrNSruqBtvxWKqcjYGPJ9QJ2yT2qtHgfR2bb3LrSirlywVAfceo/efandD/Jdbt7czN/h2189xhII3Hgkgs09p5xVD4y6vcv3Fss9syRKIPKjE+YnjeeACYPsKAa6v1dizWtOTtBkMFAOcBmjjHHpJqhLRcBRmZ+SQQJ/wCD1op6ojFk6fprKI7EFgDJyILXG54j6D71eafw3b6fYN13BYABjDyWzAXiggfhX0lb2r+O/wDhWIgxMuSdmCOBz37d63jSakEEAPHI57+/P6z+1fPfgPqRXWhT5VuyZkgbx5lCsSAG7VubX2QAkPBMyxAYY+np/wA9QmXtQinLAGYIOZIEncONw5kUw91SMbi2WEdjmZz94GKrrV87Qw8xO4wTkRw2BBHsV98EVxY1zYG1YYncIxnLDBwDAxP9qB9tYArAt8RiI4kCZ55n/ePeoPUSVtOzABrlyYPA7/N9wOfWuWRfiyRC5OM5JEE9yPf/AO1UOv1LFjLAxIG7OCcRk4+nvQE3Rr4e7YC8Brh4z8jTJ5zOJr2q7wEQ2oEkkqHb2EhVxmlQP9JsBb2qTJ2ai40RhfiEOW++6P8AxV+detsAFcyNoVgA27vnAOKotQdnUr64KuiPABnKspI9flGM/Su7l2dk/DgjacKTHK+vmHpyaAh37nDrJ24w0NP5ldT7f8FTrdwwWIY/5SACPWPUUMai6fKoYttbcHzJ78Ng4xAz9KtNPq3ZlJJIYfKoBXEc/mRv2oLbakEkCDkzx+9PD9qgLncCWOANpAiYnBjJP6Yruy0ABTt7kNz+k4FBNrw1xckjBg9jE/tXoOP/ABQYn4+Go6frmvIh+DcO9WRDAIyQSJhsHn1mpnSvxVsICSoLkd2gzwBEfc571r4hh2I4yKh6vo+ndGR7NplYZUosH9qDMP8A8RnZgwIOeFGMZjJiTx6/3px/GBfYrkLGWJCyMFpPBBAIgz6Htkf8feEemae6U02odL5//TLN1VPadvmtz2BJ+kUEabSakkfyL7Hv/KuH2yNv/JoDm51179z4drcfmmCAOQIZ8kDkc1b29AJZiylxcZt6Tttht0IYP8y6QTgcZJigvw5qbxDXGJtWTKSMOzTlROYMZMc8VI6x4hCKun0p8xGzyZ2TBIUD83rE+lAUXuqD4p09hP5hy1zsO5Z+/B+UDMihfqN+3Yb4WjA1WruMQGjd8M4JKAY3Ge3Ee1eaHoWrS0bl9hoNOx813UGLrAYAVB5jOMERWh+APDuks2VZFuPcckhr0K5UcOq4ZVPuc0EXwj4MOmWXQvdczduFTJJ7KSR5e3Gc1TeLdJd1WoZUB+HbgJtGWYCCAp9W7xgd+1aSwbECyBgjyrHryWmmNWh+FcuKFFxQT/L7j1ADHMTn9KDGOp9OVbbWmALBR8pHM+nrx27k/Qn8C+Ibl1Llm6AXs7dpI8xUnAH9UR+4HahfrV3dccgGYliZ7k+3MGft+sbw/rjp9XuB2i6mxp4BOV4HYiKDZHdUQM5WcbQeTkFiB7H96q9JqvO/k9WPqeCQe/0ORQ7qNczKc7mA5MbSAMj6x+9N6fU3UG7ADpBnIAnsTxH+1AVN1lUUKxIbcPywTBggdp4z7Diq/qGrt3LrMpIzEERInBH/AN+9UHUbxMqSFIIMETM4MZIxHHMH2rm9dZj2EZJkHd5s7TwT39/vQHv4aWvPdaACBGI4Jn+9Kp/4a2f5Fy5Ml3ic8Ko4n3JpUHPitSmrsXAobfauWoPqu11g88bsYpt1j4QcBmdQDgDBnJB7+pxPapXjuwTY+KPmsXEuggSYBi5HHNstVVr9YWutuLRsADGIGJEbTMd+3fNBJsbvieZfKPKWUErGSMnhvqftVhp3IhRA4HqROCVJ7n0P/bVFa1Kx/UQw80gTIA80H2weRxgVYdLuICu+5tBJwJ5jv6H6fqaC90KPLbzgGCp2kexUgyJEeU/YCp0BYOI7k9h7GhrW9UffAIIwQUwTx3OD9OD61Z6K+DaKMVnaZldo/wC0/MCZ4oJdzVZGdjHADHyt/pPv7Z9qcuOUEi3JJlwpz7kf1fSofT3D9pSIwPIT9G8yn24in0ugyFIIGPLll9ZBzmgmm6BEmJ4nH/DQR+KXjNNHYNq24/irohFHKgmC5jgdh71B/Ef8Qf4Y/wAPpmVr5Es0T8PMCMQXweeKxfWam5fvq15jcuu7F2bMhdoAX2BnA9aC20eraxtZDu1N4ks/LSwAAz6Vbdc8R6ixNpr5N0pnaT/LDASxaTLxMdgAMYyP6bqCWib8TcUm3aXEYHmP/cee0Vx0zpPxh8a/uIbIBIl2n8xmQg4iDigl9M0d7WBSpNrTIxG8jcWJncLS8tcMEkjjvVza1lnRS2mt7CRst7mDX7jHPzAwo8sGI59ar9XrmVRc2/DtJ/LRbYAkwZVFgYPJP/qiHwN0cO38ReUIWXcpKhyoj5LSxn7A0BB4a8GXL8azXOuqvk/y7ZINuyD3YfmYYkf70d2ensg3M7NcMSwlVEcDb6Z70Mdb8Y2dBYAvOyuwi1YQD4x9iAIQfb96FrHiTq2oeLOk02nBE7tRO6OxJYyR2wOaA+6oEUqquWJMn83oBHm8tP6rXgSuSRtG4gkSQfqePrJoBvHrYG65d0YEQSllXEfQgEj2qDr/ABP1TRq38RZ0d7TjD/CG0weGEH2mYx7UFB4zG3VOYAJYkkLCwfzRJX2+lURs/FBAj2LeX3wZGfv34q86lftaofFttzG4MCSpgcEghu/efWq/RW/OVBYE5AkhTjynB9/Sge6Y7EwxO4QMjBB7kzyOCeJFStJqyqMjKxglZ4J8x4zVdrwVdWGdo3MJABUE7vSIB9M1JvXSpnDBuxOM+9A+dWSeFWPljn64qdZUKArDHHPl+mPlx/zFUBul+BtmPl+p9Y/v9quOjo169btcs7Kp+7BTu7ERmg3LwppRb0tlQI8sx/qz/vSq2RAMDgV5QN6qyHVkIkMCp+hBBrNmsFbZaPPblLh9TblfN/0wZ9zWj3iZgTQR4qAsX5/JqVBiP/kSAYMSCyR3/LmKCFY1CkbdoHrzBkfT7zFO2GRmFstGfL/SCTjMSPpxPpUTS6i3dVisA7p24icTA9PUdvembltQW3QjnsR6YGPbn/k0F5p7X82AVEZwRERM7fbI9cd6ma7WYVVg5hhHPmx5SIIj2n3od6eSbgJbZHpn9uYIqdcvZIwGzEsRGJken2+2KAs0t4w0QN0EDZE/1cc/3FU3jPr1vSaS9cbaXNsi3iSzR5Ru7+smudLqiBG+AFl2JIyOSf798dxWP+N+uDVvIkWS3w7QJmF5dmAPeBEcTQMWNME0baq6Va60uimJMGCXE5k4jP70M6lirIq5ZU249TxmrPV9STd51LBISxbAAluxbE4PYcmrbwv0ErN+8YOTnEmOJHtmaCN0LwySpvXR5UBMTjHYD1JgT71K0GnfVaoWUUFVUs7EkJbUAkljEgCD7k1O8TX7j20RQbSXYCgzuubo2x6JOffFXGr6va6T0wW1RbmovkrDgEEhzudu5tqRsVe+0k4oIDdHXS7NX1G8q24myg8165I8pW3AVBEH2nIFeJ1jV9TaNFbXQ6S1O7UP8yjvuu8g/wCVCPrFCHTrGo6hqGu32Nzu7uZgeijgDtAwBWh6Hwk1xyLt7baMBE3lQAsAsEJAwBzk/rQQ+i6cadtul1K37+4s11dKGZp4Bu3gSV/0k8VpfSDqmUPqL5nbBRUVQeMr5SxBn9qhdMfR6cm3YYO1s7G+CAxU9t7sYU59qtLevtTchxiACly4/BIMhSIz2FBxrbuxZ+EbqR5x8W4HIHfa8BhVZqNDbuWi+nMq4PlYElY+ZGBJiRIzPbtEX7amQQtxZIJE/Qz5HAx6jdVDrNLetOHsbbisAblvbtBImGSJ2/Yx9eKDL9T0C9pXN2whvaZhF2yPm2mRiffIPOKauJpHZTYvMGI2tZuJtuLtAIDg+Vs43Ce3ETWjau4Tu2rctkgbQRBA5baRndnK8ECaovEfRrV1Q5UF+XO3awJWQykZBEevBkd6AQ1tsGxEMjbWEbjJ/ltwhJATjKmqoX5RSYIMSO04j7ir7RIrXBpH2teZP5T3Di4G+VCT/wDIDIXgEDmYoWtWnXchENacoVIggqSMjtHFBZaW4vHsIk5HNaB+EvT/AIure6ZK2RMn+p5jI9iT6YxWZWEIJI2hu8z78/b/AJxX0L+GnRv4bRJIh7v8xvuPL+0UBYKVe0qBi849c1WeIOmC/ZKrh1O+2f8AMBj7Hgj0NS77nPGf2xXuYxEc+1BkeluxcZSrIpJJBkQc8fQzP1FTLTBpkmOQT2zB5yeI9MehqV476Y1u6t5IC3JBj8rAHtEQwJP2I7ihy1rSoPHm8vB+siO/96C/LwpKMG8sEfKSclTHYSKWivQGdyWJHrJkkZX1Iqla+m3uZHHBnvH+ae4parWGzba6QW2iVHZmnaqx3O40HHiXrqvt0mRv891lMKEUTtA7F8fYz3oEu6nzPfLf4bhLSgDLd9o9BAE0z1m8UvEEzchviPnzO5lj9PT2Ip/wd0sXLiu5UKDALmBJ9/U0Fv4d6C7Fr94S580kQAIk7m/Ke9HreGFawNW3+ELY+DZc7PiEjyvddjIWfygTCjGYqt/hQLYN5rdix8Tc73VzdCNi3Ztq251JHmJ29h3NU/if8RlvPGmsm5c27Vv3sldxz8K2PLbwBkZxzigR1q2Lx1WrufFv/l2r5bYiD8MMYZyPKCYVRJ5oXuXbnVNc1xgUtwMA7vhoqhUUTEk8c92NQLtu/qL9sX3M3GCbmOAPU+woq8LaVUtObcF3c7eflVoX9QN0+h70BL0ixZ0loKkF/wAwIAUkEMSWI+YTxz9Kn9L0uo18ELtsAyzbdpueoRjMieWJ59arel6C1eu/F1FtmtKCBbJKIx3Za4TAiRMAE/vRD1rqt0JbG/4VtSP5VpSoIxy7EMRziADQWfSLuy21uyLZCLi1Z3sSScyTsE/5mmc8VP2OtvebBBYgHNtQB/VKqWJB7QaqtJqGuJ5be455I28D5UMye+FHPOKuW0jhF+KLKseZClj6ZJXA4gUHmlVN/kUnAJ+LuhTJnZuAjtkAye1R9ftRkYDbbyfKYCmYO4A4PPGGzInnnW3gFMhigacgxwAfhsxYAHHcrzgVEu3i9vI2B0bbIkONpkc4IAkg8c+4DrVMr3GCZclWAIw4EECZkznMc4zyYV6xllDeRo2tJ+pBjgyDHoR2DGqXp+rupbVmD+W41ppM5PE/5WBj6xS631JbZuhSoZVW4ZmVDIec+V+D/wBR9aDPvFQD6pGR2zuO8YyrEyuZwR37jFV+p1Lai695/mfbOPmZEAZmA5LFZPvPrXnVL5Y2gZDfBQgnmbhLsSf+rvUjSWCCB6ACByZxn7/3oCrwH4fGs1KKQvwwN9yBIIEYP14r6DAoU/DzwyNHphP+JchmMQR6L9v70WUCpUqVA1ctg9s158MT/sKaYZJESTz9q5cmQZ5x9aDjqXTUu22tuAVYHnMHsR7isc1WhazfazcEFG5jEGIKz2P+/tW0NM88ZzQT4v6A91rjeXcT/LZSSQFt5VvSW4+tAE3Zd+3OR7DjFRfFTFTYUN5d+4hcfIpjBPuK9Au2zteQwJ3BgCfcZ+1VXXLgN1QzQqWnducbhgH9s0A11Nf4jVsiRtLRMgeUAeaSfajSzqrdrZas2zfvqIVAPLa4hidjS0eg96GfCh+CH1BEv/h2gIJ3EYIBjEiSfQVJsLebcllhcufM5LAi5dYHfkgZH3oLjV9HEpqdd8V9+NPbkrbCgiQxaH2gntAPajzod17lkMqWLGnQxJtBRMZC/mbuMGTPNB/Sej6q5svdTV7duyB8Oyxi7c25AgmVQHJJ5xRPf196/t2AIqwiovyW/qeN2Rj25FAD/inbRL9gWVKBpI8pUD8pInPr3iot7VkBLFphLiBkD5cngSFJHqAYqx/F7UEPpJgkI4kLBwR3pjwj0ogDU3gWLg/DDHyhR5ZAkZOfagN+mMyqHYCWAGTs5wMkyQY7yKk6DQadJu39RbILTtRwzN22hVJOTzUPq2qFu1bVZVywwDHkkdwAOe0E85qd4Tuaa22xbfx9W252UJtS1gGGZhjnlsnsKC70/Ubi2ma3pyloHYkIWLgEiTBmMen3NLS9Xu3XVSbQI7OWXgmCVIUsSR8s9iapur9YuPc892AJHw1Xcs8QCA0/XvmrbolphaZxJWIxsYgL622zPPcfSgs7yNuK3CrBgVgIUUggwMMd30OfT0qovIin4bKux8gqNu7askqPy30HmkfMontUPU3yrNtQW1dsfDVrZOBJZSSD2Hl457ifOr68FEEkliii4ORDA2mxwwONwkEN3mgEUvfz7lglWuG4gCjCuqm5lDIlog+80LeK9TOr1qqQVZLZB4gKigD3HH2+9XGjcLcu6y6IFuRIEb2JbgZwBjcvB/00I6bVS7OxO68/xG9lUnviJIA/ag51GdQ8/lVFE+1tQCYHtWm/hX4N+JcGpvCbafID8rN65GY5J9cdjQx4C8JNrrpu3Qy2Dc8zQfMcwi9pgCT9O9fRGhsKiKiLtRVAVYiBGBQPivaVKgVKlSoG2tjuK8O3AxXF5iP9qayOOSB6frQPrk+3vXr2gQZGDzTJJ7xxx/4pxX9fpQBHijwot0qFDfFI8jjAbbLbbp9fQ+0HBisf8VI1v4hIKnZtIP8AUGlgfePsZr6Ue1uWDB/tzQr4h8HWtSptXJZSoVWxKxuPniCV4HNBhPT7D3P4ewh2sEYllAlFaDcbtJAgZPejTRay305CLADDdCMzFnWZElRALzOAWFTNV4WOje9duATdK+eN1sWxMqp+YMTGDBIECapOu63T2HzFxVtEoLiEedmIL7cSQBg5A9qCZpi9+4GuEqpMqzHJn5t45g+4PJq8vX7doBFBVskHykYESSDkmeCRVT0Tq906XSqtuLjK0uULOyhoQqTOwRk/arXTaRiNzMpaPOxaHjk4LbTx3WeKAF8eL8fX6fTqZ8ttYE4LEljyZxBOftRZd0xVdyEm2oUAkQQBiYPAnM7RmhPw5pP4zWtqQST8RigyCAqjaSRAkgjn3mtVvaNU021VAIiXJJ+5IGz9JNAJdYvXDctral9RchUMrCqJBcNwuR3OaLek9PTQ2NqnTm8wO+41xizMckttB/Tiq/R6e2uoUsoYgRgG5uiZ2KJkZ4Mjjio3V9TcuufOwWSFRbdpSykjaGBBIEf1QcUDiHdckupuFp+TdiOF2iAOSO5j3q812ps7SoUF+GJtPZdSYyDA3Ad9vt7Gq7oumZiHe1d22xgpc2ZJEA/DYbcT2AGfrXnVeoMAXJvqve2XFzacA9mafbcc8gTBDnSuQrBtxIYTvYMskHKvie/MHn3iB120922bCgq/lZWxBhxtaRxnE4/Svb+vNwoqrlpwyESCRBCjMgHBme2SBHGru3NPaZba79RcxbEAkFgQHwJAxgAQc+UEsKAO/ENouWtJaIazbQMNpncWJ3E85JBlTkQx/NUvwr4N+Mu64GFpim4rG4hm2hUj8swC3YH1xRN0L8ObiFNRqg112uKXtAyTuwWcgwIEYHbnuK0/pnTFtKByQNvOIDEqI4ETj0oIfh/oi2UHkFsBVUWwZVQjMU+rZEt3Imr0CkBXtAqVKlQKlSpUHDgHmKZO2COewEU61vM00trA/wDFB0FGQAMcV7bXmYrwWo712k96DjSXldQyyAZ5BBwSOD9KdgVyEA/SulWKDm7ZVl2soKnBBEigjxH+Gmm1B3oqq44DgusekTIHsDHtR0or2gy634Zu2Nu+0VjG5P5iwOMtBXjiKg+J0H8FeFmWdotjaQCNzAEkBsSPYVr9VvUOj6e8Qb1m3cZZ2llBIkZg8igzPw34Tt6c2NoN0uDvDcb8AN5cD0EbvtVx1LUgD4ZZRvkMcJhDySMkz2kT3xRU/huwWkfEU44uuQIyIDEgR7VGbwnbJkXboJgkypn3Ply3+Y5oANGQMYDeYQtwAM4O7mYIEjtNQ9O/mIVmBY7eBM+UjO75pwefpWk3/CdtsNcuMDt3A7Tu28bpUzXSeFNMAZDsO43soMERITaMdsYoBDR9U2W7lv5bnzea9tMiQdi2xLcnEj+1P6bpb3LbqLLuXYNIDIsqGGXubSVYQMe/BGTvQdIsWZ+FZt2yeSiKpP1IEn71NFAIdN8JMBDlLSzO20JY+7OQAJmTC8zRF07pVqzPw0hjyxJLH6scmp9Kg8ivaVKgVKlSoFSpUqBUqVK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70" name="Picture 6" descr="http://upload.wikimedia.org/wikipedia/commons/7/75/Falconet,_Etienne_Maur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980728"/>
            <a:ext cx="2952328" cy="37489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332656"/>
            <a:ext cx="360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Georgia" pitchFamily="18" charset="0"/>
              </a:rPr>
              <a:t>Видатним французьким скульптором новітнього часу був </a:t>
            </a:r>
            <a:r>
              <a:rPr lang="uk-UA" dirty="0" err="1" smtClean="0">
                <a:latin typeface="Georgia" pitchFamily="18" charset="0"/>
              </a:rPr>
              <a:t>Арістід</a:t>
            </a:r>
            <a:r>
              <a:rPr lang="uk-UA" dirty="0" smtClean="0">
                <a:latin typeface="Georgia" pitchFamily="18" charset="0"/>
              </a:rPr>
              <a:t> </a:t>
            </a:r>
            <a:r>
              <a:rPr lang="uk-UA" dirty="0" err="1" smtClean="0">
                <a:latin typeface="Georgia" pitchFamily="18" charset="0"/>
              </a:rPr>
              <a:t>Майоль</a:t>
            </a:r>
            <a:r>
              <a:rPr lang="uk-UA" dirty="0" smtClean="0">
                <a:latin typeface="Georgia" pitchFamily="18" charset="0"/>
              </a:rPr>
              <a:t>. Найкращими його роботами є «Пам'ятник </a:t>
            </a:r>
            <a:r>
              <a:rPr lang="uk-UA" dirty="0" err="1" smtClean="0">
                <a:latin typeface="Georgia" pitchFamily="18" charset="0"/>
              </a:rPr>
              <a:t>Сезанну</a:t>
            </a:r>
            <a:r>
              <a:rPr lang="uk-UA" dirty="0" smtClean="0">
                <a:latin typeface="Georgia" pitchFamily="18" charset="0"/>
              </a:rPr>
              <a:t>», «Три грації» та «</a:t>
            </a:r>
            <a:r>
              <a:rPr lang="uk-UA" dirty="0" err="1" smtClean="0">
                <a:latin typeface="Georgia" pitchFamily="18" charset="0"/>
              </a:rPr>
              <a:t>Іль</a:t>
            </a:r>
            <a:r>
              <a:rPr lang="uk-UA" dirty="0" smtClean="0">
                <a:latin typeface="Georgia" pitchFamily="18" charset="0"/>
              </a:rPr>
              <a:t> де Франс». </a:t>
            </a:r>
            <a:br>
              <a:rPr lang="uk-UA" dirty="0" smtClean="0">
                <a:latin typeface="Georgia" pitchFamily="18" charset="0"/>
              </a:rPr>
            </a:br>
            <a:r>
              <a:rPr lang="uk-UA" dirty="0" smtClean="0">
                <a:latin typeface="Georgia" pitchFamily="18" charset="0"/>
              </a:rPr>
              <a:t>До групи </a:t>
            </a:r>
            <a:r>
              <a:rPr lang="uk-UA" dirty="0" err="1" smtClean="0">
                <a:latin typeface="Georgia" pitchFamily="18" charset="0"/>
              </a:rPr>
              <a:t>художників-регіоналістів</a:t>
            </a:r>
            <a:r>
              <a:rPr lang="uk-UA" dirty="0" smtClean="0">
                <a:latin typeface="Georgia" pitchFamily="18" charset="0"/>
              </a:rPr>
              <a:t> у США належали Томас </a:t>
            </a:r>
            <a:r>
              <a:rPr lang="uk-UA" dirty="0" err="1" smtClean="0">
                <a:latin typeface="Georgia" pitchFamily="18" charset="0"/>
              </a:rPr>
              <a:t>Бентон</a:t>
            </a:r>
            <a:r>
              <a:rPr lang="uk-UA" dirty="0" smtClean="0">
                <a:latin typeface="Georgia" pitchFamily="18" charset="0"/>
              </a:rPr>
              <a:t>, Грант </a:t>
            </a:r>
            <a:r>
              <a:rPr lang="uk-UA" dirty="0" err="1" smtClean="0">
                <a:latin typeface="Georgia" pitchFamily="18" charset="0"/>
              </a:rPr>
              <a:t>Вуд</a:t>
            </a:r>
            <a:r>
              <a:rPr lang="uk-UA" dirty="0" smtClean="0">
                <a:latin typeface="Georgia" pitchFamily="18" charset="0"/>
              </a:rPr>
              <a:t>, скульптор </a:t>
            </a:r>
            <a:r>
              <a:rPr lang="uk-UA" dirty="0" err="1" smtClean="0">
                <a:latin typeface="Georgia" pitchFamily="18" charset="0"/>
              </a:rPr>
              <a:t>Гастон</a:t>
            </a:r>
            <a:r>
              <a:rPr lang="uk-UA" dirty="0" smtClean="0">
                <a:latin typeface="Georgia" pitchFamily="18" charset="0"/>
              </a:rPr>
              <a:t> </a:t>
            </a:r>
            <a:r>
              <a:rPr lang="uk-UA" dirty="0" err="1" smtClean="0">
                <a:latin typeface="Georgia" pitchFamily="18" charset="0"/>
              </a:rPr>
              <a:t>Лешез</a:t>
            </a:r>
            <a:r>
              <a:rPr lang="uk-UA" dirty="0" smtClean="0">
                <a:latin typeface="Georgia" pitchFamily="18" charset="0"/>
              </a:rPr>
              <a:t>, які своїм мистецтвом пропагували ідеї патріархальної Америки. </a:t>
            </a:r>
            <a:endParaRPr lang="uk-UA" dirty="0">
              <a:latin typeface="Georgia" pitchFamily="18" charset="0"/>
            </a:endParaRPr>
          </a:p>
        </p:txBody>
      </p:sp>
      <p:sp>
        <p:nvSpPr>
          <p:cNvPr id="10242" name="AutoShape 2" descr="data:image/jpeg;base64,/9j/4AAQSkZJRgABAQAAAQABAAD/2wCEAAkGBxQQEBQUEBQUDw8VFBAPFA8UFRAQEA8VFBQWFhQUFBQYHCggGBolHBUVITEhJSkrLi4uFx8zODMtNygtLysBCgoKBQUFDgUFDisZExkrKysrKysrKysrKysrKysrKysrKysrKysrKysrKysrKysrKysrKysrKysrKysrKysrK//AABEIAQMAwwMBIgACEQEDEQH/xAAcAAACAgMBAQAAAAAAAAAAAAAAAQIFAwQGBwj/xABREAABAgMEBAcKCAsIAwEAAAABAAIDBBEFEiExBkFRcQcTIlRhs9IkMjRzgZGSk6GxFyNCU3SD0fAUFiUzNVJylKPB00RigrK0wuHxQ6LiFf/EABQBAQAAAAAAAAAAAAAAAAAAAAD/xAAUEQEAAAAAAAAAAAAAAAAAAAAA/9oADAMBAAIRAxEAPwDirZt+ZbMRg2YmGgRYwAEeO0AB7gAAHLTGlE2Mpqa/eZjtLBb/AIVMePj9Y5VhKC6GlE3zub/eZntpt0rnB/a5r94mD/uVHVKqC9Olc5zua/eJgf7kDSuc53NfvMx2lRVQg6D8cJ3ncz6+N2lIaZTw/tcz66L9q51MIOkGms9zuY9bE+1SGm89zuY9Y9c0nVB0349T/O4/plP8ep/nUf0yuYqhB1A07n+dRvS/4Uhp5P8AOo3pD7FytVNqDq/x9n+dRfO37EDT+f51F/8ATsrlSUVQdV8IFoc6i/w+yj4QbQ51E80PsrlKoqg6z4QrQ51E80Lso+EO0OdRPRg9hcnVFUHWfCLaPOn+hA7CXwi2jzp/oS/YXJkqNUHW/CLaPOn+hL9hHwi2jzp/oS/YXIqTUHrlg6WzkSXY58dznG/V12GK0e4DJtMghUOjB7lh/WdY5JByekPhcx4+Y61yq1aaReFzP0iY61yqygSSaSAQhCATCigIJppIQNCSEDCk1QCmzNBMpIKSAQkhA0JIQBKimVEoGmCophB6Bowe5Yf1nWOSUtFm9yQ/rOschByOkXhcz9ImeteqtWmkfhkz9ImeteqsoIlJNJAIQhAICEBBNCEIGkmEIEpszUFOHmgmoqZCigSSaECQhBQRckgoQCYSTag9G0Tb3HD+s6x6Fl0Pb3FC+t616EHD6SeGTP0mZ656qyrTSQd2TX0ma656qygihCECQhCATCSkEGxLwL2JwbW7hmTsH394SjMo4ilKYLo7PsukaCxw71oiOrjTkl7vs8i5+cNXuplU+9BgSTRRAlOAMfOokLPIQ7zjuJ9oQNwUCFtRISwuagwlFFMqKCJSKkouQQQhCACk1RCk1B6Zod4FC3xetehT0Lb3DC3xetehBwekvhk19Jmuueqoq20m8NmvpU31z1VFBEpJ0UmwySAMScANZOwDWUGNMBdFL6HzF0PmeLs+C6lIs28QC79iEfjHnoDVtmRsyHCf3RMzcxccGOhwmy0uH/JqIlXkV1+xByRU4UK+Q3K8Q2uQFcKqTmLPZ0C/GhM/Wiwmek8N/mg7C37aYx8cyvKvl8PjyCBdJNeKBzw+UemgyK4l3nXfW5o49rASKNxphi7cOnBcfMSD25seN7XD3hBX0Qsr4ZGYIUKIEFs2YaRWj9Y3D5StYrasqC58eGGCr77SBWne8o47gUFlNQAMvPtWlEhrpLRljWlMASqiNBQVTmqJatmKxYXBBiUHBZKKD0EA1Kim1ROaCXFnYk1TY9SAQem6FeAwt8XrXoU9Cm9wwvretemg8/0o8Om6ZfhU3Tdx76KporbSYd2zX0qb696r4cMZuwb0Zu6G/bq9iDcsGzWR4tIsZkrAa0xIsd+NxoNKMYMXvJIAaMfMr+NpPBk+RZELiHUuutGOGRZ6JtuAgtgtNMgPMVysaMXUwDWjANGAHT0k6ycT5AsaDLNTL4ry+K90WIc4j3Oe873ONVKTlXRXXWUyLnOcbrGNGb3u1NFfcBUkA4AFYWdQCI12HGQ+LGXfCLDiNr0Ew6f4q6kD/BoIze+McO8aILMtTnguI3saehZpObZLxWRYbBxkNzYjb7nRaOaagkNujPUVqGJ+rh0nNKFBve8oOxdwizjqlrwzChuwZatNlXMdh0Lasq0pqcJvxDhU0LZYVp0CENq5ySBhNJpUYVyBNchU6ty2G2xxVHQ6tiVoWUaGluvI1Gf3ogvJqxojotw076GzNwJLmtce9ptHnVmzQCC+heC2uN4PcS4biraemGskocwRec+65ooa5BpNBmaAeZc5o3a5fH5Ljcr+ae57aDDvBW6RyhUZoK+3eDqJCa98FwiMbiGGoeRvyJ6MFxEGO+C+sNzoTxUVaXMcK5ioxX0e/wCMgG7SpYXAnLEYH+flXjOnWj4liIpJvRHU4v8AVONaknKg8mCCjg6QxweW7jm62vAJ9MY13kqzc5sWGIjMiSCw5tIzHTvXOyss+K9sOG0xIjyGtY0Vc4nUPvgu3bo+ZaCGPoYmL3kVuhxpgDrAoBXWg5eKxa0QK1moNDiq6M2iDVcsbwsrliiZIBuSxnNTbkoIGFlDliCk1B6roUe4YX1vWvST0J8BhfW9a9JBw2kzQJyarj3TM0H1z89n3yVO41z3K20nHdsz9JmeueqtzCBXUagHUaUr7wgi1tfadQyTayqbW1U3uQRJpl50gUkwgygrpdDbN/CIkRnyuLq3bg4HyYV8tFr6HaOmdiuvEsl4QD4rhS8Qa3WM/vGhx1AE7AfR+DixLhjx3NawXzChNbi1jGhwLga4k3gK54HagorTs4Q4QusLnEMNKUAwxrs1rn5Oxr4L3aj3o1bcMyvStJ4VQWQmufEdUNDRVxqBhn7Vz9m2VFkWRGx2Nc6LT4xrrxh6rjhrFL2WuqDrJGw4czZ8OE+obdNCM2mtaiuaprO0dZAvwrgc6oqakXsnAuFMcaGnQrmVt6C6CyFBeXuLBy2kcW06xe1uFDgMuhWsjiKvIL9v6w2oHBluLg3czRrR5KUzPQvKuGicH4VCgtp8XDvkcrDjT5qgQwf8YpXGnsF8UBO/2VK+cdKrTMzOxo5F0uiVDTR10MAY1pqKGgY0HClQUFPCiuY5rmEte1zXtcM2uaatI6QQCvXhOidlIcwAAXNo9oyZEbg8bq4joIXjy73gwmqiYlzkWtmWDpaRDiee9D9FBo2kwglUkw1ddbUpQnBcvMsxQVrwsUXJbUVi1owwQRaMFjWw2gC10AptUVJqD1XQcdwQt8brnpJ6DDuCFvjdc9CDidJaCcmaYu/CZg4hpb+dfWoIxxp0ZqnuLoNKABNzFPn5jrHKge9AiVElIlJA1cWJo5GmiC0CHCOPGvBukbWgYv8AJh0hX+jGjLG0fNNL3nlCHQFjBStXA98cR0b13D33m/EhrnNp8XWj8BQHLE4IKiyJeDKwo8vDL6kQ4kSIauLtQdQYACuQrvOa7yxoMNktDYwhzbt6rSKEvN4mo1VOteWW65zHiYGLfzMYG6SRkXYUrvpq2Lo4dtXZUOY4u2RXi+XHkFranMg08m2iDqo85DhuvN74A0qaCmdBQYHJUNp2iJi4IXxlASaCgJumta0oBXyV6FxU9bxivcGuJYXhxeTQXO9JutddIwyxP8s8ppEDBoHcWXPoQa0aAzNzcuU4nLK6cskFrZ1mxWxQ4Pbk5ph1oQaitDjQgOOAwFMM1bMtVsGYDHxRUANd0OcwbxWuOeRywquP/wD08XYFrHODyQTd72hc2mG04ilDuWGZnIbiC40isIxwxaCCMqH5OvprTCgeuyFoMiMweHVww70/ZgV4TpLYEWBMPvNLWOfELXuIype5RGF6hx1VBpULcg266C5tx7g0EOw5JJpUOIBodZofPks+k08ZmCHtBeYZDnOAALWFtDU5jUMqDHOpQccG1GJDQBEpgLxIYXNBoKmrgG1OVdgXe8GphmYlmj88YE5CfnkIj4ra+Rzdve6lwOGBpgcCNh10+/uXXcGcxCl7ShujxGwoXFRrsR5DWVe260EnAZnE4YIO4t2RGOC4K05Ih2S9pnpAPF5tHAioIxBG0EZhcTbVk45IPOIsuq6bFF2E/IEDALmbXg3aIK978KBY1svl6Nr0VWugFJqQUmhB6voKPyfB3xuuehS0FH5Pg743XPQg4fSk91zP0iY61yonK60oPdcz9ImOtcqVyCKvbBloMMsjzLzQElsFo5TqZOLicB0UOrJURWzFxAFcgB0ZIO9h262JeMu6/EcQBCiXQ4UHyMKPyOGB3qjnrbe5oINyI01oOTQg59GVFy4JB6VuxJoxBU/nKUJwq8dPTnjrG5Bfttp0wwCIauIOX/kzGIrStNfT5VoysTi3GDEJ4p55BqboOIAwzFSR/wBqqloxa7DLMLYmopiZ47DXHz7UCiQ3MJBaaFwbeAoDdpgDlXJTizXegjCt6lRQXX4AgDYNedQsLZ6Kz5ROeB6UGZa41oGuywqAKihoEG3LThDbsSt0gtbjya8oB28V829Yo9W1IOosxAdeaWmjgaYf/SxQxQ1FCK66Hfgun0Psdk7E4ouaHOa43ThWlKXa68+T0V2oOVYL5AGdKbqA1VpYsS5GLT+biAwnZXW3xUjlDOgOrMHUupntAyy0IEvDPxcVjojz3zoYh0EQj+668KV2nDBVnCpZwlbQpDBayJBhRBsvC813+UHyoOdtiyuIilnyXl7G4mjXscMBnUYt6aP15mvhRMW1+SKe0rp7WJmrObGziQ3sD6VrgCy9tydD9FczPN5d7CjwIuG13fbuUHIOn0H03iWeXtc0x5ZwJ4i9duP1OY4g3a6xTHeuyleESRjg8e2LKu6WmOw7nQxe87QvHQmSg9ydZ8GZZxks9keEai+whwBGYOtp6DivPNPLPMIw8KVc4eXBUVg6QR5KIXy77hNA5pF6HEAyD2HP2EVNCFYaUaXOn+K4yEyEYZqTDL6RDhXkurdy2nNBitiTMNh6A0V8y59WtsWu6ZdU8hmqGMhvOsqugQb1egVQQCm1RITag9c0DH5Pg743XREKegP6Pg743XREkHnukx7rmPpEx1rlSlW+kvhcx4+Y6xyqCgG5rI15B2rG1SLkGSIK40A3LE00KmzelEZQoG46/Ks8KJX7hawUWvpkg32GpxxWCOzWPv5VKHHBGKTn9NUGNkQhbEpPOhvD2EteCHAjkkEGoIpktbb996g4IPadANLIU3NOfMuaybdCgy8PU14a5zn0OQc5zgae9VPDpB5Uo/WfwlnkHFEe8+deWMikK6tfSKNOS0KHHdxhl3OcyI7GI5kQNaWuPyqFraa6E1yQT0ZmSRFg4FsWG9oB/Wum7jXDEhaE/B+JhuGGJHTRwqAdhBa9YbLjlkRrhgQQQdQOpWFuzIHGwwOS6I2YYcroiAPoPScPIgpEkBIlAGlNddwpTftSQgoBNp8iimEGQdKFJjKhRLaFB6/wfj8nQd8froiE+D39HQd8fr4iEHmukfhcx4+P1jlUlWukXhUx4+P1jlVFAwmQohTCBUWUGoofIoIy3oIqDlldisTkACsjRXPD3+ZQBTBQSf8A8oqo1Q0oEUg6imRVRLEE2YGuQONdn/S2rSILYZzNy7vo91N61pU0rXVyqHI0NKeUErJMDkNOTS6JdbWtxooaedyDTBTUQmgCkmhAALMyFhs/7UAVlY0v70VKBDBEVuR2j+a2IEmcC7AdPmStAAFrRqBJ6CSMK+QHyoPV+D39Gwd8fr4iFHg9/R0HfH6+IhB5rpF4VMePj9Y5VRVrpF4VMePj9Y5VRQAUlEJkoJXtiRKTW1U8B0oIqLwpOKiSgipBRTCAQkmgywm13AElY76zw4YDbzsQNWVVrlAy/Ajbn56+8BZ5gUZD/Zcab3H+QC1M963bQdiG6mta0bgABXpw9qDSOaE3JIBCE6oHRbsi8NxNAc61pUbPepWRKcY6pDnNFAbuGJy1Gq7eydFIUxBdxdIr+9IN0GG79Umt5px/4KDkZ2YqygJO8codFRmMBhqoqh+asrakHScd0F+NKGuFaHbTWMQq+KMfIEHrnB+fydB3x+viJKOgB/J0HfH66IhB51pF4VMePj9Y5VRVrpD4VH8fH6xyqigSaSdUEr2oKBKFIBANYT0KJU76L5dmcAgxoWwLtakYbMgsd0E7AgxoWZzBX3FD4QA6UEnxasA8qwEJICAh57lOI+8SVCiRQCSdEBqBICbm0TYKlBZWdaDoTaNAoXBx2mlBT3rcse3HwLRbHDiGuiNhxc7robiGuvbQBVw6WharpMCGCDyiaU1HoVU92P8ALYg3bctEzUzFjnDjHlwBza3JoPTdAr01WoTX2BQUgg9c0B/R8HfH66IhGgP6Pg74/XREIPOdIfCo/j4/WOVWVaaQ+FR/Hx+scqsoEhCEDCEkIAp1SQglVBKSSB1QXJJIAoQkgdU7iitmWFRTXX2IMACkgJVQSLajcskCGc/udqxV1LJxmABJ2YYD75eZBlhzF55xwAN3eCMvafKtWZbyt+KcEC/tFUo8S8fYgxqQUUwg9d0B/R8HfH66IhZOD0fk6Dvj9fEQg830iHdUfx0frHKqKttIjWZj+Oj9Y5VJQJCEIEhCEDQkhAIQhAJIQgEkIQCywH0J3LEhBmLgoLGhBkvBAiLGmAgm11K9Kx0TQgEwkmEHs/BuytmQN8x/qIqS3OC+HWyoH7Uz/qYqEHkdveEx/HRuscq0q1tptZiN42L/AJyq0wygxpLJxZSuFBBCnxZSuHYgihSuFO4diCCKKdwouFBBCncOxK4diCKSnxZ2I4s7EEELJxZ2JcUdiDHRFFPizsT4s7EGMBOiycWdiOLKDEhZeKKXFnYgx0TCnxZRxZQe78FUOtky/wC1Nf6mKms/BQ2lkS++a9szFQgp5nRSUc9xdCqS5xJ4yMMSSTk5YvxOk/mT6yP20IQMaGyfzJ9ZH7ayM0KkvmT62Y7aEIMjNB5H5k+tmO2szdA5Cn5g+ume2hCCX4gyHzB9dM9tTZwf2f8AMH101/UTQgzDg7s75g+umv6iyDg6s7m59fNf1EkIJjg7s7m59dNf1FMcHdnc3/jTPbQhBJvB3Z3N/wCLM9tT+DyzubfxZjtoQgY4PLO5sPWzHbUvg8s7mw9ZMdtCEEhwe2dzYesj9tSHB7Z3Nm+nG7aSEExwe2dzVvpxu0n8H1nc1Z6UXtJoQP4P7O5qz0ovaS+D6zuas9KL2k0IF8H1nc1Z6UXtJO4PbO5q30o3aQhBbWfZsKWhthQGCHCbeusBcQLzi52JJObifKhC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44" name="Picture 4" descr="http://i1095.photobucket.com/albums/i472/1_9_6_3_2/ROGIANDRRosaKLEINditAristideMaillol1934v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2273293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6" name="Picture 6" descr="http://dic.academic.ru/pictures/bse/jpg/0235162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21088"/>
            <a:ext cx="3763483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8" name="Picture 8" descr="http://img-fotki.yandex.ru/get/6446/19968361.59/0_9291a_ac3374e8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77072"/>
            <a:ext cx="3667073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534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Образотворче мистецтво (почтаток 20ст.)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2014-05-26T19:27:54Z</dcterms:created>
  <dcterms:modified xsi:type="dcterms:W3CDTF">2014-05-26T20:11:21Z</dcterms:modified>
</cp:coreProperties>
</file>