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5" d="100"/>
          <a:sy n="105" d="100"/>
        </p:scale>
        <p:origin x="-1158" y="-84"/>
      </p:cViewPr>
      <p:guideLst>
        <p:guide orient="horz" pos="2160"/>
        <p:guide pos="2880"/>
      </p:guideLst>
    </p:cSldViewPr>
  </p:slideViewPr>
  <p:notesTextViewPr>
    <p:cViewPr>
      <p:scale>
        <a:sx n="100" d="100"/>
        <a:sy n="100" d="100"/>
      </p:scale>
      <p:origin x="0" y="7326"/>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657D0-CCB2-4A8D-A07D-546C21257499}" type="datetimeFigureOut">
              <a:rPr lang="ru-RU" smtClean="0"/>
              <a:t>29.01.2015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BA8857-8BF1-4F2E-87FE-D591806C8864}"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40000" lnSpcReduction="20000"/>
          </a:bodyPr>
          <a:lstStyle/>
          <a:p>
            <a:r>
              <a:rPr lang="uk-UA" sz="1200" b="1" i="1" kern="1200" dirty="0" smtClean="0">
                <a:solidFill>
                  <a:schemeClr val="tx1"/>
                </a:solidFill>
                <a:latin typeface="+mn-lt"/>
                <a:ea typeface="+mn-ea"/>
                <a:cs typeface="+mn-cs"/>
              </a:rPr>
              <a:t>Вільгельм </a:t>
            </a:r>
            <a:r>
              <a:rPr lang="uk-UA" sz="1200" b="1" i="1" kern="1200" dirty="0" err="1" smtClean="0">
                <a:solidFill>
                  <a:schemeClr val="tx1"/>
                </a:solidFill>
                <a:latin typeface="+mn-lt"/>
                <a:ea typeface="+mn-ea"/>
                <a:cs typeface="+mn-cs"/>
              </a:rPr>
              <a:t>Ріхард</a:t>
            </a:r>
            <a:r>
              <a:rPr lang="uk-UA" sz="1200" b="1" i="1" kern="1200" dirty="0" smtClean="0">
                <a:solidFill>
                  <a:schemeClr val="tx1"/>
                </a:solidFill>
                <a:latin typeface="+mn-lt"/>
                <a:ea typeface="+mn-ea"/>
                <a:cs typeface="+mn-cs"/>
              </a:rPr>
              <a:t> </a:t>
            </a:r>
            <a:r>
              <a:rPr lang="uk-UA" sz="1200" b="1" i="1" kern="1200" dirty="0" err="1" smtClean="0">
                <a:solidFill>
                  <a:schemeClr val="tx1"/>
                </a:solidFill>
                <a:latin typeface="+mn-lt"/>
                <a:ea typeface="+mn-ea"/>
                <a:cs typeface="+mn-cs"/>
              </a:rPr>
              <a:t>Ваґнер</a:t>
            </a:r>
            <a:endParaRPr lang="ru-RU" sz="1200" kern="1200" dirty="0" smtClean="0">
              <a:solidFill>
                <a:schemeClr val="tx1"/>
              </a:solidFill>
              <a:latin typeface="+mn-lt"/>
              <a:ea typeface="+mn-ea"/>
              <a:cs typeface="+mn-cs"/>
            </a:endParaRPr>
          </a:p>
          <a:p>
            <a:r>
              <a:rPr lang="uk-UA" sz="1200" b="1" i="1" kern="1200" dirty="0" smtClean="0">
                <a:solidFill>
                  <a:schemeClr val="tx1"/>
                </a:solidFill>
                <a:latin typeface="+mn-lt"/>
                <a:ea typeface="+mn-ea"/>
                <a:cs typeface="+mn-cs"/>
              </a:rPr>
              <a:t>1. Біографія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Вагнер народився в сім'ї чиновника Карла Фрідріха Вагнера (1770 - 1813). Під впливом свого вітчима, актора Людвіга </a:t>
            </a:r>
            <a:r>
              <a:rPr lang="uk-UA" sz="1200" kern="1200" dirty="0" err="1" smtClean="0">
                <a:solidFill>
                  <a:schemeClr val="tx1"/>
                </a:solidFill>
                <a:latin typeface="+mn-lt"/>
                <a:ea typeface="+mn-ea"/>
                <a:cs typeface="+mn-cs"/>
              </a:rPr>
              <a:t>Гейер</a:t>
            </a:r>
            <a:r>
              <a:rPr lang="uk-UA" sz="1200" kern="1200" dirty="0" smtClean="0">
                <a:solidFill>
                  <a:schemeClr val="tx1"/>
                </a:solidFill>
                <a:latin typeface="+mn-lt"/>
                <a:ea typeface="+mn-ea"/>
                <a:cs typeface="+mn-cs"/>
              </a:rPr>
              <a:t>, Вагнер, отримуючи освіту в лейпцігської школі Святого Фоми, з 1828 почав навчатися музиці у кантора церкви Святого Фоми Теодора </a:t>
            </a:r>
            <a:r>
              <a:rPr lang="uk-UA" sz="1200" kern="1200" dirty="0" err="1" smtClean="0">
                <a:solidFill>
                  <a:schemeClr val="tx1"/>
                </a:solidFill>
                <a:latin typeface="+mn-lt"/>
                <a:ea typeface="+mn-ea"/>
                <a:cs typeface="+mn-cs"/>
              </a:rPr>
              <a:t>Вайнліга</a:t>
            </a:r>
            <a:r>
              <a:rPr lang="uk-UA" sz="1200" kern="1200" dirty="0" smtClean="0">
                <a:solidFill>
                  <a:schemeClr val="tx1"/>
                </a:solidFill>
                <a:latin typeface="+mn-lt"/>
                <a:ea typeface="+mn-ea"/>
                <a:cs typeface="+mn-cs"/>
              </a:rPr>
              <a:t>, в 1831 почав музичне навчання в університеті Лейпцига. В 1833 - 1842 роках вів неспокійне життя, часто у великій нужді в </a:t>
            </a:r>
            <a:r>
              <a:rPr lang="uk-UA" sz="1200" kern="1200" dirty="0" err="1" smtClean="0">
                <a:solidFill>
                  <a:schemeClr val="tx1"/>
                </a:solidFill>
                <a:latin typeface="+mn-lt"/>
                <a:ea typeface="+mn-ea"/>
                <a:cs typeface="+mn-cs"/>
              </a:rPr>
              <a:t>Вюрцбурзі</a:t>
            </a:r>
            <a:r>
              <a:rPr lang="uk-UA" sz="1200" kern="1200" dirty="0" smtClean="0">
                <a:solidFill>
                  <a:schemeClr val="tx1"/>
                </a:solidFill>
                <a:latin typeface="+mn-lt"/>
                <a:ea typeface="+mn-ea"/>
                <a:cs typeface="+mn-cs"/>
              </a:rPr>
              <a:t>, де працював театральним хормейстером, Магдебурзі, потім в Кенігсберзі і Ризі, де він був диригентом музичних театрів, потім в Норвегії, Лондоні і Парижі, де він написав увертюру "Фауст" і оперу " Летючий голландець ". В 1842 тріумфальна прем'єра опери " </a:t>
            </a:r>
            <a:r>
              <a:rPr lang="uk-UA" sz="1200" kern="1200" dirty="0" err="1" smtClean="0">
                <a:solidFill>
                  <a:schemeClr val="tx1"/>
                </a:solidFill>
                <a:latin typeface="+mn-lt"/>
                <a:ea typeface="+mn-ea"/>
                <a:cs typeface="+mn-cs"/>
              </a:rPr>
              <a:t>Риенци</a:t>
            </a:r>
            <a:r>
              <a:rPr lang="uk-UA" sz="1200" kern="1200" dirty="0" smtClean="0">
                <a:solidFill>
                  <a:schemeClr val="tx1"/>
                </a:solidFill>
                <a:latin typeface="+mn-lt"/>
                <a:ea typeface="+mn-ea"/>
                <a:cs typeface="+mn-cs"/>
              </a:rPr>
              <a:t>, останній з трибунів "в </a:t>
            </a:r>
            <a:r>
              <a:rPr lang="uk-UA" sz="1200" kern="1200" dirty="0" err="1" smtClean="0">
                <a:solidFill>
                  <a:schemeClr val="tx1"/>
                </a:solidFill>
                <a:latin typeface="+mn-lt"/>
                <a:ea typeface="+mn-ea"/>
                <a:cs typeface="+mn-cs"/>
              </a:rPr>
              <a:t>Дрездені</a:t>
            </a:r>
            <a:r>
              <a:rPr lang="uk-UA" sz="1200" kern="1200" dirty="0" smtClean="0">
                <a:solidFill>
                  <a:schemeClr val="tx1"/>
                </a:solidFill>
                <a:latin typeface="+mn-lt"/>
                <a:ea typeface="+mn-ea"/>
                <a:cs typeface="+mn-cs"/>
              </a:rPr>
              <a:t> заклала фундамент його слави. Роком пізніше він став придворним капельмейстером при королівському дворі саксонському. В 1849 Вагнер брав участь в Дрезденському травневому повстанні (там він познайомився з М. А. Бакуніним) і після поразки втік до Цюріх, де він написав лібрето тетралогії "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 музику її перших двох частин (" Золото Рейну "і" Валькірія ") і оперу" </a:t>
            </a:r>
            <a:r>
              <a:rPr lang="uk-UA" sz="1200" kern="1200" dirty="0" err="1" smtClean="0">
                <a:solidFill>
                  <a:schemeClr val="tx1"/>
                </a:solidFill>
                <a:latin typeface="+mn-lt"/>
                <a:ea typeface="+mn-ea"/>
                <a:cs typeface="+mn-cs"/>
              </a:rPr>
              <a:t>Трістан</a:t>
            </a:r>
            <a:r>
              <a:rPr lang="uk-UA" sz="1200" kern="1200" dirty="0" smtClean="0">
                <a:solidFill>
                  <a:schemeClr val="tx1"/>
                </a:solidFill>
                <a:latin typeface="+mn-lt"/>
                <a:ea typeface="+mn-ea"/>
                <a:cs typeface="+mn-cs"/>
              </a:rPr>
              <a:t> та Ізольда ".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В 1864 він, домігшись прихильності баварського короля Людвіга II, який оплачував його борги і підтримував його і далі, переїхав до Мюнхена, де написав комічну оперу " Нюрнберзькі мейстерзінгери "і дві останні частини Кільця Нібелунга : " </a:t>
            </a:r>
            <a:r>
              <a:rPr lang="uk-UA" sz="1200" kern="1200" dirty="0" err="1" smtClean="0">
                <a:solidFill>
                  <a:schemeClr val="tx1"/>
                </a:solidFill>
                <a:latin typeface="+mn-lt"/>
                <a:ea typeface="+mn-ea"/>
                <a:cs typeface="+mn-cs"/>
              </a:rPr>
              <a:t>Зігфрід</a:t>
            </a:r>
            <a:r>
              <a:rPr lang="uk-UA" sz="1200" kern="1200" dirty="0" smtClean="0">
                <a:solidFill>
                  <a:schemeClr val="tx1"/>
                </a:solidFill>
                <a:latin typeface="+mn-lt"/>
                <a:ea typeface="+mn-ea"/>
                <a:cs typeface="+mn-cs"/>
              </a:rPr>
              <a:t> "і" Загибель богів ". В 1872 </a:t>
            </a:r>
            <a:r>
              <a:rPr lang="uk-UA" sz="1200" kern="1200" dirty="0" err="1" smtClean="0">
                <a:solidFill>
                  <a:schemeClr val="tx1"/>
                </a:solidFill>
                <a:latin typeface="+mn-lt"/>
                <a:ea typeface="+mn-ea"/>
                <a:cs typeface="+mn-cs"/>
              </a:rPr>
              <a:t>в</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Байройті</a:t>
            </a:r>
            <a:r>
              <a:rPr lang="uk-UA" sz="1200" kern="1200" dirty="0" smtClean="0">
                <a:solidFill>
                  <a:schemeClr val="tx1"/>
                </a:solidFill>
                <a:latin typeface="+mn-lt"/>
                <a:ea typeface="+mn-ea"/>
                <a:cs typeface="+mn-cs"/>
              </a:rPr>
              <a:t> відбулася укладання фундаментного каменю для Будинки фестивалів, який відкрився в 1876 ​​. Де і відбулася прем'єра тетралогії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13-17 серпня 1876 ​​. В 1882 </a:t>
            </a:r>
            <a:r>
              <a:rPr lang="uk-UA" sz="1200" kern="1200" dirty="0" err="1" smtClean="0">
                <a:solidFill>
                  <a:schemeClr val="tx1"/>
                </a:solidFill>
                <a:latin typeface="+mn-lt"/>
                <a:ea typeface="+mn-ea"/>
                <a:cs typeface="+mn-cs"/>
              </a:rPr>
              <a:t>в</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Байройті</a:t>
            </a:r>
            <a:r>
              <a:rPr lang="uk-UA" sz="1200" kern="1200" dirty="0" smtClean="0">
                <a:solidFill>
                  <a:schemeClr val="tx1"/>
                </a:solidFill>
                <a:latin typeface="+mn-lt"/>
                <a:ea typeface="+mn-ea"/>
                <a:cs typeface="+mn-cs"/>
              </a:rPr>
              <a:t> була поставлена ​​опера-містерія " </a:t>
            </a:r>
            <a:r>
              <a:rPr lang="uk-UA" sz="1200" kern="1200" dirty="0" err="1" smtClean="0">
                <a:solidFill>
                  <a:schemeClr val="tx1"/>
                </a:solidFill>
                <a:latin typeface="+mn-lt"/>
                <a:ea typeface="+mn-ea"/>
                <a:cs typeface="+mn-cs"/>
              </a:rPr>
              <a:t>Парсифаль</a:t>
            </a:r>
            <a:r>
              <a:rPr lang="uk-UA" sz="1200" kern="1200" dirty="0" smtClean="0">
                <a:solidFill>
                  <a:schemeClr val="tx1"/>
                </a:solidFill>
                <a:latin typeface="+mn-lt"/>
                <a:ea typeface="+mn-ea"/>
                <a:cs typeface="+mn-cs"/>
              </a:rPr>
              <a:t> ". У тому ж році Вагнер виїхав за станом здоров'я до Венеції, де він помер у 1883 від серцевого нападу.</a:t>
            </a:r>
            <a:endParaRPr lang="ru-RU" sz="1200" kern="1200" dirty="0" smtClean="0">
              <a:solidFill>
                <a:schemeClr val="tx1"/>
              </a:solidFill>
              <a:latin typeface="+mn-lt"/>
              <a:ea typeface="+mn-ea"/>
              <a:cs typeface="+mn-cs"/>
            </a:endParaRPr>
          </a:p>
          <a:p>
            <a:r>
              <a:rPr lang="uk-UA" sz="1200" b="1" i="1" kern="1200" dirty="0" smtClean="0">
                <a:solidFill>
                  <a:schemeClr val="tx1"/>
                </a:solidFill>
                <a:latin typeface="+mn-lt"/>
                <a:ea typeface="+mn-ea"/>
                <a:cs typeface="+mn-cs"/>
              </a:rPr>
              <a:t>2. Музика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У набагато більшій мірі, ніж усі європейські композитори XIX століття, Вагнер розглядав своє мистецтво як синтез і як спосіб вираження певної філософської концепції. Її суть одягнена у форму афоризму в наступному пасажі з </a:t>
            </a:r>
            <a:r>
              <a:rPr lang="uk-UA" sz="1200" kern="1200" dirty="0" err="1" smtClean="0">
                <a:solidFill>
                  <a:schemeClr val="tx1"/>
                </a:solidFill>
                <a:latin typeface="+mn-lt"/>
                <a:ea typeface="+mn-ea"/>
                <a:cs typeface="+mn-cs"/>
              </a:rPr>
              <a:t>вагнерівської</a:t>
            </a:r>
            <a:r>
              <a:rPr lang="uk-UA" sz="1200" kern="1200" dirty="0" smtClean="0">
                <a:solidFill>
                  <a:schemeClr val="tx1"/>
                </a:solidFill>
                <a:latin typeface="+mn-lt"/>
                <a:ea typeface="+mn-ea"/>
                <a:cs typeface="+mn-cs"/>
              </a:rPr>
              <a:t> статті "Художній твір майбутнього": "Як чоловік до тих пір не звільниться, поки не прийме радісно узи, що з'єднують його з Природою, так і мистецтво не стане вільним, поки у нього не зникнуть причини соромитися зв'язку з життям ". З цієї концепції випливають дві основні ідеї: мистецтво має творитися спільнотою людей і належати цієї спільноти; вища форма мистецтва - музична драма, що розуміється як органічна єдність слова і звуку. Втіленням перших ідеї став </a:t>
            </a:r>
            <a:r>
              <a:rPr lang="uk-UA" sz="1200" kern="1200" dirty="0" err="1" smtClean="0">
                <a:solidFill>
                  <a:schemeClr val="tx1"/>
                </a:solidFill>
                <a:latin typeface="+mn-lt"/>
                <a:ea typeface="+mn-ea"/>
                <a:cs typeface="+mn-cs"/>
              </a:rPr>
              <a:t>Байройт</a:t>
            </a:r>
            <a:r>
              <a:rPr lang="uk-UA" sz="1200" kern="1200" dirty="0" smtClean="0">
                <a:solidFill>
                  <a:schemeClr val="tx1"/>
                </a:solidFill>
                <a:latin typeface="+mn-lt"/>
                <a:ea typeface="+mn-ea"/>
                <a:cs typeface="+mn-cs"/>
              </a:rPr>
              <a:t>, де оперний театр вперше почав трактуватися як храм мистецтва, а не як розважальний заклад; втілення другого ідеї - це створена Вагнером нова оперна форма "музична драма". Саме її створення і стало метою творчого життя Вагнера. Окремі її елементи втілилися ще в ранніх операх композитора 1840-х років - " Летючий голландець "," </a:t>
            </a:r>
            <a:r>
              <a:rPr lang="uk-UA" sz="1200" kern="1200" dirty="0" err="1" smtClean="0">
                <a:solidFill>
                  <a:schemeClr val="tx1"/>
                </a:solidFill>
                <a:latin typeface="+mn-lt"/>
                <a:ea typeface="+mn-ea"/>
                <a:cs typeface="+mn-cs"/>
              </a:rPr>
              <a:t>Тангейзер</a:t>
            </a:r>
            <a:r>
              <a:rPr lang="uk-UA" sz="1200" kern="1200" dirty="0" smtClean="0">
                <a:solidFill>
                  <a:schemeClr val="tx1"/>
                </a:solidFill>
                <a:latin typeface="+mn-lt"/>
                <a:ea typeface="+mn-ea"/>
                <a:cs typeface="+mn-cs"/>
              </a:rPr>
              <a:t> "і" Лоенгрін ". Найбільш повне втілення теорія музичної драми отримала в швейцарських статтях Вагнера (" Опера і драма "," Мистецтво і революція "," Музика і драма "," Художній твір майбутнього "), а на практиці - в його пізніх операх:" </a:t>
            </a:r>
            <a:r>
              <a:rPr lang="uk-UA" sz="1200" kern="1200" dirty="0" err="1" smtClean="0">
                <a:solidFill>
                  <a:schemeClr val="tx1"/>
                </a:solidFill>
                <a:latin typeface="+mn-lt"/>
                <a:ea typeface="+mn-ea"/>
                <a:cs typeface="+mn-cs"/>
              </a:rPr>
              <a:t>Трістан</a:t>
            </a:r>
            <a:r>
              <a:rPr lang="uk-UA" sz="1200" kern="1200" dirty="0" smtClean="0">
                <a:solidFill>
                  <a:schemeClr val="tx1"/>
                </a:solidFill>
                <a:latin typeface="+mn-lt"/>
                <a:ea typeface="+mn-ea"/>
                <a:cs typeface="+mn-cs"/>
              </a:rPr>
              <a:t> та Ізольда "," </a:t>
            </a:r>
            <a:r>
              <a:rPr lang="uk-UA" sz="1200" kern="1200" dirty="0" err="1" smtClean="0">
                <a:solidFill>
                  <a:schemeClr val="tx1"/>
                </a:solidFill>
                <a:latin typeface="+mn-lt"/>
                <a:ea typeface="+mn-ea"/>
                <a:cs typeface="+mn-cs"/>
              </a:rPr>
              <a:t>Парсифаль</a:t>
            </a:r>
            <a:r>
              <a:rPr lang="uk-UA" sz="1200" kern="1200" dirty="0" smtClean="0">
                <a:solidFill>
                  <a:schemeClr val="tx1"/>
                </a:solidFill>
                <a:latin typeface="+mn-lt"/>
                <a:ea typeface="+mn-ea"/>
                <a:cs typeface="+mn-cs"/>
              </a:rPr>
              <a:t> "і тетралогії"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Вагнер першим з композиторів привернув увагу слухача до аранжування, "фактурі" музики, багатство якої може бути не менш цікавим, ніж яскраві мелодії, що займають провідне місце в італійській і французькій опері. Оркестр у Вагнера подібний античному хору, який коментує що відбувається і передає зміст. Вагнер незвичайно підніс роль оркестру. Він був великим майстром оркестрового колориту. Гармонія Вагнера вражає масивністю, багатим і вишуканим, але в той же час дуже напруженим, майже болючим звучанням (особливо в опері " </a:t>
            </a:r>
            <a:r>
              <a:rPr lang="uk-UA" sz="1200" kern="1200" dirty="0" err="1" smtClean="0">
                <a:solidFill>
                  <a:schemeClr val="tx1"/>
                </a:solidFill>
                <a:latin typeface="+mn-lt"/>
                <a:ea typeface="+mn-ea"/>
                <a:cs typeface="+mn-cs"/>
              </a:rPr>
              <a:t>Трістан</a:t>
            </a:r>
            <a:r>
              <a:rPr lang="uk-UA" sz="1200" kern="1200" dirty="0" smtClean="0">
                <a:solidFill>
                  <a:schemeClr val="tx1"/>
                </a:solidFill>
                <a:latin typeface="+mn-lt"/>
                <a:ea typeface="+mn-ea"/>
                <a:cs typeface="+mn-cs"/>
              </a:rPr>
              <a:t> та Ізольда ", що стала своєрідним маніфестом декадентського напрямку). Реформуючи оркестр, він створив свій власний квартет туб, ввів басову тубу, контрабасова тромбон, розширив струнну групу, використовувати шість арф. За всю історію опери, напевно, жоден композитор не використовував оркестру такого обсягу (так, "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"виконує четверний склад оркестру з вісьмома валторнами). </a:t>
            </a:r>
            <a:endParaRPr lang="ru-RU" sz="1200" kern="1200" dirty="0" smtClean="0">
              <a:solidFill>
                <a:schemeClr val="tx1"/>
              </a:solidFill>
              <a:latin typeface="+mn-lt"/>
              <a:ea typeface="+mn-ea"/>
              <a:cs typeface="+mn-cs"/>
            </a:endParaRPr>
          </a:p>
          <a:p>
            <a:r>
              <a:rPr lang="uk-UA" sz="1200" kern="1200" dirty="0" err="1" smtClean="0">
                <a:solidFill>
                  <a:schemeClr val="tx1"/>
                </a:solidFill>
                <a:latin typeface="+mn-lt"/>
                <a:ea typeface="+mn-ea"/>
                <a:cs typeface="+mn-cs"/>
              </a:rPr>
              <a:t>Вагнерівська</a:t>
            </a:r>
            <a:r>
              <a:rPr lang="uk-UA" sz="1200" kern="1200" dirty="0" smtClean="0">
                <a:solidFill>
                  <a:schemeClr val="tx1"/>
                </a:solidFill>
                <a:latin typeface="+mn-lt"/>
                <a:ea typeface="+mn-ea"/>
                <a:cs typeface="+mn-cs"/>
              </a:rPr>
              <a:t> музична фактура, що є головним засобом вираження почуттів персонажів, являє складну систему лейтмотивів. Кожен такий лейтмотив (коротка музична характеристика) є позначенням чого-небудь: конкретного персонажа або живої істоти (наприклад, лейтмотив Рейну в " Золоте Рейну "), предметів, які виступають найчастіше в якості персонажів-символів (кільце, меч і золото в" Кільці ", любовний напій в" </a:t>
            </a:r>
            <a:r>
              <a:rPr lang="uk-UA" sz="1200" kern="1200" dirty="0" err="1" smtClean="0">
                <a:solidFill>
                  <a:schemeClr val="tx1"/>
                </a:solidFill>
                <a:latin typeface="+mn-lt"/>
                <a:ea typeface="+mn-ea"/>
                <a:cs typeface="+mn-cs"/>
              </a:rPr>
              <a:t>Трістана</a:t>
            </a:r>
            <a:r>
              <a:rPr lang="uk-UA" sz="1200" kern="1200" dirty="0" smtClean="0">
                <a:solidFill>
                  <a:schemeClr val="tx1"/>
                </a:solidFill>
                <a:latin typeface="+mn-lt"/>
                <a:ea typeface="+mn-ea"/>
                <a:cs typeface="+mn-cs"/>
              </a:rPr>
              <a:t> та Ізольду "), місця дії (лейтмотиви </a:t>
            </a:r>
            <a:r>
              <a:rPr lang="uk-UA" sz="1200" kern="1200" dirty="0" err="1" smtClean="0">
                <a:solidFill>
                  <a:schemeClr val="tx1"/>
                </a:solidFill>
                <a:latin typeface="+mn-lt"/>
                <a:ea typeface="+mn-ea"/>
                <a:cs typeface="+mn-cs"/>
              </a:rPr>
              <a:t>Грааля</a:t>
            </a:r>
            <a:r>
              <a:rPr lang="uk-UA" sz="1200" kern="1200" dirty="0" smtClean="0">
                <a:solidFill>
                  <a:schemeClr val="tx1"/>
                </a:solidFill>
                <a:latin typeface="+mn-lt"/>
                <a:ea typeface="+mn-ea"/>
                <a:cs typeface="+mn-cs"/>
              </a:rPr>
              <a:t> в" Лоенгріні "і </a:t>
            </a:r>
            <a:r>
              <a:rPr lang="uk-UA" sz="1200" kern="1200" dirty="0" err="1" smtClean="0">
                <a:solidFill>
                  <a:schemeClr val="tx1"/>
                </a:solidFill>
                <a:latin typeface="+mn-lt"/>
                <a:ea typeface="+mn-ea"/>
                <a:cs typeface="+mn-cs"/>
              </a:rPr>
              <a:t>Валгалли</a:t>
            </a:r>
            <a:r>
              <a:rPr lang="uk-UA" sz="1200" kern="1200" dirty="0" smtClean="0">
                <a:solidFill>
                  <a:schemeClr val="tx1"/>
                </a:solidFill>
                <a:latin typeface="+mn-lt"/>
                <a:ea typeface="+mn-ea"/>
                <a:cs typeface="+mn-cs"/>
              </a:rPr>
              <a:t> в" Золоте Рейну ") і навіть абстрактній ідеї (численні лейтмотиви долі і долі в циклі"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 томління, любовного погляду в" </a:t>
            </a:r>
            <a:r>
              <a:rPr lang="uk-UA" sz="1200" kern="1200" dirty="0" err="1" smtClean="0">
                <a:solidFill>
                  <a:schemeClr val="tx1"/>
                </a:solidFill>
                <a:latin typeface="+mn-lt"/>
                <a:ea typeface="+mn-ea"/>
                <a:cs typeface="+mn-cs"/>
              </a:rPr>
              <a:t>Трістана</a:t>
            </a:r>
            <a:r>
              <a:rPr lang="uk-UA" sz="1200" kern="1200" dirty="0" smtClean="0">
                <a:solidFill>
                  <a:schemeClr val="tx1"/>
                </a:solidFill>
                <a:latin typeface="+mn-lt"/>
                <a:ea typeface="+mn-ea"/>
                <a:cs typeface="+mn-cs"/>
              </a:rPr>
              <a:t> та Ізольду ").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Розуміння музики як уособлення безперервного руху, розвитку почуттів призвело Вагнера до ідеї злиття цих лейтмотивів в єдиний потік симфонічного розвитку, в "нескінченну мелодію". Відсутність тонічної опори (протягом всієї опери " </a:t>
            </a:r>
            <a:r>
              <a:rPr lang="uk-UA" sz="1200" kern="1200" dirty="0" err="1" smtClean="0">
                <a:solidFill>
                  <a:schemeClr val="tx1"/>
                </a:solidFill>
                <a:latin typeface="+mn-lt"/>
                <a:ea typeface="+mn-ea"/>
                <a:cs typeface="+mn-cs"/>
              </a:rPr>
              <a:t>Трістан</a:t>
            </a:r>
            <a:r>
              <a:rPr lang="uk-UA" sz="1200" kern="1200" dirty="0" smtClean="0">
                <a:solidFill>
                  <a:schemeClr val="tx1"/>
                </a:solidFill>
                <a:latin typeface="+mn-lt"/>
                <a:ea typeface="+mn-ea"/>
                <a:cs typeface="+mn-cs"/>
              </a:rPr>
              <a:t> та Ізольда "), незавершеність кожної теми (у всьому циклі" Кільце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 за винятком кульмінаційного траурного маршу в опері" Загибель богів ") сприяють безперервному наростання емоцій, не отримує дозволу, що дозволяє тримати слухача в напрузі, а часто призводить і до особливих, прикордонним для мистецтва прийомів: сильному впливу на нерви і психіку слухача (в" </a:t>
            </a:r>
            <a:r>
              <a:rPr lang="uk-UA" sz="1200" kern="1200" dirty="0" err="1" smtClean="0">
                <a:solidFill>
                  <a:schemeClr val="tx1"/>
                </a:solidFill>
                <a:latin typeface="+mn-lt"/>
                <a:ea typeface="+mn-ea"/>
                <a:cs typeface="+mn-cs"/>
              </a:rPr>
              <a:t>Трістана</a:t>
            </a:r>
            <a:r>
              <a:rPr lang="uk-UA" sz="1200" kern="1200" dirty="0" smtClean="0">
                <a:solidFill>
                  <a:schemeClr val="tx1"/>
                </a:solidFill>
                <a:latin typeface="+mn-lt"/>
                <a:ea typeface="+mn-ea"/>
                <a:cs typeface="+mn-cs"/>
              </a:rPr>
              <a:t> та Ізольду ") і навіть гіпнотичним ефектів (у прелюдії до" Лоенгріну" ).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Важливе значення Вагнер віддавав так само вибору сюжетів. Згідно з ним, опера повинна розкривати вічні проблеми, вічні ідеї життя. Сучасні побутові історії не годяться для постановок, так як вони минущі і актуальні тільки для того часу, в який написані. Звертаючись в пошуках матеріалу до стародавніх і середньовічних легенд, епосу і міфам, трактуючи їх у філософському ключі, Вагнер у своїх лібрето (а він їх завжди писав сам) використовував і розвивав поширений серед романтиків художній метод інтерпретації. Поетичний текст його опер для німецькомовного слухача представляє цілий самостійний смисловий пласт, не менш складний для сприйняття, ніж сама музична тканина. </a:t>
            </a:r>
            <a:endParaRPr lang="ru-RU" sz="1200" kern="1200" dirty="0" smtClean="0">
              <a:solidFill>
                <a:schemeClr val="tx1"/>
              </a:solidFill>
              <a:latin typeface="+mn-lt"/>
              <a:ea typeface="+mn-ea"/>
              <a:cs typeface="+mn-cs"/>
            </a:endParaRPr>
          </a:p>
          <a:p>
            <a:r>
              <a:rPr lang="uk-UA" sz="1200" b="1" i="1" kern="120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r>
              <a:rPr lang="uk-UA" sz="1200" b="1" i="1" kern="1200" dirty="0" smtClean="0">
                <a:solidFill>
                  <a:schemeClr val="tx1"/>
                </a:solidFill>
                <a:latin typeface="+mn-lt"/>
                <a:ea typeface="+mn-ea"/>
                <a:cs typeface="+mn-cs"/>
              </a:rPr>
              <a:t>3. Філософія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Немузичні спадщина </a:t>
            </a:r>
            <a:r>
              <a:rPr lang="uk-UA" sz="1200" kern="1200" dirty="0" err="1" smtClean="0">
                <a:solidFill>
                  <a:schemeClr val="tx1"/>
                </a:solidFill>
                <a:latin typeface="+mn-lt"/>
                <a:ea typeface="+mn-ea"/>
                <a:cs typeface="+mn-cs"/>
              </a:rPr>
              <a:t>Ріхарда</a:t>
            </a:r>
            <a:r>
              <a:rPr lang="uk-UA" sz="1200" kern="1200" dirty="0" smtClean="0">
                <a:solidFill>
                  <a:schemeClr val="tx1"/>
                </a:solidFill>
                <a:latin typeface="+mn-lt"/>
                <a:ea typeface="+mn-ea"/>
                <a:cs typeface="+mn-cs"/>
              </a:rPr>
              <a:t> Вагнера становлять шістнадцять томів літературних і публіцистичних творів, і понад те - сімнадцять томів листів. У своїх міркуваннях Вагнер приділяв багато уваги мистецтву, а зокрема - онтологічної осмислення музики</a:t>
            </a:r>
            <a:endParaRPr lang="ru-RU" sz="1200" kern="1200" dirty="0" smtClean="0">
              <a:solidFill>
                <a:schemeClr val="tx1"/>
              </a:solidFill>
              <a:latin typeface="+mn-lt"/>
              <a:ea typeface="+mn-ea"/>
              <a:cs typeface="+mn-cs"/>
            </a:endParaRPr>
          </a:p>
          <a:p>
            <a:r>
              <a:rPr lang="uk-UA" sz="1200" b="1" i="1" kern="1200" dirty="0" smtClean="0">
                <a:solidFill>
                  <a:schemeClr val="tx1"/>
                </a:solidFill>
                <a:latin typeface="+mn-lt"/>
                <a:ea typeface="+mn-ea"/>
                <a:cs typeface="+mn-cs"/>
              </a:rPr>
              <a:t>Твори</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Музичні драми Вагнера прийнято класифікувати за трьома періодами:</a:t>
            </a:r>
            <a:endParaRPr lang="ru-RU" sz="1200" kern="1200" dirty="0" smtClean="0">
              <a:solidFill>
                <a:schemeClr val="tx1"/>
              </a:solidFill>
              <a:latin typeface="+mn-lt"/>
              <a:ea typeface="+mn-ea"/>
              <a:cs typeface="+mn-cs"/>
            </a:endParaRPr>
          </a:p>
          <a:p>
            <a:r>
              <a:rPr lang="uk-UA" sz="1200" i="1" kern="1200" dirty="0" smtClean="0">
                <a:solidFill>
                  <a:schemeClr val="tx1"/>
                </a:solidFill>
                <a:latin typeface="+mn-lt"/>
                <a:ea typeface="+mn-ea"/>
                <a:cs typeface="+mn-cs"/>
              </a:rPr>
              <a:t>Ранній період</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(1832) Весілля (</a:t>
            </a:r>
            <a:r>
              <a:rPr lang="uk-UA" sz="1200" kern="1200" dirty="0" err="1" smtClean="0">
                <a:solidFill>
                  <a:schemeClr val="tx1"/>
                </a:solidFill>
                <a:latin typeface="+mn-lt"/>
                <a:ea typeface="+mn-ea"/>
                <a:cs typeface="+mn-cs"/>
              </a:rPr>
              <a:t>Die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Hochzeit</a:t>
            </a:r>
            <a:r>
              <a:rPr lang="uk-UA" sz="1200" kern="1200" dirty="0" smtClean="0">
                <a:solidFill>
                  <a:schemeClr val="tx1"/>
                </a:solidFill>
                <a:latin typeface="+mn-lt"/>
                <a:ea typeface="+mn-ea"/>
                <a:cs typeface="+mn-cs"/>
              </a:rPr>
              <a:t>) (незавершена)</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(1833) Феї (</a:t>
            </a:r>
            <a:r>
              <a:rPr lang="uk-UA" sz="1200" kern="1200" dirty="0" err="1" smtClean="0">
                <a:solidFill>
                  <a:schemeClr val="tx1"/>
                </a:solidFill>
                <a:latin typeface="+mn-lt"/>
                <a:ea typeface="+mn-ea"/>
                <a:cs typeface="+mn-cs"/>
              </a:rPr>
              <a:t>Die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Feen</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(1836) Заборона кохання (</a:t>
            </a:r>
            <a:r>
              <a:rPr lang="uk-UA" sz="1200" kern="1200" dirty="0" err="1" smtClean="0">
                <a:solidFill>
                  <a:schemeClr val="tx1"/>
                </a:solidFill>
                <a:latin typeface="+mn-lt"/>
                <a:ea typeface="+mn-ea"/>
                <a:cs typeface="+mn-cs"/>
              </a:rPr>
              <a:t>Das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Liebesverbot</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(1837) </a:t>
            </a:r>
            <a:r>
              <a:rPr lang="uk-UA" sz="1200" kern="1200" dirty="0" err="1" smtClean="0">
                <a:solidFill>
                  <a:schemeClr val="tx1"/>
                </a:solidFill>
                <a:latin typeface="+mn-lt"/>
                <a:ea typeface="+mn-ea"/>
                <a:cs typeface="+mn-cs"/>
              </a:rPr>
              <a:t>Ріенці</a:t>
            </a:r>
            <a:r>
              <a:rPr lang="uk-UA" sz="1200" kern="1200" dirty="0" smtClean="0">
                <a:solidFill>
                  <a:schemeClr val="tx1"/>
                </a:solidFill>
                <a:latin typeface="+mn-lt"/>
                <a:ea typeface="+mn-ea"/>
                <a:cs typeface="+mn-cs"/>
              </a:rPr>
              <a:t>, останній з трибунів (</a:t>
            </a:r>
            <a:r>
              <a:rPr lang="uk-UA" sz="1200" kern="1200" dirty="0" err="1" smtClean="0">
                <a:solidFill>
                  <a:schemeClr val="tx1"/>
                </a:solidFill>
                <a:latin typeface="+mn-lt"/>
                <a:ea typeface="+mn-ea"/>
                <a:cs typeface="+mn-cs"/>
              </a:rPr>
              <a:t>Rienzi</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der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Letzte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der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Tribunen</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i="1" kern="1200" dirty="0" smtClean="0">
                <a:solidFill>
                  <a:schemeClr val="tx1"/>
                </a:solidFill>
                <a:latin typeface="+mn-lt"/>
                <a:ea typeface="+mn-ea"/>
                <a:cs typeface="+mn-cs"/>
              </a:rPr>
              <a:t>Середній період</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(1843) Летючий Голландець (</a:t>
            </a:r>
            <a:r>
              <a:rPr lang="uk-UA" sz="1200" kern="1200" dirty="0" err="1" smtClean="0">
                <a:solidFill>
                  <a:schemeClr val="tx1"/>
                </a:solidFill>
                <a:latin typeface="+mn-lt"/>
                <a:ea typeface="+mn-ea"/>
                <a:cs typeface="+mn-cs"/>
              </a:rPr>
              <a:t>Der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fliegende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Holländer</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(1845) </a:t>
            </a:r>
            <a:r>
              <a:rPr lang="uk-UA" sz="1200" kern="1200" dirty="0" err="1" smtClean="0">
                <a:solidFill>
                  <a:schemeClr val="tx1"/>
                </a:solidFill>
                <a:latin typeface="+mn-lt"/>
                <a:ea typeface="+mn-ea"/>
                <a:cs typeface="+mn-cs"/>
              </a:rPr>
              <a:t>Тангейзер</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Tannhäuser</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(1848) Лоенгрін (</a:t>
            </a:r>
            <a:r>
              <a:rPr lang="uk-UA" sz="1200" kern="1200" dirty="0" err="1" smtClean="0">
                <a:solidFill>
                  <a:schemeClr val="tx1"/>
                </a:solidFill>
                <a:latin typeface="+mn-lt"/>
                <a:ea typeface="+mn-ea"/>
                <a:cs typeface="+mn-cs"/>
              </a:rPr>
              <a:t>Lohengrin</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i="1" kern="1200" dirty="0" smtClean="0">
                <a:solidFill>
                  <a:schemeClr val="tx1"/>
                </a:solidFill>
                <a:latin typeface="+mn-lt"/>
                <a:ea typeface="+mn-ea"/>
                <a:cs typeface="+mn-cs"/>
              </a:rPr>
              <a:t>Пізній період</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(1859) </a:t>
            </a:r>
            <a:r>
              <a:rPr lang="uk-UA" sz="1200" kern="1200" dirty="0" err="1" smtClean="0">
                <a:solidFill>
                  <a:schemeClr val="tx1"/>
                </a:solidFill>
                <a:latin typeface="+mn-lt"/>
                <a:ea typeface="+mn-ea"/>
                <a:cs typeface="+mn-cs"/>
              </a:rPr>
              <a:t>Трістан</a:t>
            </a:r>
            <a:r>
              <a:rPr lang="uk-UA" sz="1200" kern="1200" dirty="0" smtClean="0">
                <a:solidFill>
                  <a:schemeClr val="tx1"/>
                </a:solidFill>
                <a:latin typeface="+mn-lt"/>
                <a:ea typeface="+mn-ea"/>
                <a:cs typeface="+mn-cs"/>
              </a:rPr>
              <a:t> і Ізольда (</a:t>
            </a:r>
            <a:r>
              <a:rPr lang="uk-UA" sz="1200" kern="1200" dirty="0" err="1" smtClean="0">
                <a:solidFill>
                  <a:schemeClr val="tx1"/>
                </a:solidFill>
                <a:latin typeface="+mn-lt"/>
                <a:ea typeface="+mn-ea"/>
                <a:cs typeface="+mn-cs"/>
              </a:rPr>
              <a:t>Tristan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und</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Isolde</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(1867) Нюрнберзькі мейстерзінгери (</a:t>
            </a:r>
            <a:r>
              <a:rPr lang="uk-UA" sz="1200" kern="1200" dirty="0" err="1" smtClean="0">
                <a:solidFill>
                  <a:schemeClr val="tx1"/>
                </a:solidFill>
                <a:latin typeface="+mn-lt"/>
                <a:ea typeface="+mn-ea"/>
                <a:cs typeface="+mn-cs"/>
              </a:rPr>
              <a:t>Die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Meistersinger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von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Nürnberg</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Перстень </a:t>
            </a:r>
            <a:r>
              <a:rPr lang="uk-UA" sz="1200" kern="1200" dirty="0" err="1" smtClean="0">
                <a:solidFill>
                  <a:schemeClr val="tx1"/>
                </a:solidFill>
                <a:latin typeface="+mn-lt"/>
                <a:ea typeface="+mn-ea"/>
                <a:cs typeface="+mn-cs"/>
              </a:rPr>
              <a:t>Нібелунгів</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Der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Ring</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des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Nibelungen</a:t>
            </a:r>
            <a:r>
              <a:rPr lang="uk-UA" sz="1200" kern="1200" dirty="0" smtClean="0">
                <a:solidFill>
                  <a:schemeClr val="tx1"/>
                </a:solidFill>
                <a:latin typeface="+mn-lt"/>
                <a:ea typeface="+mn-ea"/>
                <a:cs typeface="+mn-cs"/>
              </a:rPr>
              <a:t>) до складу ввійшли: </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(1854) Золото Рейну (</a:t>
            </a:r>
            <a:r>
              <a:rPr lang="uk-UA" sz="1200" kern="1200" dirty="0" err="1" smtClean="0">
                <a:solidFill>
                  <a:schemeClr val="tx1"/>
                </a:solidFill>
                <a:latin typeface="+mn-lt"/>
                <a:ea typeface="+mn-ea"/>
                <a:cs typeface="+mn-cs"/>
              </a:rPr>
              <a:t>Das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Rheingold</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(1856) Валькірія (</a:t>
            </a:r>
            <a:r>
              <a:rPr lang="uk-UA" sz="1200" kern="1200" dirty="0" err="1" smtClean="0">
                <a:solidFill>
                  <a:schemeClr val="tx1"/>
                </a:solidFill>
                <a:latin typeface="+mn-lt"/>
                <a:ea typeface="+mn-ea"/>
                <a:cs typeface="+mn-cs"/>
              </a:rPr>
              <a:t>Die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Walküre</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(1871) </a:t>
            </a:r>
            <a:r>
              <a:rPr lang="uk-UA" sz="1200" kern="1200" dirty="0" err="1" smtClean="0">
                <a:solidFill>
                  <a:schemeClr val="tx1"/>
                </a:solidFill>
                <a:latin typeface="+mn-lt"/>
                <a:ea typeface="+mn-ea"/>
                <a:cs typeface="+mn-cs"/>
              </a:rPr>
              <a:t>Зіґфрід</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Siegfried</a:t>
            </a:r>
            <a:r>
              <a:rPr lang="uk-UA" sz="1200" kern="1200" dirty="0" smtClean="0">
                <a:solidFill>
                  <a:schemeClr val="tx1"/>
                </a:solidFill>
                <a:latin typeface="+mn-lt"/>
                <a:ea typeface="+mn-ea"/>
                <a:cs typeface="+mn-cs"/>
              </a:rPr>
              <a:t>), первинна назва Молодий </a:t>
            </a:r>
            <a:r>
              <a:rPr lang="uk-UA" sz="1200" kern="1200" dirty="0" err="1" smtClean="0">
                <a:solidFill>
                  <a:schemeClr val="tx1"/>
                </a:solidFill>
                <a:latin typeface="+mn-lt"/>
                <a:ea typeface="+mn-ea"/>
                <a:cs typeface="+mn-cs"/>
              </a:rPr>
              <a:t>Зігфрід</a:t>
            </a:r>
            <a:r>
              <a:rPr lang="uk-UA" sz="1200" kern="1200" dirty="0" smtClean="0">
                <a:solidFill>
                  <a:schemeClr val="tx1"/>
                </a:solidFill>
                <a:latin typeface="+mn-lt"/>
                <a:ea typeface="+mn-ea"/>
                <a:cs typeface="+mn-cs"/>
              </a:rPr>
              <a:t> (Jung-Siegfried)</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(1874) Смерть богів (</a:t>
            </a:r>
            <a:r>
              <a:rPr lang="uk-UA" sz="1200" kern="1200" dirty="0" err="1" smtClean="0">
                <a:solidFill>
                  <a:schemeClr val="tx1"/>
                </a:solidFill>
                <a:latin typeface="+mn-lt"/>
                <a:ea typeface="+mn-ea"/>
                <a:cs typeface="+mn-cs"/>
              </a:rPr>
              <a:t>Götterdämmerung</a:t>
            </a:r>
            <a:r>
              <a:rPr lang="uk-UA" sz="1200" kern="1200" dirty="0" smtClean="0">
                <a:solidFill>
                  <a:schemeClr val="tx1"/>
                </a:solidFill>
                <a:latin typeface="+mn-lt"/>
                <a:ea typeface="+mn-ea"/>
                <a:cs typeface="+mn-cs"/>
              </a:rPr>
              <a:t>), первинна назва Смерть </a:t>
            </a:r>
            <a:r>
              <a:rPr lang="uk-UA" sz="1200" kern="1200" dirty="0" err="1" smtClean="0">
                <a:solidFill>
                  <a:schemeClr val="tx1"/>
                </a:solidFill>
                <a:latin typeface="+mn-lt"/>
                <a:ea typeface="+mn-ea"/>
                <a:cs typeface="+mn-cs"/>
              </a:rPr>
              <a:t>Зігфріда</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Siegfrieds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Tod</a:t>
            </a:r>
            <a:r>
              <a:rPr lang="uk-UA" sz="1200"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uk-UA" sz="1200" kern="1200" dirty="0" smtClean="0">
                <a:solidFill>
                  <a:schemeClr val="tx1"/>
                </a:solidFill>
                <a:latin typeface="+mn-lt"/>
                <a:ea typeface="+mn-ea"/>
                <a:cs typeface="+mn-cs"/>
              </a:rPr>
              <a:t>(1882) </a:t>
            </a:r>
            <a:r>
              <a:rPr lang="uk-UA" sz="1200" kern="1200" dirty="0" err="1" smtClean="0">
                <a:solidFill>
                  <a:schemeClr val="tx1"/>
                </a:solidFill>
                <a:latin typeface="+mn-lt"/>
                <a:ea typeface="+mn-ea"/>
                <a:cs typeface="+mn-cs"/>
              </a:rPr>
              <a:t>Парсіфаль</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Parsifal</a:t>
            </a:r>
            <a:r>
              <a:rPr lang="uk-UA" sz="1200" kern="1200" dirty="0" smtClean="0">
                <a:solidFill>
                  <a:schemeClr val="tx1"/>
                </a:solidFill>
                <a:latin typeface="+mn-lt"/>
                <a:ea typeface="+mn-ea"/>
                <a:cs typeface="+mn-cs"/>
              </a:rPr>
              <a:t>)</a:t>
            </a:r>
            <a:endParaRPr lang="ru-RU" sz="1200" kern="1200" smtClean="0">
              <a:solidFill>
                <a:schemeClr val="tx1"/>
              </a:solidFill>
              <a:latin typeface="+mn-lt"/>
              <a:ea typeface="+mn-ea"/>
              <a:cs typeface="+mn-cs"/>
            </a:endParaRPr>
          </a:p>
          <a:p>
            <a:endParaRPr lang="ru-RU"/>
          </a:p>
        </p:txBody>
      </p:sp>
      <p:sp>
        <p:nvSpPr>
          <p:cNvPr id="4" name="Номер слайда 3"/>
          <p:cNvSpPr>
            <a:spLocks noGrp="1"/>
          </p:cNvSpPr>
          <p:nvPr>
            <p:ph type="sldNum" sz="quarter" idx="10"/>
          </p:nvPr>
        </p:nvSpPr>
        <p:spPr/>
        <p:txBody>
          <a:bodyPr/>
          <a:lstStyle/>
          <a:p>
            <a:fld id="{2BBA8857-8BF1-4F2E-87FE-D591806C8864}" type="slidenum">
              <a:rPr lang="ru-RU" smtClean="0"/>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FC2FB482-2EB5-4499-AD68-97DAEF002B5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C2FB482-2EB5-4499-AD68-97DAEF002B5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C2FB482-2EB5-4499-AD68-97DAEF002B5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C2FB482-2EB5-4499-AD68-97DAEF002B5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8EF0254-8DD5-4C54-8D38-51DFCF22F440}" type="datetimeFigureOut">
              <a:rPr lang="ru-RU" smtClean="0"/>
              <a:pPr/>
              <a:t>29.01.2015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C2FB482-2EB5-4499-AD68-97DAEF002B5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EF0254-8DD5-4C54-8D38-51DFCF22F440}" type="datetimeFigureOut">
              <a:rPr lang="ru-RU" smtClean="0"/>
              <a:pPr/>
              <a:t>29.01.2015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C2FB482-2EB5-4499-AD68-97DAEF002B5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214422"/>
            <a:ext cx="8143900" cy="1000132"/>
          </a:xfrm>
        </p:spPr>
        <p:txBody>
          <a:bodyPr>
            <a:noAutofit/>
          </a:bodyPr>
          <a:lstStyle/>
          <a:p>
            <a:pPr algn="ctr"/>
            <a:r>
              <a:rPr lang="uk-UA" sz="5400" b="1" i="1" dirty="0"/>
              <a:t>Вільгельм </a:t>
            </a:r>
            <a:r>
              <a:rPr lang="uk-UA" sz="5400" b="1" i="1" dirty="0" err="1"/>
              <a:t>Ріхард</a:t>
            </a:r>
            <a:r>
              <a:rPr lang="uk-UA" sz="5400" b="1" i="1" dirty="0"/>
              <a:t> </a:t>
            </a:r>
            <a:r>
              <a:rPr lang="uk-UA" sz="5400" b="1" i="1" dirty="0" err="1" smtClean="0"/>
              <a:t>Ваґнер</a:t>
            </a:r>
            <a:endParaRPr lang="ru-RU" sz="5400" dirty="0"/>
          </a:p>
        </p:txBody>
      </p:sp>
      <p:sp>
        <p:nvSpPr>
          <p:cNvPr id="3" name="Подзаголовок 2"/>
          <p:cNvSpPr>
            <a:spLocks noGrp="1"/>
          </p:cNvSpPr>
          <p:nvPr>
            <p:ph type="subTitle" idx="1"/>
          </p:nvPr>
        </p:nvSpPr>
        <p:spPr>
          <a:xfrm>
            <a:off x="5357818" y="3500438"/>
            <a:ext cx="3334674" cy="1895476"/>
          </a:xfrm>
        </p:spPr>
        <p:txBody>
          <a:bodyPr>
            <a:normAutofit/>
          </a:bodyPr>
          <a:lstStyle/>
          <a:p>
            <a:r>
              <a:rPr lang="uk-UA" dirty="0" smtClean="0"/>
              <a:t>Виконали</a:t>
            </a:r>
          </a:p>
          <a:p>
            <a:r>
              <a:rPr lang="ru-RU" dirty="0" smtClean="0"/>
              <a:t>учениц</a:t>
            </a:r>
            <a:r>
              <a:rPr lang="uk-UA" dirty="0" smtClean="0"/>
              <a:t>і 10-А класу</a:t>
            </a:r>
          </a:p>
          <a:p>
            <a:r>
              <a:rPr lang="uk-UA" dirty="0" smtClean="0"/>
              <a:t>Самойленко Олеся,</a:t>
            </a:r>
          </a:p>
          <a:p>
            <a:r>
              <a:rPr lang="uk-UA" dirty="0" smtClean="0"/>
              <a:t>Халізєва Владислава</a:t>
            </a:r>
            <a:endParaRPr lang="ru-RU" dirty="0"/>
          </a:p>
        </p:txBody>
      </p:sp>
      <p:sp>
        <p:nvSpPr>
          <p:cNvPr id="4" name="Подзаголовок 2"/>
          <p:cNvSpPr txBox="1">
            <a:spLocks/>
          </p:cNvSpPr>
          <p:nvPr/>
        </p:nvSpPr>
        <p:spPr>
          <a:xfrm>
            <a:off x="0" y="6357958"/>
            <a:ext cx="9144000" cy="500042"/>
          </a:xfrm>
          <a:prstGeom prst="rect">
            <a:avLst/>
          </a:prstGeom>
        </p:spPr>
        <p:txBody>
          <a:bodyPr tIns="0">
            <a:normAutofit/>
          </a:bodyPr>
          <a:lstStyle/>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uk-UA"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Харків 2014</a:t>
            </a:r>
            <a:endParaRPr kumimoji="0" lang="ru-RU" sz="26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sp>
        <p:nvSpPr>
          <p:cNvPr id="5" name="Подзаголовок 2"/>
          <p:cNvSpPr txBox="1">
            <a:spLocks/>
          </p:cNvSpPr>
          <p:nvPr/>
        </p:nvSpPr>
        <p:spPr>
          <a:xfrm>
            <a:off x="0" y="142852"/>
            <a:ext cx="9144000" cy="500042"/>
          </a:xfrm>
          <a:prstGeom prst="rect">
            <a:avLst/>
          </a:prstGeom>
        </p:spPr>
        <p:txBody>
          <a:bodyPr tIns="0">
            <a:normAutofit/>
          </a:bodyPr>
          <a:lstStyle/>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uk-UA" sz="26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Харківс</a:t>
            </a:r>
            <a:r>
              <a:rPr lang="uk-UA" sz="2600" baseline="0" dirty="0" err="1" smtClean="0">
                <a:solidFill>
                  <a:schemeClr val="tx2">
                    <a:shade val="30000"/>
                    <a:satMod val="150000"/>
                  </a:schemeClr>
                </a:solidFill>
              </a:rPr>
              <a:t>ька</a:t>
            </a:r>
            <a:r>
              <a:rPr lang="uk-UA" sz="2600" dirty="0" smtClean="0">
                <a:solidFill>
                  <a:schemeClr val="tx2">
                    <a:shade val="30000"/>
                    <a:satMod val="150000"/>
                  </a:schemeClr>
                </a:solidFill>
              </a:rPr>
              <a:t> гімназія №55</a:t>
            </a:r>
            <a:endParaRPr kumimoji="0" lang="ru-RU" sz="26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pic>
        <p:nvPicPr>
          <p:cNvPr id="14338" name="Picture 2" descr="http://biografieonline.it/img/bio/r/Richard_Wagner.jpg"/>
          <p:cNvPicPr>
            <a:picLocks noChangeAspect="1" noChangeArrowheads="1"/>
          </p:cNvPicPr>
          <p:nvPr/>
        </p:nvPicPr>
        <p:blipFill>
          <a:blip r:embed="rId3"/>
          <a:srcRect/>
          <a:stretch>
            <a:fillRect/>
          </a:stretch>
        </p:blipFill>
        <p:spPr bwMode="auto">
          <a:xfrm>
            <a:off x="1928794" y="2500306"/>
            <a:ext cx="2683335" cy="359566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Твори</a:t>
            </a:r>
            <a:endParaRPr lang="ru-RU" dirty="0"/>
          </a:p>
        </p:txBody>
      </p:sp>
      <p:sp>
        <p:nvSpPr>
          <p:cNvPr id="3" name="Содержимое 2"/>
          <p:cNvSpPr>
            <a:spLocks noGrp="1"/>
          </p:cNvSpPr>
          <p:nvPr>
            <p:ph idx="1"/>
          </p:nvPr>
        </p:nvSpPr>
        <p:spPr>
          <a:xfrm>
            <a:off x="1435608" y="1142984"/>
            <a:ext cx="7498080" cy="5429288"/>
          </a:xfrm>
        </p:spPr>
        <p:txBody>
          <a:bodyPr>
            <a:normAutofit/>
          </a:bodyPr>
          <a:lstStyle/>
          <a:p>
            <a:pPr>
              <a:buFont typeface="Wingdings" pitchFamily="2" charset="2"/>
              <a:buChar char="q"/>
            </a:pPr>
            <a:r>
              <a:rPr lang="uk-UA" sz="2800" b="1" dirty="0" smtClean="0"/>
              <a:t> Ранній період</a:t>
            </a:r>
            <a:endParaRPr lang="ru-RU" sz="2800" b="1" dirty="0" smtClean="0"/>
          </a:p>
          <a:p>
            <a:r>
              <a:rPr lang="uk-UA" sz="2800" dirty="0" smtClean="0"/>
              <a:t>(1832) Весілля (</a:t>
            </a:r>
            <a:r>
              <a:rPr lang="uk-UA" sz="2800" dirty="0" err="1" smtClean="0"/>
              <a:t>Die</a:t>
            </a:r>
            <a:r>
              <a:rPr lang="uk-UA" sz="2800" dirty="0" smtClean="0"/>
              <a:t> </a:t>
            </a:r>
            <a:r>
              <a:rPr lang="uk-UA" sz="2800" dirty="0" err="1" smtClean="0"/>
              <a:t>Hochzeit</a:t>
            </a:r>
            <a:r>
              <a:rPr lang="uk-UA" sz="2800" dirty="0" smtClean="0"/>
              <a:t>) (незавершена)</a:t>
            </a:r>
            <a:endParaRPr lang="ru-RU" sz="2800" dirty="0" smtClean="0"/>
          </a:p>
          <a:p>
            <a:r>
              <a:rPr lang="uk-UA" sz="2800" dirty="0" smtClean="0"/>
              <a:t>(1833) Феї (</a:t>
            </a:r>
            <a:r>
              <a:rPr lang="uk-UA" sz="2800" dirty="0" err="1" smtClean="0"/>
              <a:t>Die</a:t>
            </a:r>
            <a:r>
              <a:rPr lang="uk-UA" sz="2800" dirty="0" smtClean="0"/>
              <a:t> </a:t>
            </a:r>
            <a:r>
              <a:rPr lang="uk-UA" sz="2800" dirty="0" err="1" smtClean="0"/>
              <a:t>Feen</a:t>
            </a:r>
            <a:r>
              <a:rPr lang="uk-UA" sz="2800" dirty="0" smtClean="0"/>
              <a:t>)</a:t>
            </a:r>
            <a:endParaRPr lang="ru-RU" sz="2800" dirty="0" smtClean="0"/>
          </a:p>
          <a:p>
            <a:r>
              <a:rPr lang="uk-UA" sz="2800" dirty="0" smtClean="0"/>
              <a:t>(1836) Заборона кохання (</a:t>
            </a:r>
            <a:r>
              <a:rPr lang="uk-UA" sz="2800" dirty="0" err="1" smtClean="0"/>
              <a:t>Das</a:t>
            </a:r>
            <a:r>
              <a:rPr lang="uk-UA" sz="2800" dirty="0" smtClean="0"/>
              <a:t> </a:t>
            </a:r>
            <a:r>
              <a:rPr lang="uk-UA" sz="2800" dirty="0" err="1" smtClean="0"/>
              <a:t>Liebesverbot</a:t>
            </a:r>
            <a:r>
              <a:rPr lang="uk-UA" sz="2800" dirty="0" smtClean="0"/>
              <a:t>)</a:t>
            </a:r>
            <a:endParaRPr lang="ru-RU" sz="2800" dirty="0" smtClean="0"/>
          </a:p>
          <a:p>
            <a:r>
              <a:rPr lang="uk-UA" sz="2800" dirty="0" smtClean="0"/>
              <a:t>(1837) </a:t>
            </a:r>
            <a:r>
              <a:rPr lang="uk-UA" sz="2800" dirty="0" err="1" smtClean="0"/>
              <a:t>Ріенці</a:t>
            </a:r>
            <a:r>
              <a:rPr lang="uk-UA" sz="2800" dirty="0" smtClean="0"/>
              <a:t>, останній з трибунів (</a:t>
            </a:r>
            <a:r>
              <a:rPr lang="uk-UA" sz="2800" dirty="0" err="1" smtClean="0"/>
              <a:t>Rienzi</a:t>
            </a:r>
            <a:r>
              <a:rPr lang="uk-UA" sz="2800" dirty="0" smtClean="0"/>
              <a:t>, </a:t>
            </a:r>
            <a:r>
              <a:rPr lang="uk-UA" sz="2800" dirty="0" err="1" smtClean="0"/>
              <a:t>der</a:t>
            </a:r>
            <a:r>
              <a:rPr lang="uk-UA" sz="2800" dirty="0" smtClean="0"/>
              <a:t> </a:t>
            </a:r>
            <a:r>
              <a:rPr lang="uk-UA" sz="2800" dirty="0" err="1" smtClean="0"/>
              <a:t>Letzte</a:t>
            </a:r>
            <a:r>
              <a:rPr lang="uk-UA" sz="2800" dirty="0" smtClean="0"/>
              <a:t> </a:t>
            </a:r>
            <a:r>
              <a:rPr lang="uk-UA" sz="2800" dirty="0" err="1" smtClean="0"/>
              <a:t>der</a:t>
            </a:r>
            <a:r>
              <a:rPr lang="uk-UA" sz="2800" dirty="0" smtClean="0"/>
              <a:t> </a:t>
            </a:r>
            <a:r>
              <a:rPr lang="uk-UA" sz="2800" dirty="0" err="1" smtClean="0"/>
              <a:t>Tribunen</a:t>
            </a:r>
            <a:r>
              <a:rPr lang="uk-UA" sz="2800" dirty="0" smtClean="0"/>
              <a:t>)</a:t>
            </a:r>
            <a:endParaRPr lang="ru-RU" sz="2800" dirty="0" smtClean="0"/>
          </a:p>
          <a:p>
            <a:pPr>
              <a:buFont typeface="Wingdings" pitchFamily="2" charset="2"/>
              <a:buChar char="q"/>
            </a:pPr>
            <a:r>
              <a:rPr lang="uk-UA" sz="2800" b="1" dirty="0" smtClean="0"/>
              <a:t> Середній період</a:t>
            </a:r>
            <a:endParaRPr lang="ru-RU" sz="2800" b="1" dirty="0" smtClean="0"/>
          </a:p>
          <a:p>
            <a:r>
              <a:rPr lang="uk-UA" sz="2800" dirty="0" smtClean="0"/>
              <a:t>(1843) Летючий Голландець (</a:t>
            </a:r>
            <a:r>
              <a:rPr lang="uk-UA" sz="2800" dirty="0" err="1" smtClean="0"/>
              <a:t>Der</a:t>
            </a:r>
            <a:r>
              <a:rPr lang="uk-UA" sz="2800" dirty="0" smtClean="0"/>
              <a:t> </a:t>
            </a:r>
            <a:r>
              <a:rPr lang="uk-UA" sz="2800" dirty="0" err="1" smtClean="0"/>
              <a:t>fliegende</a:t>
            </a:r>
            <a:r>
              <a:rPr lang="uk-UA" sz="2800" dirty="0" smtClean="0"/>
              <a:t> </a:t>
            </a:r>
            <a:r>
              <a:rPr lang="uk-UA" sz="2800" dirty="0" err="1" smtClean="0"/>
              <a:t>Holländer</a:t>
            </a:r>
            <a:r>
              <a:rPr lang="uk-UA" sz="2800" dirty="0" smtClean="0"/>
              <a:t>)</a:t>
            </a:r>
            <a:endParaRPr lang="ru-RU" sz="2800" dirty="0" smtClean="0"/>
          </a:p>
          <a:p>
            <a:r>
              <a:rPr lang="uk-UA" sz="2800" dirty="0" smtClean="0"/>
              <a:t>(1845) </a:t>
            </a:r>
            <a:r>
              <a:rPr lang="uk-UA" sz="2800" dirty="0" err="1" smtClean="0"/>
              <a:t>Тангейзер</a:t>
            </a:r>
            <a:r>
              <a:rPr lang="uk-UA" sz="2800" dirty="0" smtClean="0"/>
              <a:t> (</a:t>
            </a:r>
            <a:r>
              <a:rPr lang="uk-UA" sz="2800" dirty="0" err="1" smtClean="0"/>
              <a:t>Tannhäuser</a:t>
            </a:r>
            <a:r>
              <a:rPr lang="uk-UA" sz="2800" dirty="0" smtClean="0"/>
              <a:t>)</a:t>
            </a:r>
            <a:endParaRPr lang="ru-RU" sz="2800" dirty="0" smtClean="0"/>
          </a:p>
          <a:p>
            <a:r>
              <a:rPr lang="uk-UA" sz="2800" dirty="0" smtClean="0"/>
              <a:t>(1848) Лоенгрін (</a:t>
            </a:r>
            <a:r>
              <a:rPr lang="uk-UA" sz="2800" dirty="0" err="1" smtClean="0"/>
              <a:t>Lohengrin</a:t>
            </a:r>
            <a:r>
              <a:rPr lang="uk-UA" sz="2800" dirty="0" smtClean="0"/>
              <a:t>)</a:t>
            </a:r>
            <a:endParaRPr lang="ru-RU" sz="2800"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Твори</a:t>
            </a:r>
            <a:endParaRPr lang="ru-RU" dirty="0"/>
          </a:p>
        </p:txBody>
      </p:sp>
      <p:sp>
        <p:nvSpPr>
          <p:cNvPr id="3" name="Содержимое 2"/>
          <p:cNvSpPr>
            <a:spLocks noGrp="1"/>
          </p:cNvSpPr>
          <p:nvPr>
            <p:ph idx="1"/>
          </p:nvPr>
        </p:nvSpPr>
        <p:spPr>
          <a:xfrm>
            <a:off x="1435608" y="1071546"/>
            <a:ext cx="7498080" cy="5500726"/>
          </a:xfrm>
        </p:spPr>
        <p:txBody>
          <a:bodyPr>
            <a:normAutofit fontScale="92500" lnSpcReduction="10000"/>
          </a:bodyPr>
          <a:lstStyle/>
          <a:p>
            <a:pPr>
              <a:buFont typeface="Wingdings" pitchFamily="2" charset="2"/>
              <a:buChar char="q"/>
            </a:pPr>
            <a:r>
              <a:rPr lang="uk-UA" b="1" dirty="0" smtClean="0"/>
              <a:t> Пізній період</a:t>
            </a:r>
            <a:endParaRPr lang="ru-RU" b="1" dirty="0" smtClean="0"/>
          </a:p>
          <a:p>
            <a:r>
              <a:rPr lang="uk-UA" dirty="0" smtClean="0"/>
              <a:t>(1859) </a:t>
            </a:r>
            <a:r>
              <a:rPr lang="uk-UA" dirty="0" err="1" smtClean="0"/>
              <a:t>Трістан</a:t>
            </a:r>
            <a:r>
              <a:rPr lang="uk-UA" dirty="0" smtClean="0"/>
              <a:t> і Ізольда (</a:t>
            </a:r>
            <a:r>
              <a:rPr lang="uk-UA" dirty="0" err="1" smtClean="0"/>
              <a:t>Tristan</a:t>
            </a:r>
            <a:r>
              <a:rPr lang="uk-UA" dirty="0" smtClean="0"/>
              <a:t> </a:t>
            </a:r>
            <a:r>
              <a:rPr lang="uk-UA" dirty="0" err="1" smtClean="0"/>
              <a:t>und</a:t>
            </a:r>
            <a:r>
              <a:rPr lang="uk-UA" dirty="0" smtClean="0"/>
              <a:t> </a:t>
            </a:r>
            <a:r>
              <a:rPr lang="uk-UA" dirty="0" err="1" smtClean="0"/>
              <a:t>Isolde</a:t>
            </a:r>
            <a:r>
              <a:rPr lang="uk-UA" dirty="0" smtClean="0"/>
              <a:t>)</a:t>
            </a:r>
            <a:endParaRPr lang="ru-RU" dirty="0" smtClean="0"/>
          </a:p>
          <a:p>
            <a:r>
              <a:rPr lang="uk-UA" dirty="0" smtClean="0"/>
              <a:t>(1867) Нюрнберзькі мейстерзінгери (</a:t>
            </a:r>
            <a:r>
              <a:rPr lang="uk-UA" dirty="0" err="1" smtClean="0"/>
              <a:t>Die</a:t>
            </a:r>
            <a:r>
              <a:rPr lang="uk-UA" dirty="0" smtClean="0"/>
              <a:t> </a:t>
            </a:r>
            <a:r>
              <a:rPr lang="uk-UA" dirty="0" err="1" smtClean="0"/>
              <a:t>Meistersinger</a:t>
            </a:r>
            <a:r>
              <a:rPr lang="uk-UA" dirty="0" smtClean="0"/>
              <a:t> </a:t>
            </a:r>
            <a:r>
              <a:rPr lang="uk-UA" dirty="0" err="1" smtClean="0"/>
              <a:t>von</a:t>
            </a:r>
            <a:r>
              <a:rPr lang="uk-UA" dirty="0" smtClean="0"/>
              <a:t> </a:t>
            </a:r>
            <a:r>
              <a:rPr lang="uk-UA" dirty="0" err="1" smtClean="0"/>
              <a:t>Nürnberg</a:t>
            </a:r>
            <a:r>
              <a:rPr lang="uk-UA" dirty="0" smtClean="0"/>
              <a:t>)</a:t>
            </a:r>
            <a:endParaRPr lang="ru-RU" dirty="0" smtClean="0"/>
          </a:p>
          <a:p>
            <a:r>
              <a:rPr lang="uk-UA" dirty="0" smtClean="0"/>
              <a:t>Перстень </a:t>
            </a:r>
            <a:r>
              <a:rPr lang="uk-UA" dirty="0" err="1" smtClean="0"/>
              <a:t>Нібелунгів</a:t>
            </a:r>
            <a:r>
              <a:rPr lang="uk-UA" dirty="0" smtClean="0"/>
              <a:t> (</a:t>
            </a:r>
            <a:r>
              <a:rPr lang="uk-UA" dirty="0" err="1" smtClean="0"/>
              <a:t>Der</a:t>
            </a:r>
            <a:r>
              <a:rPr lang="uk-UA" dirty="0" smtClean="0"/>
              <a:t> </a:t>
            </a:r>
            <a:r>
              <a:rPr lang="uk-UA" dirty="0" err="1" smtClean="0"/>
              <a:t>Ring</a:t>
            </a:r>
            <a:r>
              <a:rPr lang="uk-UA" dirty="0" smtClean="0"/>
              <a:t> </a:t>
            </a:r>
            <a:r>
              <a:rPr lang="uk-UA" dirty="0" err="1" smtClean="0"/>
              <a:t>des</a:t>
            </a:r>
            <a:r>
              <a:rPr lang="uk-UA" dirty="0" smtClean="0"/>
              <a:t> </a:t>
            </a:r>
            <a:r>
              <a:rPr lang="uk-UA" dirty="0" err="1" smtClean="0"/>
              <a:t>Nibelungen</a:t>
            </a:r>
            <a:r>
              <a:rPr lang="uk-UA" dirty="0" smtClean="0"/>
              <a:t>) до складу ввійшли: </a:t>
            </a:r>
            <a:endParaRPr lang="ru-RU" dirty="0" smtClean="0"/>
          </a:p>
          <a:p>
            <a:pPr>
              <a:buFont typeface="Courier New" pitchFamily="49" charset="0"/>
              <a:buChar char="o"/>
            </a:pPr>
            <a:r>
              <a:rPr lang="uk-UA" i="1" dirty="0" smtClean="0"/>
              <a:t>(1854) Золото Рейну (</a:t>
            </a:r>
            <a:r>
              <a:rPr lang="uk-UA" i="1" dirty="0" err="1" smtClean="0"/>
              <a:t>Das</a:t>
            </a:r>
            <a:r>
              <a:rPr lang="uk-UA" i="1" dirty="0" smtClean="0"/>
              <a:t> </a:t>
            </a:r>
            <a:r>
              <a:rPr lang="uk-UA" i="1" dirty="0" err="1" smtClean="0"/>
              <a:t>Rheingold</a:t>
            </a:r>
            <a:r>
              <a:rPr lang="uk-UA" i="1" dirty="0" smtClean="0"/>
              <a:t>)</a:t>
            </a:r>
            <a:endParaRPr lang="ru-RU" i="1" dirty="0" smtClean="0"/>
          </a:p>
          <a:p>
            <a:pPr>
              <a:buFont typeface="Courier New" pitchFamily="49" charset="0"/>
              <a:buChar char="o"/>
            </a:pPr>
            <a:r>
              <a:rPr lang="uk-UA" i="1" dirty="0" smtClean="0"/>
              <a:t>(1856) Валькірія (</a:t>
            </a:r>
            <a:r>
              <a:rPr lang="uk-UA" i="1" dirty="0" err="1" smtClean="0"/>
              <a:t>Die</a:t>
            </a:r>
            <a:r>
              <a:rPr lang="uk-UA" i="1" dirty="0" smtClean="0"/>
              <a:t> </a:t>
            </a:r>
            <a:r>
              <a:rPr lang="uk-UA" i="1" dirty="0" err="1" smtClean="0"/>
              <a:t>Walküre</a:t>
            </a:r>
            <a:r>
              <a:rPr lang="uk-UA" i="1" dirty="0" smtClean="0"/>
              <a:t>)</a:t>
            </a:r>
            <a:endParaRPr lang="ru-RU" i="1" dirty="0" smtClean="0"/>
          </a:p>
          <a:p>
            <a:pPr>
              <a:buFont typeface="Courier New" pitchFamily="49" charset="0"/>
              <a:buChar char="o"/>
            </a:pPr>
            <a:r>
              <a:rPr lang="uk-UA" i="1" dirty="0" smtClean="0"/>
              <a:t>(1871) </a:t>
            </a:r>
            <a:r>
              <a:rPr lang="uk-UA" i="1" dirty="0" err="1" smtClean="0"/>
              <a:t>Зіґфрід</a:t>
            </a:r>
            <a:r>
              <a:rPr lang="uk-UA" i="1" dirty="0" smtClean="0"/>
              <a:t> (</a:t>
            </a:r>
            <a:r>
              <a:rPr lang="uk-UA" i="1" dirty="0" err="1" smtClean="0"/>
              <a:t>Siegfried</a:t>
            </a:r>
            <a:r>
              <a:rPr lang="uk-UA" i="1" dirty="0" smtClean="0"/>
              <a:t>)</a:t>
            </a:r>
            <a:endParaRPr lang="ru-RU" i="1" dirty="0" smtClean="0"/>
          </a:p>
          <a:p>
            <a:pPr>
              <a:buFont typeface="Courier New" pitchFamily="49" charset="0"/>
              <a:buChar char="o"/>
            </a:pPr>
            <a:r>
              <a:rPr lang="uk-UA" i="1" dirty="0" smtClean="0"/>
              <a:t>(1874) Смерть богів (</a:t>
            </a:r>
            <a:r>
              <a:rPr lang="uk-UA" i="1" dirty="0" err="1" smtClean="0"/>
              <a:t>Götterdämmerung</a:t>
            </a:r>
            <a:r>
              <a:rPr lang="uk-UA" i="1" dirty="0" smtClean="0"/>
              <a:t>), </a:t>
            </a:r>
            <a:endParaRPr lang="ru-RU" i="1" dirty="0" smtClean="0"/>
          </a:p>
          <a:p>
            <a:pPr>
              <a:buFont typeface="Courier New" pitchFamily="49" charset="0"/>
              <a:buChar char="o"/>
            </a:pPr>
            <a:r>
              <a:rPr lang="uk-UA" i="1" dirty="0" smtClean="0"/>
              <a:t>(1882) </a:t>
            </a:r>
            <a:r>
              <a:rPr lang="uk-UA" i="1" dirty="0" err="1" smtClean="0"/>
              <a:t>Парсіфаль</a:t>
            </a:r>
            <a:r>
              <a:rPr lang="uk-UA" i="1" dirty="0" smtClean="0"/>
              <a:t> (</a:t>
            </a:r>
            <a:r>
              <a:rPr lang="uk-UA" i="1" dirty="0" err="1" smtClean="0"/>
              <a:t>Parsifal</a:t>
            </a:r>
            <a:r>
              <a:rPr lang="uk-UA" i="1" dirty="0" smtClean="0"/>
              <a:t>)</a:t>
            </a:r>
            <a:endParaRPr lang="ru-RU" i="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2000240"/>
            <a:ext cx="8143900" cy="1143000"/>
          </a:xfrm>
        </p:spPr>
        <p:txBody>
          <a:bodyPr>
            <a:normAutofit/>
          </a:bodyPr>
          <a:lstStyle/>
          <a:p>
            <a:pPr algn="ctr"/>
            <a:r>
              <a:rPr lang="uk-UA" sz="6000" b="1" dirty="0" smtClean="0"/>
              <a:t>Дякуємо за увагу!</a:t>
            </a:r>
            <a:endParaRPr lang="ru-RU" sz="6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Біографія</a:t>
            </a:r>
            <a:endParaRPr lang="ru-RU" dirty="0"/>
          </a:p>
        </p:txBody>
      </p:sp>
      <p:sp>
        <p:nvSpPr>
          <p:cNvPr id="3" name="Содержимое 2"/>
          <p:cNvSpPr>
            <a:spLocks noGrp="1"/>
          </p:cNvSpPr>
          <p:nvPr>
            <p:ph idx="1"/>
          </p:nvPr>
        </p:nvSpPr>
        <p:spPr>
          <a:xfrm>
            <a:off x="4643438" y="1447800"/>
            <a:ext cx="4290250" cy="4910158"/>
          </a:xfrm>
        </p:spPr>
        <p:txBody>
          <a:bodyPr>
            <a:normAutofit/>
          </a:bodyPr>
          <a:lstStyle/>
          <a:p>
            <a:pPr>
              <a:buNone/>
            </a:pPr>
            <a:r>
              <a:rPr lang="uk-UA" sz="2000" dirty="0" smtClean="0"/>
              <a:t>	</a:t>
            </a:r>
            <a:r>
              <a:rPr lang="uk-UA" sz="2400" dirty="0" smtClean="0"/>
              <a:t>Вагнер народився в сім'ї чиновника Карла Фрідріха Вагнера . Під впливом свого вітчима, актора Людвіга </a:t>
            </a:r>
            <a:r>
              <a:rPr lang="uk-UA" sz="2400" dirty="0" err="1" smtClean="0"/>
              <a:t>Гейер</a:t>
            </a:r>
            <a:r>
              <a:rPr lang="uk-UA" sz="2400" dirty="0" smtClean="0"/>
              <a:t>, Вагнер, отримуючи освіту в лейпцігської школі Святого Фоми, з 1828 почав навчатися музиці у кантора церкви Святого Фоми Теодора </a:t>
            </a:r>
            <a:r>
              <a:rPr lang="uk-UA" sz="2400" dirty="0" err="1" smtClean="0"/>
              <a:t>Вайнліга</a:t>
            </a:r>
            <a:r>
              <a:rPr lang="uk-UA" sz="2400" dirty="0" smtClean="0"/>
              <a:t>, в 1831 почав музичне навчання в університеті Лейпцига.</a:t>
            </a:r>
            <a:endParaRPr lang="ru-RU" sz="2000" dirty="0"/>
          </a:p>
        </p:txBody>
      </p:sp>
      <p:pic>
        <p:nvPicPr>
          <p:cNvPr id="1026" name="Picture 2" descr="http://www.wien.gv.at/kultur/buehne/images/wagner1-gr.jpg"/>
          <p:cNvPicPr>
            <a:picLocks noChangeAspect="1" noChangeArrowheads="1"/>
          </p:cNvPicPr>
          <p:nvPr/>
        </p:nvPicPr>
        <p:blipFill>
          <a:blip r:embed="rId2"/>
          <a:srcRect/>
          <a:stretch>
            <a:fillRect/>
          </a:stretch>
        </p:blipFill>
        <p:spPr bwMode="auto">
          <a:xfrm>
            <a:off x="1357290" y="1285860"/>
            <a:ext cx="3257547" cy="538715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1428736"/>
            <a:ext cx="4143404" cy="4357718"/>
          </a:xfrm>
        </p:spPr>
        <p:txBody>
          <a:bodyPr>
            <a:noAutofit/>
          </a:bodyPr>
          <a:lstStyle/>
          <a:p>
            <a:pPr>
              <a:buNone/>
            </a:pPr>
            <a:r>
              <a:rPr lang="uk-UA" sz="2400" dirty="0" smtClean="0"/>
              <a:t>	В 1864 він, домігшись прихильності  баварського короля Людвіга II, який оплачував його борги і підтримував його і далі, переїхав до Мюнхена, де написав комічну оперу  </a:t>
            </a:r>
            <a:r>
              <a:rPr lang="uk-UA" sz="2400" dirty="0" err="1" smtClean="0"/>
              <a:t>“Нюрнберзькі</a:t>
            </a:r>
            <a:r>
              <a:rPr lang="uk-UA" sz="2400" dirty="0" smtClean="0"/>
              <a:t> </a:t>
            </a:r>
            <a:r>
              <a:rPr lang="uk-UA" sz="2400" dirty="0" err="1" smtClean="0"/>
              <a:t>мейстерзінгери“</a:t>
            </a:r>
            <a:r>
              <a:rPr lang="uk-UA" sz="2400" dirty="0" smtClean="0"/>
              <a:t> і дві останні частини Кільця Нібелунга : </a:t>
            </a:r>
            <a:r>
              <a:rPr lang="uk-UA" sz="2400" dirty="0" err="1" smtClean="0"/>
              <a:t>“Зігфрід“</a:t>
            </a:r>
            <a:r>
              <a:rPr lang="uk-UA" sz="2400" dirty="0" smtClean="0"/>
              <a:t> і </a:t>
            </a:r>
            <a:r>
              <a:rPr lang="uk-UA" sz="2400" dirty="0" err="1" smtClean="0"/>
              <a:t>”Загибель</a:t>
            </a:r>
            <a:r>
              <a:rPr lang="uk-UA" sz="2400" dirty="0" smtClean="0"/>
              <a:t> </a:t>
            </a:r>
            <a:r>
              <a:rPr lang="uk-UA" sz="2400" dirty="0" err="1" smtClean="0"/>
              <a:t>богів“</a:t>
            </a:r>
            <a:r>
              <a:rPr lang="uk-UA" sz="2400" dirty="0" smtClean="0"/>
              <a:t> . </a:t>
            </a:r>
            <a:endParaRPr lang="ru-RU" sz="2400" dirty="0"/>
          </a:p>
        </p:txBody>
      </p:sp>
      <p:sp>
        <p:nvSpPr>
          <p:cNvPr id="4" name="Заголовок 1"/>
          <p:cNvSpPr txBox="1">
            <a:spLocks/>
          </p:cNvSpPr>
          <p:nvPr/>
        </p:nvSpPr>
        <p:spPr>
          <a:xfrm>
            <a:off x="1428728" y="0"/>
            <a:ext cx="7498080"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4300" b="1" i="1"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Біографія</a:t>
            </a:r>
            <a:endParaRPr kumimoji="0" lang="ru-RU"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15364" name="Picture 4" descr="http://www.celebs101.com/gallery/Richard_Wagner/489045/Richard_Wagner.jpg"/>
          <p:cNvPicPr>
            <a:picLocks noChangeAspect="1" noChangeArrowheads="1"/>
          </p:cNvPicPr>
          <p:nvPr/>
        </p:nvPicPr>
        <p:blipFill>
          <a:blip r:embed="rId2"/>
          <a:srcRect/>
          <a:stretch>
            <a:fillRect/>
          </a:stretch>
        </p:blipFill>
        <p:spPr bwMode="auto">
          <a:xfrm>
            <a:off x="5143504" y="1357298"/>
            <a:ext cx="3738997" cy="484823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857232"/>
          </a:xfrm>
        </p:spPr>
        <p:txBody>
          <a:bodyPr/>
          <a:lstStyle/>
          <a:p>
            <a:pPr algn="ctr"/>
            <a:r>
              <a:rPr lang="uk-UA" b="1" i="1" dirty="0" smtClean="0"/>
              <a:t>Музика</a:t>
            </a:r>
            <a:endParaRPr lang="ru-RU" dirty="0"/>
          </a:p>
        </p:txBody>
      </p:sp>
      <p:sp>
        <p:nvSpPr>
          <p:cNvPr id="3" name="Содержимое 2"/>
          <p:cNvSpPr>
            <a:spLocks noGrp="1"/>
          </p:cNvSpPr>
          <p:nvPr>
            <p:ph idx="1"/>
          </p:nvPr>
        </p:nvSpPr>
        <p:spPr>
          <a:xfrm>
            <a:off x="4714876" y="1071546"/>
            <a:ext cx="4429124" cy="5786454"/>
          </a:xfrm>
        </p:spPr>
        <p:txBody>
          <a:bodyPr>
            <a:noAutofit/>
          </a:bodyPr>
          <a:lstStyle/>
          <a:p>
            <a:pPr>
              <a:buNone/>
            </a:pPr>
            <a:r>
              <a:rPr lang="uk-UA" sz="2400" dirty="0" smtClean="0"/>
              <a:t>	У набагато більшій мірі, ніж усі європейські композитори XIX століття, Вагнер розглядав своє мистецтво як синтез і як спосіб вираження певної філософської концепції.</a:t>
            </a:r>
          </a:p>
          <a:p>
            <a:pPr>
              <a:buNone/>
            </a:pPr>
            <a:r>
              <a:rPr lang="uk-UA" sz="2400" dirty="0" smtClean="0"/>
              <a:t>	"Як чоловік до тих пір не звільниться, поки не прийме радісно узи, що з'єднують його з Природою, так і мистецтво не стане вільним, поки у нього не зникнуть причини соромитися зв'язку з життям". </a:t>
            </a:r>
            <a:endParaRPr lang="ru-RU" sz="2400" dirty="0"/>
          </a:p>
        </p:txBody>
      </p:sp>
      <p:pic>
        <p:nvPicPr>
          <p:cNvPr id="24580" name="Picture 4" descr="http://img0.liveinternet.ru/images/attach/c/2/73/520/73520118_4000491_zoloto_reina_vagner2.jpg"/>
          <p:cNvPicPr>
            <a:picLocks noChangeAspect="1" noChangeArrowheads="1"/>
          </p:cNvPicPr>
          <p:nvPr/>
        </p:nvPicPr>
        <p:blipFill>
          <a:blip r:embed="rId2"/>
          <a:srcRect/>
          <a:stretch>
            <a:fillRect/>
          </a:stretch>
        </p:blipFill>
        <p:spPr bwMode="auto">
          <a:xfrm>
            <a:off x="1214414" y="1428736"/>
            <a:ext cx="3688657" cy="467784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857232"/>
          </a:xfrm>
        </p:spPr>
        <p:txBody>
          <a:bodyPr/>
          <a:lstStyle/>
          <a:p>
            <a:pPr algn="ctr"/>
            <a:r>
              <a:rPr lang="uk-UA" b="1" i="1" dirty="0" smtClean="0"/>
              <a:t>Музика</a:t>
            </a:r>
            <a:endParaRPr lang="ru-RU" dirty="0"/>
          </a:p>
        </p:txBody>
      </p:sp>
      <p:sp>
        <p:nvSpPr>
          <p:cNvPr id="3" name="Содержимое 2"/>
          <p:cNvSpPr>
            <a:spLocks noGrp="1"/>
          </p:cNvSpPr>
          <p:nvPr>
            <p:ph idx="1"/>
          </p:nvPr>
        </p:nvSpPr>
        <p:spPr>
          <a:xfrm>
            <a:off x="928662" y="857232"/>
            <a:ext cx="8072462" cy="3357586"/>
          </a:xfrm>
        </p:spPr>
        <p:txBody>
          <a:bodyPr>
            <a:noAutofit/>
          </a:bodyPr>
          <a:lstStyle/>
          <a:p>
            <a:pPr>
              <a:buNone/>
            </a:pPr>
            <a:r>
              <a:rPr lang="uk-UA" sz="2400" dirty="0" smtClean="0"/>
              <a:t>	З цієї концепції випливають дві основні ідеї: мистецтво має творитися спільнотою людей і належати цієї спільноти; вища форма мистецтва - музична драма, що розуміється як органічна єдність слова і звуку. Втіленням перших ідеї став </a:t>
            </a:r>
            <a:r>
              <a:rPr lang="uk-UA" sz="2400" dirty="0" err="1" smtClean="0"/>
              <a:t>Байройт</a:t>
            </a:r>
            <a:r>
              <a:rPr lang="uk-UA" sz="2400" dirty="0" smtClean="0"/>
              <a:t>, де оперний театр вперше почав трактуватися як храм мистецтва, а не як розважальний заклад; втілення другого ідеї - це створена Вагнером нова оперна форма "музична драма". </a:t>
            </a:r>
            <a:endParaRPr lang="ru-RU" sz="2400" dirty="0"/>
          </a:p>
        </p:txBody>
      </p:sp>
      <p:pic>
        <p:nvPicPr>
          <p:cNvPr id="23558" name="Picture 6" descr="http://www.sutra.ba/slike/drustvo/richard-wagner-dw.world.jpg"/>
          <p:cNvPicPr>
            <a:picLocks noChangeAspect="1" noChangeArrowheads="1"/>
          </p:cNvPicPr>
          <p:nvPr/>
        </p:nvPicPr>
        <p:blipFill>
          <a:blip r:embed="rId2"/>
          <a:srcRect/>
          <a:stretch>
            <a:fillRect/>
          </a:stretch>
        </p:blipFill>
        <p:spPr bwMode="auto">
          <a:xfrm>
            <a:off x="2571736" y="4000504"/>
            <a:ext cx="4697262" cy="264320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857232"/>
          </a:xfrm>
        </p:spPr>
        <p:txBody>
          <a:bodyPr/>
          <a:lstStyle/>
          <a:p>
            <a:pPr algn="ctr"/>
            <a:r>
              <a:rPr lang="uk-UA" b="1" i="1" dirty="0" smtClean="0"/>
              <a:t>Музика</a:t>
            </a:r>
            <a:endParaRPr lang="ru-RU" dirty="0"/>
          </a:p>
        </p:txBody>
      </p:sp>
      <p:sp>
        <p:nvSpPr>
          <p:cNvPr id="3" name="Содержимое 2"/>
          <p:cNvSpPr>
            <a:spLocks noGrp="1"/>
          </p:cNvSpPr>
          <p:nvPr>
            <p:ph idx="1"/>
          </p:nvPr>
        </p:nvSpPr>
        <p:spPr>
          <a:xfrm>
            <a:off x="4857752" y="1000108"/>
            <a:ext cx="4143404" cy="5500726"/>
          </a:xfrm>
        </p:spPr>
        <p:txBody>
          <a:bodyPr>
            <a:noAutofit/>
          </a:bodyPr>
          <a:lstStyle/>
          <a:p>
            <a:pPr>
              <a:buNone/>
            </a:pPr>
            <a:r>
              <a:rPr lang="uk-UA" sz="2400" dirty="0" smtClean="0"/>
              <a:t>	Вагнер першим з композиторів привернув увагу слухача до аранжування, "фактури" музики, багатство якої може бути не менш цікавим, ніж яскраві мелодії, що займають провідне місце в італійській і французькій опері. Оркестр у Вагнера подібний античному хору, який коментує що відбувається і передає зміст. </a:t>
            </a:r>
            <a:endParaRPr lang="ru-RU" sz="2400" dirty="0"/>
          </a:p>
        </p:txBody>
      </p:sp>
      <p:pic>
        <p:nvPicPr>
          <p:cNvPr id="4" name="Picture 4" descr="http://openmuz.ru/uploads/images/photos/4661/8668017.gif"/>
          <p:cNvPicPr>
            <a:picLocks noChangeAspect="1" noChangeArrowheads="1"/>
          </p:cNvPicPr>
          <p:nvPr/>
        </p:nvPicPr>
        <p:blipFill>
          <a:blip r:embed="rId2"/>
          <a:srcRect/>
          <a:stretch>
            <a:fillRect/>
          </a:stretch>
        </p:blipFill>
        <p:spPr bwMode="auto">
          <a:xfrm>
            <a:off x="1285852" y="1357298"/>
            <a:ext cx="3571900" cy="48117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Музика</a:t>
            </a:r>
            <a:endParaRPr lang="ru-RU" dirty="0"/>
          </a:p>
        </p:txBody>
      </p:sp>
      <p:sp>
        <p:nvSpPr>
          <p:cNvPr id="3" name="Содержимое 2"/>
          <p:cNvSpPr>
            <a:spLocks noGrp="1"/>
          </p:cNvSpPr>
          <p:nvPr>
            <p:ph idx="1"/>
          </p:nvPr>
        </p:nvSpPr>
        <p:spPr>
          <a:xfrm>
            <a:off x="1000100" y="1500174"/>
            <a:ext cx="3429024" cy="5000660"/>
          </a:xfrm>
        </p:spPr>
        <p:txBody>
          <a:bodyPr>
            <a:normAutofit/>
          </a:bodyPr>
          <a:lstStyle/>
          <a:p>
            <a:pPr>
              <a:buNone/>
            </a:pPr>
            <a:r>
              <a:rPr lang="uk-UA" dirty="0" smtClean="0"/>
              <a:t>	</a:t>
            </a:r>
            <a:r>
              <a:rPr lang="uk-UA" sz="2400" dirty="0" smtClean="0"/>
              <a:t>Розуміння музики як уособлення безперервного руху, розвитку почуттів призвело Вагнера до ідеї злиття лейтмотивів в єдиний потік симфонічного розвитку, в "нескінченну мелодію". </a:t>
            </a:r>
            <a:endParaRPr lang="ru-RU" dirty="0"/>
          </a:p>
        </p:txBody>
      </p:sp>
      <p:pic>
        <p:nvPicPr>
          <p:cNvPr id="4" name="Picture 2" descr="http://www.mythologie.ch/BILDER/wagner_02.jpg"/>
          <p:cNvPicPr>
            <a:picLocks noChangeAspect="1" noChangeArrowheads="1"/>
          </p:cNvPicPr>
          <p:nvPr/>
        </p:nvPicPr>
        <p:blipFill>
          <a:blip r:embed="rId2"/>
          <a:srcRect/>
          <a:stretch>
            <a:fillRect/>
          </a:stretch>
        </p:blipFill>
        <p:spPr bwMode="auto">
          <a:xfrm>
            <a:off x="4429124" y="1500174"/>
            <a:ext cx="4516972" cy="484821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Музика</a:t>
            </a:r>
            <a:endParaRPr lang="ru-RU" dirty="0"/>
          </a:p>
        </p:txBody>
      </p:sp>
      <p:sp>
        <p:nvSpPr>
          <p:cNvPr id="3" name="Содержимое 2"/>
          <p:cNvSpPr>
            <a:spLocks noGrp="1"/>
          </p:cNvSpPr>
          <p:nvPr>
            <p:ph idx="1"/>
          </p:nvPr>
        </p:nvSpPr>
        <p:spPr>
          <a:xfrm>
            <a:off x="1142976" y="1285860"/>
            <a:ext cx="7858148" cy="2786082"/>
          </a:xfrm>
        </p:spPr>
        <p:txBody>
          <a:bodyPr>
            <a:normAutofit/>
          </a:bodyPr>
          <a:lstStyle/>
          <a:p>
            <a:pPr>
              <a:buNone/>
            </a:pPr>
            <a:r>
              <a:rPr lang="uk-UA" dirty="0" smtClean="0"/>
              <a:t>	</a:t>
            </a:r>
            <a:r>
              <a:rPr lang="uk-UA" sz="2400" dirty="0" smtClean="0"/>
              <a:t>Важливе значення Вагнер віддавав так само вибору сюжетів. Згідно з ним, опера повинна розкривати вічні проблеми, вічні ідеї життя. Сучасні побутові історії не годяться для постановок, так як вони минущі і актуальні тільки для того часу, в який написані. </a:t>
            </a:r>
            <a:endParaRPr lang="ru-RU" sz="2400" dirty="0"/>
          </a:p>
        </p:txBody>
      </p:sp>
      <p:pic>
        <p:nvPicPr>
          <p:cNvPr id="4" name="Picture 2" descr="http://www.aveclassics.net/_nw/21/24054733.jpg"/>
          <p:cNvPicPr>
            <a:picLocks noChangeAspect="1" noChangeArrowheads="1"/>
          </p:cNvPicPr>
          <p:nvPr/>
        </p:nvPicPr>
        <p:blipFill>
          <a:blip r:embed="rId2"/>
          <a:srcRect/>
          <a:stretch>
            <a:fillRect/>
          </a:stretch>
        </p:blipFill>
        <p:spPr bwMode="auto">
          <a:xfrm>
            <a:off x="2928926" y="3571876"/>
            <a:ext cx="4422326" cy="309562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pPr algn="ctr"/>
            <a:r>
              <a:rPr lang="uk-UA" b="1" i="1" dirty="0" smtClean="0"/>
              <a:t>Філософія</a:t>
            </a:r>
            <a:endParaRPr lang="ru-RU" dirty="0"/>
          </a:p>
        </p:txBody>
      </p:sp>
      <p:sp>
        <p:nvSpPr>
          <p:cNvPr id="3" name="Содержимое 2"/>
          <p:cNvSpPr>
            <a:spLocks noGrp="1"/>
          </p:cNvSpPr>
          <p:nvPr>
            <p:ph idx="1"/>
          </p:nvPr>
        </p:nvSpPr>
        <p:spPr>
          <a:xfrm>
            <a:off x="1142976" y="1428736"/>
            <a:ext cx="3779334" cy="5053034"/>
          </a:xfrm>
        </p:spPr>
        <p:txBody>
          <a:bodyPr>
            <a:normAutofit fontScale="92500"/>
          </a:bodyPr>
          <a:lstStyle/>
          <a:p>
            <a:pPr>
              <a:buNone/>
            </a:pPr>
            <a:r>
              <a:rPr lang="uk-UA" dirty="0" smtClean="0"/>
              <a:t>	</a:t>
            </a:r>
            <a:r>
              <a:rPr lang="uk-UA" sz="2600" dirty="0" smtClean="0"/>
              <a:t>Немузичні спадщина </a:t>
            </a:r>
            <a:r>
              <a:rPr lang="uk-UA" sz="2600" dirty="0" err="1" smtClean="0"/>
              <a:t>Ріхарда</a:t>
            </a:r>
            <a:r>
              <a:rPr lang="uk-UA" sz="2600" dirty="0" smtClean="0"/>
              <a:t> Вагнера становлять шістнадцять томів літературних і публіцистичних творів, і понад те - сімнадцять томів листів. У своїх міркуваннях Вагнер приділяв багато уваги мистецтву, а зокрема - онтологічної осмислення музики</a:t>
            </a:r>
            <a:r>
              <a:rPr lang="ru-RU" sz="2600" dirty="0" smtClean="0"/>
              <a:t>.</a:t>
            </a:r>
          </a:p>
        </p:txBody>
      </p:sp>
      <p:pic>
        <p:nvPicPr>
          <p:cNvPr id="4" name="Picture 2" descr="http://www.artchive.com/web_gallery/reproductions/189501-190000/189739/size1.jpg"/>
          <p:cNvPicPr>
            <a:picLocks noChangeAspect="1" noChangeArrowheads="1"/>
          </p:cNvPicPr>
          <p:nvPr/>
        </p:nvPicPr>
        <p:blipFill>
          <a:blip r:embed="rId2"/>
          <a:srcRect r="4399"/>
          <a:stretch>
            <a:fillRect/>
          </a:stretch>
        </p:blipFill>
        <p:spPr bwMode="auto">
          <a:xfrm>
            <a:off x="5214942" y="1500174"/>
            <a:ext cx="3500462" cy="478630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TotalTime>
  <Words>1438</Words>
  <Application>Microsoft Office PowerPoint</Application>
  <PresentationFormat>Экран (4:3)</PresentationFormat>
  <Paragraphs>79</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Солнцестояние</vt:lpstr>
      <vt:lpstr>Вільгельм Ріхард Ваґнер</vt:lpstr>
      <vt:lpstr>Біографія</vt:lpstr>
      <vt:lpstr>Слайд 3</vt:lpstr>
      <vt:lpstr>Музика</vt:lpstr>
      <vt:lpstr>Музика</vt:lpstr>
      <vt:lpstr>Музика</vt:lpstr>
      <vt:lpstr>Музика</vt:lpstr>
      <vt:lpstr>Музика</vt:lpstr>
      <vt:lpstr>Філософія</vt:lpstr>
      <vt:lpstr>Твори</vt:lpstr>
      <vt:lpstr>Твори</vt:lpstr>
      <vt:lpstr>Дякуємо за увагу!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Вільгельм Ріхард Ваґнер</dc:title>
  <dc:creator>Олеся</dc:creator>
  <cp:lastModifiedBy>Олеся</cp:lastModifiedBy>
  <cp:revision>8</cp:revision>
  <dcterms:created xsi:type="dcterms:W3CDTF">2014-05-04T21:22:27Z</dcterms:created>
  <dcterms:modified xsi:type="dcterms:W3CDTF">2015-01-28T22:18:24Z</dcterms:modified>
</cp:coreProperties>
</file>