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94660"/>
  </p:normalViewPr>
  <p:slideViewPr>
    <p:cSldViewPr>
      <p:cViewPr>
        <p:scale>
          <a:sx n="73" d="100"/>
          <a:sy n="73" d="100"/>
        </p:scale>
        <p:origin x="-780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4D73-CF8E-4B45-B6F0-E3F67AA4CFF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4148-EF1E-4624-AD87-2308E678BBC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4D73-CF8E-4B45-B6F0-E3F67AA4CFF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4148-EF1E-4624-AD87-2308E678B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4D73-CF8E-4B45-B6F0-E3F67AA4CFF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4148-EF1E-4624-AD87-2308E678B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4D73-CF8E-4B45-B6F0-E3F67AA4CFF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4148-EF1E-4624-AD87-2308E678B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4D73-CF8E-4B45-B6F0-E3F67AA4CFF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4148-EF1E-4624-AD87-2308E678BBC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4D73-CF8E-4B45-B6F0-E3F67AA4CFF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4148-EF1E-4624-AD87-2308E678B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4D73-CF8E-4B45-B6F0-E3F67AA4CFF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4148-EF1E-4624-AD87-2308E678B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4D73-CF8E-4B45-B6F0-E3F67AA4CFF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4148-EF1E-4624-AD87-2308E678B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4D73-CF8E-4B45-B6F0-E3F67AA4CFF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4148-EF1E-4624-AD87-2308E678B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4D73-CF8E-4B45-B6F0-E3F67AA4CFF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4148-EF1E-4624-AD87-2308E678BBC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3544D73-CF8E-4B45-B6F0-E3F67AA4CFF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B9A4148-EF1E-4624-AD87-2308E678BBC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3544D73-CF8E-4B45-B6F0-E3F67AA4CFF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B9A4148-EF1E-4624-AD87-2308E678BBC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8077200" cy="1673352"/>
          </a:xfrm>
        </p:spPr>
        <p:txBody>
          <a:bodyPr/>
          <a:lstStyle/>
          <a:p>
            <a:r>
              <a:rPr lang="ru-RU" dirty="0" smtClean="0"/>
              <a:t>                  </a:t>
            </a:r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та </a:t>
            </a:r>
            <a:r>
              <a:rPr lang="ru-RU" dirty="0" err="1" smtClean="0"/>
              <a:t>його</a:t>
            </a:r>
            <a:r>
              <a:rPr lang="ru-RU" dirty="0" smtClean="0"/>
              <a:t>  </a:t>
            </a:r>
            <a:r>
              <a:rPr lang="ru-RU" dirty="0" err="1" smtClean="0"/>
              <a:t>особливості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4365104"/>
            <a:ext cx="3384376" cy="1752600"/>
          </a:xfrm>
        </p:spPr>
        <p:txBody>
          <a:bodyPr/>
          <a:lstStyle/>
          <a:p>
            <a:r>
              <a:rPr lang="uk-UA" dirty="0" smtClean="0"/>
              <a:t>Донченко Ольга</a:t>
            </a:r>
          </a:p>
          <a:p>
            <a:r>
              <a:rPr lang="uk-UA" dirty="0" smtClean="0"/>
              <a:t>Юрків Ольга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574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423" y="188640"/>
            <a:ext cx="8229600" cy="1252728"/>
          </a:xfrm>
        </p:spPr>
        <p:txBody>
          <a:bodyPr/>
          <a:lstStyle/>
          <a:p>
            <a:r>
              <a:rPr lang="ru-RU" dirty="0" err="1"/>
              <a:t>Особливості</a:t>
            </a:r>
            <a:r>
              <a:rPr lang="ru-RU" dirty="0"/>
              <a:t> ринку </a:t>
            </a:r>
            <a:r>
              <a:rPr lang="ru-RU" dirty="0" err="1"/>
              <a:t>праці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/>
              <a:t>Особливості</a:t>
            </a:r>
            <a:r>
              <a:rPr lang="ru-RU" dirty="0"/>
              <a:t> ринку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пов'язані</a:t>
            </a:r>
            <a:r>
              <a:rPr lang="ru-RU" dirty="0"/>
              <a:t> і з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об'єктом</a:t>
            </a:r>
            <a:r>
              <a:rPr lang="ru-RU" dirty="0"/>
              <a:t>. Ним є </a:t>
            </a:r>
            <a:r>
              <a:rPr lang="ru-RU" dirty="0" err="1"/>
              <a:t>специфічний</a:t>
            </a:r>
            <a:r>
              <a:rPr lang="ru-RU" dirty="0"/>
              <a:t> товар, </a:t>
            </a:r>
            <a:r>
              <a:rPr lang="ru-RU" dirty="0" err="1"/>
              <a:t>який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існувати</a:t>
            </a:r>
            <a:r>
              <a:rPr lang="ru-RU" dirty="0"/>
              <a:t> </a:t>
            </a:r>
            <a:r>
              <a:rPr lang="ru-RU" dirty="0" err="1"/>
              <a:t>окремо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носія</a:t>
            </a:r>
            <a:r>
              <a:rPr lang="ru-RU" dirty="0"/>
              <a:t> - </a:t>
            </a:r>
            <a:r>
              <a:rPr lang="ru-RU" dirty="0" err="1"/>
              <a:t>найманого</a:t>
            </a:r>
            <a:r>
              <a:rPr lang="ru-RU" dirty="0"/>
              <a:t> </a:t>
            </a:r>
            <a:r>
              <a:rPr lang="ru-RU" dirty="0" err="1"/>
              <a:t>працівника</a:t>
            </a:r>
            <a:r>
              <a:rPr lang="ru-RU" dirty="0"/>
              <a:t>. Для </a:t>
            </a:r>
            <a:r>
              <a:rPr lang="ru-RU" dirty="0" err="1"/>
              <a:t>останнього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товар є </a:t>
            </a:r>
            <a:r>
              <a:rPr lang="ru-RU" dirty="0" err="1"/>
              <a:t>засобом</a:t>
            </a:r>
            <a:r>
              <a:rPr lang="ru-RU" dirty="0"/>
              <a:t> </a:t>
            </a:r>
            <a:r>
              <a:rPr lang="ru-RU" dirty="0" err="1"/>
              <a:t>одержання</a:t>
            </a:r>
            <a:r>
              <a:rPr lang="ru-RU" dirty="0"/>
              <a:t> доходу, без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якісні</a:t>
            </a:r>
            <a:r>
              <a:rPr lang="ru-RU" dirty="0"/>
              <a:t> характеристики </a:t>
            </a:r>
            <a:r>
              <a:rPr lang="ru-RU" dirty="0" err="1"/>
              <a:t>свого</a:t>
            </a:r>
            <a:r>
              <a:rPr lang="ru-RU" dirty="0"/>
              <a:t> товару.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на </a:t>
            </a:r>
            <a:r>
              <a:rPr lang="ru-RU" dirty="0" err="1"/>
              <a:t>купівлю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товару є </a:t>
            </a:r>
            <a:r>
              <a:rPr lang="ru-RU" dirty="0" err="1"/>
              <a:t>елементом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створюваних</a:t>
            </a:r>
            <a:r>
              <a:rPr lang="ru-RU" dirty="0"/>
              <a:t> </a:t>
            </a:r>
            <a:r>
              <a:rPr lang="ru-RU" dirty="0" err="1"/>
              <a:t>найманою</a:t>
            </a:r>
            <a:r>
              <a:rPr lang="ru-RU" dirty="0"/>
              <a:t> </a:t>
            </a:r>
            <a:r>
              <a:rPr lang="ru-RU" dirty="0" err="1"/>
              <a:t>працею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динаміку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.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ціна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межу, </a:t>
            </a:r>
            <a:r>
              <a:rPr lang="ru-RU" dirty="0" err="1"/>
              <a:t>нижче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вона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опуститися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22389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229600" cy="1252728"/>
          </a:xfrm>
        </p:spPr>
        <p:txBody>
          <a:bodyPr/>
          <a:lstStyle/>
          <a:p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здійснює</a:t>
            </a:r>
            <a:r>
              <a:rPr lang="ru-RU" dirty="0"/>
              <a:t> і через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 як </a:t>
            </a:r>
            <a:r>
              <a:rPr lang="ru-RU" dirty="0" err="1"/>
              <a:t>державна</a:t>
            </a:r>
            <a:r>
              <a:rPr lang="ru-RU" dirty="0"/>
              <a:t> служба </a:t>
            </a:r>
            <a:r>
              <a:rPr lang="ru-RU" dirty="0" err="1"/>
              <a:t>зайнятості</a:t>
            </a:r>
            <a:r>
              <a:rPr lang="ru-RU" dirty="0"/>
              <a:t>.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служба </a:t>
            </a:r>
            <a:r>
              <a:rPr lang="ru-RU" dirty="0" err="1"/>
              <a:t>діє</a:t>
            </a:r>
            <a:r>
              <a:rPr lang="ru-RU" dirty="0"/>
              <a:t> як </a:t>
            </a:r>
            <a:r>
              <a:rPr lang="ru-RU" dirty="0" err="1"/>
              <a:t>посередник</a:t>
            </a:r>
            <a:r>
              <a:rPr lang="ru-RU" dirty="0"/>
              <a:t> на ринку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роботодавцями</a:t>
            </a:r>
            <a:r>
              <a:rPr lang="ru-RU" dirty="0"/>
              <a:t> та </a:t>
            </a:r>
            <a:r>
              <a:rPr lang="ru-RU" dirty="0" err="1"/>
              <a:t>тими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бажає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роботу. Вона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громадянам</a:t>
            </a:r>
            <a:r>
              <a:rPr lang="ru-RU" dirty="0"/>
              <a:t> в </a:t>
            </a:r>
            <a:r>
              <a:rPr lang="ru-RU" dirty="0" err="1"/>
              <a:t>одержанні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а </a:t>
            </a:r>
            <a:r>
              <a:rPr lang="ru-RU" dirty="0" err="1"/>
              <a:t>роботодавцям</a:t>
            </a:r>
            <a:r>
              <a:rPr lang="ru-RU" dirty="0"/>
              <a:t> - у </a:t>
            </a:r>
            <a:r>
              <a:rPr lang="ru-RU" dirty="0" err="1"/>
              <a:t>забезпеченні</a:t>
            </a:r>
            <a:r>
              <a:rPr lang="ru-RU" dirty="0"/>
              <a:t> </a:t>
            </a:r>
            <a:r>
              <a:rPr lang="ru-RU" dirty="0" err="1"/>
              <a:t>підприємців</a:t>
            </a:r>
            <a:r>
              <a:rPr lang="ru-RU" dirty="0"/>
              <a:t> </a:t>
            </a:r>
            <a:r>
              <a:rPr lang="ru-RU" dirty="0" err="1"/>
              <a:t>робочою</a:t>
            </a:r>
            <a:r>
              <a:rPr lang="ru-RU" dirty="0"/>
              <a:t> силою. </a:t>
            </a:r>
            <a:r>
              <a:rPr lang="ru-RU" dirty="0" err="1"/>
              <a:t>Крім</a:t>
            </a:r>
            <a:r>
              <a:rPr lang="ru-RU" dirty="0"/>
              <a:t> того, служба </a:t>
            </a:r>
            <a:r>
              <a:rPr lang="ru-RU" dirty="0" err="1"/>
              <a:t>зайнятості</a:t>
            </a:r>
            <a:r>
              <a:rPr lang="ru-RU" dirty="0"/>
              <a:t> </a:t>
            </a:r>
            <a:r>
              <a:rPr lang="ru-RU" dirty="0" err="1"/>
              <a:t>займається</a:t>
            </a:r>
            <a:r>
              <a:rPr lang="ru-RU" dirty="0"/>
              <a:t> </a:t>
            </a:r>
            <a:r>
              <a:rPr lang="ru-RU" dirty="0" err="1"/>
              <a:t>наданням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по </a:t>
            </a:r>
            <a:r>
              <a:rPr lang="ru-RU" dirty="0" err="1"/>
              <a:t>безробіттю</a:t>
            </a:r>
            <a:r>
              <a:rPr lang="ru-RU" dirty="0"/>
              <a:t> та </a:t>
            </a:r>
            <a:r>
              <a:rPr lang="ru-RU" dirty="0" err="1"/>
              <a:t>організацією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перепідготовки</a:t>
            </a:r>
            <a:r>
              <a:rPr lang="ru-RU" dirty="0"/>
              <a:t>. Особливо </a:t>
            </a:r>
            <a:r>
              <a:rPr lang="ru-RU" dirty="0" err="1"/>
              <a:t>зростає</a:t>
            </a:r>
            <a:r>
              <a:rPr lang="ru-RU" dirty="0"/>
              <a:t> роль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економічних</a:t>
            </a:r>
            <a:r>
              <a:rPr lang="ru-RU" dirty="0"/>
              <a:t> криз, коли </a:t>
            </a:r>
            <a:r>
              <a:rPr lang="ru-RU" dirty="0" err="1"/>
              <a:t>різко</a:t>
            </a:r>
            <a:r>
              <a:rPr lang="ru-RU" dirty="0"/>
              <a:t> </a:t>
            </a:r>
            <a:r>
              <a:rPr lang="ru-RU" dirty="0" err="1"/>
              <a:t>зростає</a:t>
            </a:r>
            <a:r>
              <a:rPr lang="ru-RU" dirty="0"/>
              <a:t> </a:t>
            </a:r>
            <a:r>
              <a:rPr lang="ru-RU" dirty="0" err="1"/>
              <a:t>безробіття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Важливу</a:t>
            </a:r>
            <a:r>
              <a:rPr lang="ru-RU" dirty="0"/>
              <a:t> </a:t>
            </a:r>
            <a:r>
              <a:rPr lang="ru-RU" dirty="0" err="1"/>
              <a:t>регулюючу</a:t>
            </a:r>
            <a:r>
              <a:rPr lang="ru-RU" dirty="0"/>
              <a:t> роль на ринку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відіграють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найманих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, в першу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професійні</a:t>
            </a:r>
            <a:r>
              <a:rPr lang="ru-RU" dirty="0"/>
              <a:t> </a:t>
            </a:r>
            <a:r>
              <a:rPr lang="ru-RU" dirty="0" err="1"/>
              <a:t>спілки</a:t>
            </a:r>
            <a:r>
              <a:rPr lang="ru-RU" dirty="0"/>
              <a:t>.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трудових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err="1"/>
              <a:t>найтіснішим</a:t>
            </a:r>
            <a:r>
              <a:rPr lang="ru-RU" dirty="0"/>
              <a:t> чином </a:t>
            </a:r>
            <a:r>
              <a:rPr lang="ru-RU" dirty="0" err="1"/>
              <a:t>пов'язаний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соціальними</a:t>
            </a:r>
            <a:r>
              <a:rPr lang="ru-RU" dirty="0"/>
              <a:t> </a:t>
            </a:r>
            <a:r>
              <a:rPr lang="ru-RU" dirty="0" err="1"/>
              <a:t>гарантіями</a:t>
            </a:r>
            <a:r>
              <a:rPr lang="ru-RU" dirty="0"/>
              <a:t> </a:t>
            </a:r>
            <a:r>
              <a:rPr lang="ru-RU" dirty="0" err="1"/>
              <a:t>найманим</a:t>
            </a:r>
            <a:r>
              <a:rPr lang="ru-RU" dirty="0"/>
              <a:t> </a:t>
            </a:r>
            <a:r>
              <a:rPr lang="ru-RU" dirty="0" err="1"/>
              <a:t>працівникам</a:t>
            </a:r>
            <a:r>
              <a:rPr lang="ru-RU" dirty="0"/>
              <a:t>, </a:t>
            </a:r>
            <a:r>
              <a:rPr lang="ru-RU" dirty="0" err="1"/>
              <a:t>удосконаленням</a:t>
            </a:r>
            <a:r>
              <a:rPr lang="ru-RU" dirty="0"/>
              <a:t> умов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можливостями</a:t>
            </a:r>
            <a:r>
              <a:rPr lang="ru-RU" dirty="0"/>
              <a:t> </a:t>
            </a:r>
            <a:r>
              <a:rPr lang="ru-RU" dirty="0" err="1"/>
              <a:t>підвищити</a:t>
            </a:r>
            <a:r>
              <a:rPr lang="ru-RU" dirty="0"/>
              <a:t> оплату </a:t>
            </a:r>
            <a:r>
              <a:rPr lang="ru-RU" dirty="0" err="1"/>
              <a:t>праці</a:t>
            </a:r>
            <a:r>
              <a:rPr lang="ru-RU" dirty="0"/>
              <a:t>. </a:t>
            </a:r>
            <a:r>
              <a:rPr lang="ru-RU" dirty="0" err="1"/>
              <a:t>Провідна</a:t>
            </a:r>
            <a:r>
              <a:rPr lang="ru-RU" dirty="0"/>
              <a:t> роль у </a:t>
            </a:r>
            <a:r>
              <a:rPr lang="ru-RU" dirty="0" err="1"/>
              <a:t>розв'язанні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проблем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профспілкам</a:t>
            </a:r>
            <a:r>
              <a:rPr lang="ru-RU" dirty="0"/>
              <a:t>.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розвинутих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показує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міру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профспілок</a:t>
            </a:r>
            <a:r>
              <a:rPr lang="ru-RU" dirty="0"/>
              <a:t> на </a:t>
            </a:r>
            <a:r>
              <a:rPr lang="ru-RU" dirty="0" err="1"/>
              <a:t>вдосконалення</a:t>
            </a:r>
            <a:r>
              <a:rPr lang="ru-RU" dirty="0"/>
              <a:t> </a:t>
            </a:r>
            <a:r>
              <a:rPr lang="ru-RU" dirty="0" err="1"/>
              <a:t>трудових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3879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16632"/>
            <a:ext cx="3682752" cy="1252728"/>
          </a:xfrm>
        </p:spPr>
        <p:txBody>
          <a:bodyPr/>
          <a:lstStyle/>
          <a:p>
            <a:r>
              <a:rPr lang="uk-UA" dirty="0" smtClean="0"/>
              <a:t>Висновок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є системою,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взаємодіють</a:t>
            </a:r>
            <a:r>
              <a:rPr lang="ru-RU" dirty="0"/>
              <a:t>, з одного боку, </a:t>
            </a:r>
            <a:r>
              <a:rPr lang="ru-RU" dirty="0" err="1"/>
              <a:t>роботодавці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наймають</a:t>
            </a:r>
            <a:r>
              <a:rPr lang="ru-RU" dirty="0"/>
              <a:t>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для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потреби у </a:t>
            </a:r>
            <a:r>
              <a:rPr lang="ru-RU" dirty="0" err="1"/>
              <a:t>виконанні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трудової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а з </a:t>
            </a:r>
            <a:r>
              <a:rPr lang="ru-RU" dirty="0" err="1"/>
              <a:t>іншого</a:t>
            </a:r>
            <a:r>
              <a:rPr lang="ru-RU" dirty="0"/>
              <a:t> - </a:t>
            </a:r>
            <a:r>
              <a:rPr lang="ru-RU" dirty="0" err="1"/>
              <a:t>наймані</a:t>
            </a:r>
            <a:r>
              <a:rPr lang="ru-RU" dirty="0"/>
              <a:t> </a:t>
            </a:r>
            <a:r>
              <a:rPr lang="ru-RU" dirty="0" err="1"/>
              <a:t>працівники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пропонують</a:t>
            </a:r>
            <a:r>
              <a:rPr lang="ru-RU" dirty="0"/>
              <a:t> </a:t>
            </a:r>
            <a:r>
              <a:rPr lang="ru-RU" dirty="0" err="1"/>
              <a:t>роботодавцям</a:t>
            </a:r>
            <a:r>
              <a:rPr lang="ru-RU" dirty="0"/>
              <a:t> свою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певний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при </a:t>
            </a:r>
            <a:r>
              <a:rPr lang="ru-RU" dirty="0" err="1"/>
              <a:t>визначених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та </a:t>
            </a:r>
            <a:r>
              <a:rPr lang="ru-RU" dirty="0" err="1"/>
              <a:t>певній</a:t>
            </a:r>
            <a:r>
              <a:rPr lang="ru-RU" dirty="0"/>
              <a:t> </a:t>
            </a:r>
            <a:r>
              <a:rPr lang="ru-RU" dirty="0" err="1"/>
              <a:t>винагороді</a:t>
            </a:r>
            <a:r>
              <a:rPr lang="ru-RU" dirty="0"/>
              <a:t>. </a:t>
            </a:r>
            <a:r>
              <a:rPr lang="ru-RU" dirty="0" err="1"/>
              <a:t>Складовими</a:t>
            </a:r>
            <a:r>
              <a:rPr lang="ru-RU" dirty="0"/>
              <a:t> ринку </a:t>
            </a:r>
            <a:r>
              <a:rPr lang="ru-RU" dirty="0" err="1"/>
              <a:t>праці</a:t>
            </a:r>
            <a:r>
              <a:rPr lang="ru-RU" dirty="0"/>
              <a:t> є попит на </a:t>
            </a:r>
            <a:r>
              <a:rPr lang="ru-RU" dirty="0" err="1"/>
              <a:t>працю</a:t>
            </a:r>
            <a:r>
              <a:rPr lang="ru-RU" dirty="0"/>
              <a:t>, </a:t>
            </a:r>
            <a:r>
              <a:rPr lang="ru-RU" dirty="0" err="1"/>
              <a:t>пропозиція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та </a:t>
            </a:r>
            <a:r>
              <a:rPr lang="ru-RU" dirty="0" err="1"/>
              <a:t>ціна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118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/>
              <a:t>складові</a:t>
            </a:r>
            <a:r>
              <a:rPr lang="ru-RU" dirty="0"/>
              <a:t> ринку </a:t>
            </a:r>
            <a:r>
              <a:rPr lang="ru-RU" dirty="0" err="1" smtClean="0"/>
              <a:t>праці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484784"/>
            <a:ext cx="6012160" cy="5182201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err="1" smtClean="0"/>
              <a:t>Ринок</a:t>
            </a:r>
            <a:r>
              <a:rPr lang="ru-RU" b="1" dirty="0" smtClean="0"/>
              <a:t> </a:t>
            </a:r>
            <a:r>
              <a:rPr lang="ru-RU" b="1" dirty="0" err="1"/>
              <a:t>праці</a:t>
            </a:r>
            <a:r>
              <a:rPr lang="ru-RU" b="1" dirty="0"/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система </a:t>
            </a:r>
            <a:r>
              <a:rPr lang="ru-RU" dirty="0" err="1"/>
              <a:t>суспільних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, </a:t>
            </a:r>
            <a:r>
              <a:rPr lang="ru-RU" dirty="0" err="1"/>
              <a:t>пов'язаних</a:t>
            </a:r>
            <a:r>
              <a:rPr lang="ru-RU" dirty="0"/>
              <a:t> з наймом і </a:t>
            </a:r>
            <a:r>
              <a:rPr lang="ru-RU" dirty="0" err="1"/>
              <a:t>пропозицією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з </a:t>
            </a:r>
            <a:r>
              <a:rPr lang="ru-RU" dirty="0" err="1"/>
              <a:t>купівлею</a:t>
            </a:r>
            <a:r>
              <a:rPr lang="ru-RU" dirty="0"/>
              <a:t> і </a:t>
            </a:r>
            <a:r>
              <a:rPr lang="ru-RU" dirty="0" err="1"/>
              <a:t>продажем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/>
              <a:t>підкреслити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не </a:t>
            </a:r>
            <a:r>
              <a:rPr lang="ru-RU" dirty="0" err="1"/>
              <a:t>вичерпується</a:t>
            </a:r>
            <a:r>
              <a:rPr lang="ru-RU" dirty="0"/>
              <a:t> </a:t>
            </a:r>
            <a:r>
              <a:rPr lang="ru-RU" dirty="0" err="1"/>
              <a:t>відносинами</a:t>
            </a:r>
            <a:r>
              <a:rPr lang="ru-RU" dirty="0"/>
              <a:t> по </a:t>
            </a:r>
            <a:r>
              <a:rPr lang="ru-RU" dirty="0" err="1"/>
              <a:t>працевлаштуванню</a:t>
            </a:r>
            <a:r>
              <a:rPr lang="ru-RU" dirty="0"/>
              <a:t> </a:t>
            </a:r>
            <a:r>
              <a:rPr lang="ru-RU" dirty="0" err="1"/>
              <a:t>безробітних</a:t>
            </a:r>
            <a:r>
              <a:rPr lang="ru-RU" dirty="0"/>
              <a:t> та </a:t>
            </a:r>
            <a:r>
              <a:rPr lang="ru-RU" dirty="0" err="1"/>
              <a:t>заповненню</a:t>
            </a:r>
            <a:r>
              <a:rPr lang="ru-RU" dirty="0"/>
              <a:t> </a:t>
            </a:r>
            <a:r>
              <a:rPr lang="ru-RU" dirty="0" err="1"/>
              <a:t>вакансій</a:t>
            </a:r>
            <a:r>
              <a:rPr lang="ru-RU" dirty="0"/>
              <a:t>, а </a:t>
            </a:r>
            <a:r>
              <a:rPr lang="ru-RU" dirty="0" err="1"/>
              <a:t>охоплює</a:t>
            </a:r>
            <a:r>
              <a:rPr lang="ru-RU" dirty="0"/>
              <a:t> всю сферу </a:t>
            </a:r>
            <a:r>
              <a:rPr lang="ru-RU" dirty="0" err="1"/>
              <a:t>найманої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теоретичне</a:t>
            </a:r>
            <a:r>
              <a:rPr lang="ru-RU" dirty="0"/>
              <a:t>, але і </a:t>
            </a:r>
            <a:r>
              <a:rPr lang="ru-RU" dirty="0" err="1"/>
              <a:t>важливе</a:t>
            </a:r>
            <a:r>
              <a:rPr lang="ru-RU" dirty="0"/>
              <a:t> </a:t>
            </a:r>
            <a:r>
              <a:rPr lang="ru-RU" dirty="0" err="1"/>
              <a:t>практичне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з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випливає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об'єктом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ринку </a:t>
            </a:r>
            <a:r>
              <a:rPr lang="ru-RU" dirty="0" err="1"/>
              <a:t>праці</a:t>
            </a:r>
            <a:r>
              <a:rPr lang="ru-RU" dirty="0"/>
              <a:t> повинно бути </a:t>
            </a:r>
            <a:r>
              <a:rPr lang="ru-RU" dirty="0" err="1"/>
              <a:t>широке</a:t>
            </a:r>
            <a:r>
              <a:rPr lang="ru-RU" dirty="0"/>
              <a:t> коло </a:t>
            </a:r>
            <a:r>
              <a:rPr lang="ru-RU" dirty="0" err="1"/>
              <a:t>трудових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і все </a:t>
            </a:r>
            <a:r>
              <a:rPr lang="ru-RU" dirty="0" err="1"/>
              <a:t>економічно</a:t>
            </a:r>
            <a:r>
              <a:rPr lang="ru-RU" dirty="0"/>
              <a:t> </a:t>
            </a:r>
            <a:r>
              <a:rPr lang="ru-RU" dirty="0" err="1"/>
              <a:t>активне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. </a:t>
            </a:r>
            <a:r>
              <a:rPr lang="ru-RU" dirty="0" err="1"/>
              <a:t>Сюди</a:t>
            </a:r>
            <a:r>
              <a:rPr lang="ru-RU" dirty="0"/>
              <a:t> </a:t>
            </a:r>
            <a:r>
              <a:rPr lang="ru-RU" dirty="0" err="1"/>
              <a:t>відносять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оплати і умов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обсягу</a:t>
            </a:r>
            <a:r>
              <a:rPr lang="ru-RU" dirty="0"/>
              <a:t> й </a:t>
            </a:r>
            <a:r>
              <a:rPr lang="ru-RU" dirty="0" err="1"/>
              <a:t>інтенсивності</a:t>
            </a:r>
            <a:r>
              <a:rPr lang="ru-RU" dirty="0"/>
              <a:t> </a:t>
            </a:r>
            <a:r>
              <a:rPr lang="ru-RU" dirty="0" err="1" smtClean="0"/>
              <a:t>виконуваної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/>
              <a:t>, </a:t>
            </a:r>
            <a:r>
              <a:rPr lang="ru-RU" dirty="0" err="1"/>
              <a:t>стабілізації</a:t>
            </a:r>
            <a:r>
              <a:rPr lang="ru-RU" dirty="0"/>
              <a:t> і </a:t>
            </a:r>
            <a:r>
              <a:rPr lang="ru-RU" dirty="0" err="1"/>
              <a:t>гарантій</a:t>
            </a:r>
            <a:r>
              <a:rPr lang="ru-RU" dirty="0"/>
              <a:t> </a:t>
            </a:r>
            <a:r>
              <a:rPr lang="ru-RU" dirty="0" err="1"/>
              <a:t>зайнятості</a:t>
            </a:r>
            <a:r>
              <a:rPr lang="ru-RU" dirty="0"/>
              <a:t>, </a:t>
            </a:r>
            <a:r>
              <a:rPr lang="ru-RU" dirty="0" err="1"/>
              <a:t>трудової</a:t>
            </a:r>
            <a:r>
              <a:rPr lang="ru-RU" dirty="0"/>
              <a:t> </a:t>
            </a:r>
            <a:r>
              <a:rPr lang="ru-RU" dirty="0" err="1"/>
              <a:t>мотивації</a:t>
            </a:r>
            <a:r>
              <a:rPr lang="ru-RU" dirty="0"/>
              <a:t>, </a:t>
            </a:r>
            <a:r>
              <a:rPr lang="ru-RU" dirty="0" err="1"/>
              <a:t>підготовки</a:t>
            </a:r>
            <a:r>
              <a:rPr lang="ru-RU" dirty="0"/>
              <a:t> і </a:t>
            </a:r>
            <a:r>
              <a:rPr lang="ru-RU" dirty="0" err="1"/>
              <a:t>перепідготовки</a:t>
            </a:r>
            <a:r>
              <a:rPr lang="ru-RU" dirty="0"/>
              <a:t> </a:t>
            </a:r>
            <a:r>
              <a:rPr lang="ru-RU" dirty="0" err="1"/>
              <a:t>робочої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.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трактування</a:t>
            </a:r>
            <a:r>
              <a:rPr lang="ru-RU" dirty="0"/>
              <a:t> предмета ринку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розширеним</a:t>
            </a:r>
            <a:r>
              <a:rPr lang="ru-RU" dirty="0"/>
              <a:t>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звуженого</a:t>
            </a:r>
            <a:r>
              <a:rPr lang="ru-RU" dirty="0"/>
              <a:t>, яке </a:t>
            </a:r>
            <a:r>
              <a:rPr lang="ru-RU" dirty="0" err="1"/>
              <a:t>відносить</a:t>
            </a:r>
            <a:r>
              <a:rPr lang="ru-RU" dirty="0"/>
              <a:t> до проблем ринку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сферу </a:t>
            </a:r>
            <a:r>
              <a:rPr lang="ru-RU" dirty="0" err="1"/>
              <a:t>обігу</a:t>
            </a:r>
            <a:r>
              <a:rPr lang="ru-RU" dirty="0"/>
              <a:t>, а до </a:t>
            </a:r>
            <a:r>
              <a:rPr lang="ru-RU" dirty="0" err="1"/>
              <a:t>суб'єктів</a:t>
            </a:r>
            <a:r>
              <a:rPr lang="ru-RU" dirty="0"/>
              <a:t> ринку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людей,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в </a:t>
            </a:r>
            <a:r>
              <a:rPr lang="ru-RU" dirty="0" err="1"/>
              <a:t>даний</a:t>
            </a:r>
            <a:r>
              <a:rPr lang="ru-RU" dirty="0"/>
              <a:t> момент активно </a:t>
            </a:r>
            <a:r>
              <a:rPr lang="ru-RU" dirty="0" err="1"/>
              <a:t>шукають</a:t>
            </a:r>
            <a:r>
              <a:rPr lang="ru-RU" dirty="0"/>
              <a:t> роботу, та </a:t>
            </a:r>
            <a:r>
              <a:rPr lang="ru-RU" dirty="0" err="1"/>
              <a:t>вакантні</a:t>
            </a:r>
            <a:r>
              <a:rPr lang="ru-RU" dirty="0"/>
              <a:t> </a:t>
            </a:r>
            <a:r>
              <a:rPr lang="ru-RU" dirty="0" err="1"/>
              <a:t>робочі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71625"/>
            <a:ext cx="316835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063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5508104" cy="5373215"/>
          </a:xfrm>
        </p:spPr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ru-RU" dirty="0" err="1"/>
              <a:t>Поєднання</a:t>
            </a:r>
            <a:r>
              <a:rPr lang="ru-RU" dirty="0"/>
              <a:t> </a:t>
            </a:r>
            <a:r>
              <a:rPr lang="ru-RU" dirty="0" err="1"/>
              <a:t>працівника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у </a:t>
            </a:r>
            <a:r>
              <a:rPr lang="ru-RU" dirty="0" err="1"/>
              <a:t>ринковій</a:t>
            </a:r>
            <a:r>
              <a:rPr lang="ru-RU" dirty="0"/>
              <a:t> </a:t>
            </a:r>
            <a:r>
              <a:rPr lang="ru-RU" dirty="0" err="1"/>
              <a:t>економіці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через </a:t>
            </a:r>
            <a:r>
              <a:rPr lang="ru-RU" dirty="0" err="1"/>
              <a:t>укладання</a:t>
            </a:r>
            <a:r>
              <a:rPr lang="ru-RU" dirty="0"/>
              <a:t> </a:t>
            </a:r>
            <a:r>
              <a:rPr lang="ru-RU" dirty="0" err="1"/>
              <a:t>угод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покупцями</a:t>
            </a:r>
            <a:r>
              <a:rPr lang="ru-RU" dirty="0"/>
              <a:t> і </a:t>
            </a:r>
            <a:r>
              <a:rPr lang="ru-RU" dirty="0" err="1"/>
              <a:t>продавцями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на ринку </a:t>
            </a:r>
            <a:r>
              <a:rPr lang="ru-RU" dirty="0" err="1"/>
              <a:t>праці</a:t>
            </a:r>
            <a:r>
              <a:rPr lang="ru-RU" dirty="0"/>
              <a:t>. </a:t>
            </a:r>
            <a:r>
              <a:rPr lang="ru-RU" dirty="0" err="1"/>
              <a:t>Підписання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угоди є, по </a:t>
            </a:r>
            <a:r>
              <a:rPr lang="ru-RU" dirty="0" err="1"/>
              <a:t>суті</a:t>
            </a:r>
            <a:r>
              <a:rPr lang="ru-RU" dirty="0"/>
              <a:t>, актом </a:t>
            </a:r>
            <a:r>
              <a:rPr lang="ru-RU" dirty="0" err="1"/>
              <a:t>купівлі</a:t>
            </a:r>
            <a:r>
              <a:rPr lang="ru-RU" dirty="0"/>
              <a:t>-продажу </a:t>
            </a:r>
            <a:r>
              <a:rPr lang="ru-RU" dirty="0" err="1"/>
              <a:t>праці</a:t>
            </a:r>
            <a:r>
              <a:rPr lang="ru-RU" dirty="0"/>
              <a:t>, а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на </a:t>
            </a:r>
            <a:r>
              <a:rPr lang="ru-RU" dirty="0" err="1"/>
              <a:t>якому</a:t>
            </a:r>
            <a:r>
              <a:rPr lang="ru-RU" dirty="0"/>
              <a:t> вона </a:t>
            </a:r>
            <a:r>
              <a:rPr lang="ru-RU" dirty="0" err="1"/>
              <a:t>укладається</a:t>
            </a:r>
            <a:r>
              <a:rPr lang="ru-RU" dirty="0"/>
              <a:t>, є сферою економіки, в </a:t>
            </a:r>
            <a:r>
              <a:rPr lang="ru-RU" dirty="0" err="1"/>
              <a:t>якій</a:t>
            </a:r>
            <a:r>
              <a:rPr lang="ru-RU" dirty="0"/>
              <a:t> через </a:t>
            </a:r>
            <a:r>
              <a:rPr lang="ru-RU" dirty="0" err="1"/>
              <a:t>такі</a:t>
            </a:r>
            <a:r>
              <a:rPr lang="ru-RU" dirty="0"/>
              <a:t> угоди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економічні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покупцями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товару,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виступають</a:t>
            </a:r>
            <a:r>
              <a:rPr lang="ru-RU" dirty="0"/>
              <a:t> </a:t>
            </a:r>
            <a:r>
              <a:rPr lang="ru-RU" dirty="0" err="1"/>
              <a:t>підприємці</a:t>
            </a:r>
            <a:r>
              <a:rPr lang="ru-RU" dirty="0"/>
              <a:t> (</a:t>
            </a:r>
            <a:r>
              <a:rPr lang="ru-RU" dirty="0" err="1"/>
              <a:t>роботодавці</a:t>
            </a:r>
            <a:r>
              <a:rPr lang="ru-RU" dirty="0"/>
              <a:t>), та </a:t>
            </a:r>
            <a:r>
              <a:rPr lang="ru-RU" dirty="0" err="1"/>
              <a:t>продавцями</a:t>
            </a:r>
            <a:r>
              <a:rPr lang="ru-RU" dirty="0"/>
              <a:t> (</a:t>
            </a:r>
            <a:r>
              <a:rPr lang="ru-RU" dirty="0" err="1"/>
              <a:t>наймані</a:t>
            </a:r>
            <a:r>
              <a:rPr lang="ru-RU" dirty="0"/>
              <a:t> </a:t>
            </a:r>
            <a:r>
              <a:rPr lang="ru-RU" dirty="0" err="1"/>
              <a:t>працівники</a:t>
            </a:r>
            <a:r>
              <a:rPr lang="ru-RU" dirty="0"/>
              <a:t>). </a:t>
            </a:r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b="1" dirty="0" err="1"/>
              <a:t>ринок</a:t>
            </a:r>
            <a:r>
              <a:rPr lang="ru-RU" b="1" dirty="0"/>
              <a:t> </a:t>
            </a:r>
            <a:r>
              <a:rPr lang="ru-RU" b="1" dirty="0" err="1"/>
              <a:t>праці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певна</a:t>
            </a:r>
            <a:r>
              <a:rPr lang="ru-RU" dirty="0"/>
              <a:t> сфера економіки,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реалізуються</a:t>
            </a:r>
            <a:r>
              <a:rPr lang="ru-RU" dirty="0"/>
              <a:t> </a:t>
            </a:r>
            <a:r>
              <a:rPr lang="ru-RU" dirty="0" err="1"/>
              <a:t>економічні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умов </a:t>
            </a:r>
            <a:r>
              <a:rPr lang="ru-RU" dirty="0" err="1"/>
              <a:t>купівлі</a:t>
            </a:r>
            <a:r>
              <a:rPr lang="ru-RU" dirty="0"/>
              <a:t>-продажу та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505" y="1700808"/>
            <a:ext cx="3821410" cy="253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69705"/>
            <a:ext cx="2309884" cy="241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093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131024" cy="1252728"/>
          </a:xfrm>
        </p:spPr>
        <p:txBody>
          <a:bodyPr/>
          <a:lstStyle/>
          <a:p>
            <a:r>
              <a:rPr lang="uk-UA" dirty="0" smtClean="0"/>
              <a:t>Суб’єкт ринку праці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9"/>
            <a:ext cx="9144000" cy="3600399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ru-RU" dirty="0" err="1"/>
              <a:t>Суб'єктами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є </a:t>
            </a:r>
            <a:r>
              <a:rPr lang="ru-RU" dirty="0" err="1"/>
              <a:t>покупці</a:t>
            </a:r>
            <a:r>
              <a:rPr lang="ru-RU" dirty="0"/>
              <a:t>, </a:t>
            </a:r>
            <a:r>
              <a:rPr lang="ru-RU" dirty="0" err="1"/>
              <a:t>продавці</a:t>
            </a:r>
            <a:r>
              <a:rPr lang="ru-RU" dirty="0"/>
              <a:t> та </a:t>
            </a:r>
            <a:r>
              <a:rPr lang="ru-RU" dirty="0" err="1"/>
              <a:t>посередники</a:t>
            </a:r>
            <a:r>
              <a:rPr lang="ru-RU" dirty="0"/>
              <a:t>. </a:t>
            </a:r>
            <a:r>
              <a:rPr lang="ru-RU" dirty="0" err="1"/>
              <a:t>Покупцями</a:t>
            </a:r>
            <a:r>
              <a:rPr lang="ru-RU" dirty="0"/>
              <a:t> </a:t>
            </a:r>
            <a:r>
              <a:rPr lang="ru-RU" dirty="0" err="1"/>
              <a:t>виступають</a:t>
            </a:r>
            <a:r>
              <a:rPr lang="ru-RU" dirty="0"/>
              <a:t> </a:t>
            </a:r>
            <a:r>
              <a:rPr lang="ru-RU" dirty="0" err="1"/>
              <a:t>роботодавці</a:t>
            </a:r>
            <a:r>
              <a:rPr lang="ru-RU" dirty="0"/>
              <a:t>, </a:t>
            </a:r>
            <a:r>
              <a:rPr lang="ru-RU" dirty="0" err="1"/>
              <a:t>якими</a:t>
            </a:r>
            <a:r>
              <a:rPr lang="ru-RU" dirty="0"/>
              <a:t> є </a:t>
            </a:r>
            <a:r>
              <a:rPr lang="ru-RU" dirty="0" err="1"/>
              <a:t>власники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, </a:t>
            </a:r>
            <a:r>
              <a:rPr lang="ru-RU" dirty="0" err="1"/>
              <a:t>установ</a:t>
            </a:r>
            <a:r>
              <a:rPr lang="ru-RU" dirty="0"/>
              <a:t> та </a:t>
            </a:r>
            <a:r>
              <a:rPr lang="ru-RU" dirty="0" err="1"/>
              <a:t>організацій</a:t>
            </a:r>
            <a:r>
              <a:rPr lang="ru-RU" dirty="0"/>
              <a:t>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форм </a:t>
            </a:r>
            <a:r>
              <a:rPr lang="ru-RU" dirty="0" err="1"/>
              <a:t>власності</a:t>
            </a:r>
            <a:r>
              <a:rPr lang="ru-RU" dirty="0"/>
              <a:t>, виду </a:t>
            </a:r>
            <a:r>
              <a:rPr lang="ru-RU" dirty="0" err="1"/>
              <a:t>діяльності</a:t>
            </a:r>
            <a:r>
              <a:rPr lang="ru-RU" dirty="0"/>
              <a:t> та </a:t>
            </a:r>
            <a:r>
              <a:rPr lang="ru-RU" dirty="0" err="1"/>
              <a:t>галузевої</a:t>
            </a:r>
            <a:r>
              <a:rPr lang="ru-RU" dirty="0"/>
              <a:t> </a:t>
            </a:r>
            <a:r>
              <a:rPr lang="ru-RU" dirty="0" err="1"/>
              <a:t>належності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уповноважені</a:t>
            </a:r>
            <a:r>
              <a:rPr lang="ru-RU" dirty="0"/>
              <a:t> ними </a:t>
            </a:r>
            <a:r>
              <a:rPr lang="ru-RU" dirty="0" err="1"/>
              <a:t>юридичні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фізичні</a:t>
            </a:r>
            <a:r>
              <a:rPr lang="ru-RU" dirty="0"/>
              <a:t> особи,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найману</a:t>
            </a:r>
            <a:r>
              <a:rPr lang="ru-RU" dirty="0"/>
              <a:t> </a:t>
            </a:r>
            <a:r>
              <a:rPr lang="ru-RU" dirty="0" err="1"/>
              <a:t>працю</a:t>
            </a:r>
            <a:r>
              <a:rPr lang="ru-RU" dirty="0"/>
              <a:t>. </a:t>
            </a:r>
            <a:r>
              <a:rPr lang="ru-RU" dirty="0" err="1"/>
              <a:t>Продавцями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ринку є </a:t>
            </a:r>
            <a:r>
              <a:rPr lang="ru-RU" dirty="0" err="1"/>
              <a:t>фізичні</a:t>
            </a:r>
            <a:r>
              <a:rPr lang="ru-RU" dirty="0"/>
              <a:t> особи,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чинного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певну</a:t>
            </a:r>
            <a:r>
              <a:rPr lang="ru-RU" dirty="0"/>
              <a:t> роботу. </a:t>
            </a:r>
            <a:r>
              <a:rPr lang="ru-RU" dirty="0" err="1"/>
              <a:t>Посередниками</a:t>
            </a:r>
            <a:r>
              <a:rPr lang="ru-RU" dirty="0"/>
              <a:t> ринку </a:t>
            </a:r>
            <a:r>
              <a:rPr lang="ru-RU" dirty="0" err="1"/>
              <a:t>праці</a:t>
            </a:r>
            <a:r>
              <a:rPr lang="ru-RU" dirty="0"/>
              <a:t> є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роботодавців</a:t>
            </a:r>
            <a:r>
              <a:rPr lang="ru-RU" dirty="0"/>
              <a:t>,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найманих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чільне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посідають</a:t>
            </a:r>
            <a:r>
              <a:rPr lang="ru-RU" dirty="0"/>
              <a:t> </a:t>
            </a:r>
            <a:r>
              <a:rPr lang="ru-RU" dirty="0" err="1"/>
              <a:t>профспілки</a:t>
            </a:r>
            <a:r>
              <a:rPr lang="ru-RU" dirty="0"/>
              <a:t> та </a:t>
            </a:r>
            <a:r>
              <a:rPr lang="ru-RU" dirty="0" err="1"/>
              <a:t>уповноважені</a:t>
            </a:r>
            <a:r>
              <a:rPr lang="ru-RU" dirty="0"/>
              <a:t> державою </a:t>
            </a:r>
            <a:r>
              <a:rPr lang="ru-RU" dirty="0" err="1"/>
              <a:t>органи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814905"/>
            <a:ext cx="6264696" cy="200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603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048672" cy="1252728"/>
          </a:xfrm>
        </p:spPr>
        <p:txBody>
          <a:bodyPr/>
          <a:lstStyle/>
          <a:p>
            <a:r>
              <a:rPr lang="uk-UA" dirty="0" smtClean="0"/>
              <a:t>Об’єкт ринку праці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як і </a:t>
            </a:r>
            <a:r>
              <a:rPr lang="ru-RU" dirty="0" err="1"/>
              <a:t>інші</a:t>
            </a:r>
            <a:r>
              <a:rPr lang="ru-RU" dirty="0"/>
              <a:t> ринки,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об'єкт</a:t>
            </a:r>
            <a:r>
              <a:rPr lang="ru-RU" dirty="0"/>
              <a:t>.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в </a:t>
            </a:r>
            <a:r>
              <a:rPr lang="ru-RU" dirty="0" err="1"/>
              <a:t>економічній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єдиного</a:t>
            </a:r>
            <a:r>
              <a:rPr lang="ru-RU" dirty="0"/>
              <a:t> </a:t>
            </a:r>
            <a:r>
              <a:rPr lang="ru-RU" dirty="0" err="1"/>
              <a:t>підходу</a:t>
            </a:r>
            <a:r>
              <a:rPr lang="ru-RU" dirty="0"/>
              <a:t>. </a:t>
            </a:r>
            <a:r>
              <a:rPr lang="ru-RU" dirty="0" err="1"/>
              <a:t>Марксистська</a:t>
            </a:r>
            <a:r>
              <a:rPr lang="ru-RU" dirty="0"/>
              <a:t> </a:t>
            </a:r>
            <a:r>
              <a:rPr lang="ru-RU" dirty="0" err="1"/>
              <a:t>економічна</a:t>
            </a:r>
            <a:r>
              <a:rPr lang="ru-RU" dirty="0"/>
              <a:t> </a:t>
            </a:r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вважає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об'єктом</a:t>
            </a:r>
            <a:r>
              <a:rPr lang="ru-RU" dirty="0"/>
              <a:t> не </a:t>
            </a:r>
            <a:r>
              <a:rPr lang="ru-RU" dirty="0" err="1"/>
              <a:t>працю</a:t>
            </a:r>
            <a:r>
              <a:rPr lang="ru-RU" dirty="0"/>
              <a:t>, а </a:t>
            </a:r>
            <a:r>
              <a:rPr lang="ru-RU" dirty="0" err="1"/>
              <a:t>робочу</a:t>
            </a:r>
            <a:r>
              <a:rPr lang="ru-RU" dirty="0"/>
              <a:t> силу </a:t>
            </a:r>
            <a:r>
              <a:rPr lang="ru-RU" dirty="0" err="1"/>
              <a:t>працівника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здатністю</a:t>
            </a:r>
            <a:r>
              <a:rPr lang="ru-RU" dirty="0"/>
              <a:t> до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сукупністю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і </a:t>
            </a:r>
            <a:r>
              <a:rPr lang="ru-RU" dirty="0" err="1"/>
              <a:t>духовних</a:t>
            </a:r>
            <a:r>
              <a:rPr lang="ru-RU" dirty="0"/>
              <a:t> </a:t>
            </a:r>
            <a:r>
              <a:rPr lang="ru-RU" dirty="0" err="1"/>
              <a:t>здібностей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. </a:t>
            </a:r>
            <a:r>
              <a:rPr lang="ru-RU" dirty="0" err="1"/>
              <a:t>Головним</a:t>
            </a:r>
            <a:r>
              <a:rPr lang="ru-RU" dirty="0"/>
              <a:t> аргументом є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праця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нову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, є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субстанцією</a:t>
            </a:r>
            <a:r>
              <a:rPr lang="ru-RU" dirty="0"/>
              <a:t>, а тому сама </a:t>
            </a:r>
            <a:r>
              <a:rPr lang="ru-RU" dirty="0" err="1"/>
              <a:t>вартість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покупця</a:t>
            </a:r>
            <a:r>
              <a:rPr lang="ru-RU" dirty="0"/>
              <a:t>. Тому </a:t>
            </a:r>
            <a:r>
              <a:rPr lang="ru-RU" dirty="0" err="1"/>
              <a:t>це</a:t>
            </a:r>
            <a:r>
              <a:rPr lang="ru-RU" dirty="0"/>
              <a:t> є ринком </a:t>
            </a:r>
            <a:r>
              <a:rPr lang="ru-RU" dirty="0" err="1"/>
              <a:t>робочої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, а не </a:t>
            </a:r>
            <a:r>
              <a:rPr lang="ru-RU" dirty="0" err="1"/>
              <a:t>праці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7004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5122912" cy="1252728"/>
          </a:xfrm>
        </p:spPr>
        <p:txBody>
          <a:bodyPr/>
          <a:lstStyle/>
          <a:p>
            <a:r>
              <a:rPr lang="ru-RU" dirty="0"/>
              <a:t>Попит на </a:t>
            </a:r>
            <a:r>
              <a:rPr lang="ru-RU" dirty="0" err="1"/>
              <a:t>працю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5724128" cy="5301207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r>
              <a:rPr lang="ru-RU" dirty="0"/>
              <a:t>Попит на </a:t>
            </a:r>
            <a:r>
              <a:rPr lang="ru-RU" dirty="0" err="1"/>
              <a:t>працю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потребами </a:t>
            </a:r>
            <a:r>
              <a:rPr lang="ru-RU" dirty="0" err="1"/>
              <a:t>роботодавців</a:t>
            </a:r>
            <a:r>
              <a:rPr lang="ru-RU" dirty="0"/>
              <a:t> у </a:t>
            </a:r>
            <a:r>
              <a:rPr lang="ru-RU" dirty="0" err="1"/>
              <a:t>наймі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для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та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попиту</a:t>
            </a:r>
            <a:r>
              <a:rPr lang="ru-RU" dirty="0"/>
              <a:t> на них.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ряду </a:t>
            </a:r>
            <a:r>
              <a:rPr lang="ru-RU" dirty="0" err="1"/>
              <a:t>факторів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передусім</a:t>
            </a:r>
            <a:r>
              <a:rPr lang="ru-RU" dirty="0"/>
              <a:t> </a:t>
            </a:r>
            <a:r>
              <a:rPr lang="ru-RU" dirty="0" err="1"/>
              <a:t>продуктивність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найманих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. Чим вона </a:t>
            </a:r>
            <a:r>
              <a:rPr lang="ru-RU" dirty="0" err="1"/>
              <a:t>вища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за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рівних</a:t>
            </a:r>
            <a:r>
              <a:rPr lang="ru-RU" dirty="0"/>
              <a:t> умов попит на </a:t>
            </a:r>
            <a:r>
              <a:rPr lang="ru-RU" dirty="0" err="1"/>
              <a:t>працю</a:t>
            </a:r>
            <a:r>
              <a:rPr lang="ru-RU" dirty="0"/>
              <a:t> </a:t>
            </a:r>
            <a:r>
              <a:rPr lang="ru-RU" dirty="0" err="1"/>
              <a:t>менший</a:t>
            </a:r>
            <a:r>
              <a:rPr lang="ru-RU" dirty="0"/>
              <a:t>. Тому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продуктивність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залежить</a:t>
            </a:r>
            <a:r>
              <a:rPr lang="ru-RU" dirty="0"/>
              <a:t> і попит на </a:t>
            </a:r>
            <a:r>
              <a:rPr lang="ru-RU" dirty="0" err="1"/>
              <a:t>працю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них </a:t>
            </a:r>
            <a:r>
              <a:rPr lang="ru-RU" dirty="0" err="1"/>
              <a:t>найважливішим</a:t>
            </a:r>
            <a:r>
              <a:rPr lang="ru-RU" dirty="0"/>
              <a:t> є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технічної</a:t>
            </a:r>
            <a:r>
              <a:rPr lang="ru-RU" dirty="0"/>
              <a:t> </a:t>
            </a:r>
            <a:r>
              <a:rPr lang="ru-RU" dirty="0" err="1"/>
              <a:t>оснащеності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. Попит на </a:t>
            </a:r>
            <a:r>
              <a:rPr lang="ru-RU" dirty="0" err="1"/>
              <a:t>працю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і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ділової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в </a:t>
            </a:r>
            <a:r>
              <a:rPr lang="ru-RU" dirty="0" err="1"/>
              <a:t>економіці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кон'юнктурою</a:t>
            </a:r>
            <a:r>
              <a:rPr lang="ru-RU" dirty="0"/>
              <a:t> </a:t>
            </a:r>
            <a:r>
              <a:rPr lang="ru-RU" dirty="0" err="1"/>
              <a:t>ринків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і </a:t>
            </a:r>
            <a:r>
              <a:rPr lang="ru-RU" dirty="0" err="1"/>
              <a:t>послуг</a:t>
            </a:r>
            <a:r>
              <a:rPr lang="ru-RU" dirty="0"/>
              <a:t>. </a:t>
            </a:r>
            <a:r>
              <a:rPr lang="ru-RU" dirty="0" err="1"/>
              <a:t>Важливим</a:t>
            </a:r>
            <a:r>
              <a:rPr lang="ru-RU" dirty="0"/>
              <a:t> </a:t>
            </a:r>
            <a:r>
              <a:rPr lang="ru-RU" dirty="0" err="1"/>
              <a:t>чинником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є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ціна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24944"/>
            <a:ext cx="3060700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045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4978896" cy="1252728"/>
          </a:xfrm>
        </p:spPr>
        <p:txBody>
          <a:bodyPr/>
          <a:lstStyle/>
          <a:p>
            <a:r>
              <a:rPr lang="ru-RU" dirty="0" err="1" smtClean="0"/>
              <a:t>Пропозиція</a:t>
            </a:r>
            <a:r>
              <a:rPr lang="ru-RU" dirty="0" smtClean="0"/>
              <a:t> </a:t>
            </a:r>
            <a:r>
              <a:rPr lang="ru-RU" dirty="0" err="1"/>
              <a:t>праці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3528391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/>
              <a:t>В</a:t>
            </a:r>
            <a:r>
              <a:rPr lang="ru-RU" dirty="0" err="1" smtClean="0"/>
              <a:t>иражає</a:t>
            </a:r>
            <a:r>
              <a:rPr lang="ru-RU" dirty="0" smtClean="0"/>
              <a:t> </a:t>
            </a:r>
            <a:r>
              <a:rPr lang="ru-RU" dirty="0" err="1"/>
              <a:t>наміри</a:t>
            </a:r>
            <a:r>
              <a:rPr lang="ru-RU" dirty="0"/>
              <a:t> </a:t>
            </a:r>
            <a:r>
              <a:rPr lang="ru-RU" dirty="0" err="1"/>
              <a:t>працездатного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запропонувати</a:t>
            </a:r>
            <a:r>
              <a:rPr lang="ru-RU" dirty="0"/>
              <a:t> свою </a:t>
            </a:r>
            <a:r>
              <a:rPr lang="ru-RU" dirty="0" err="1"/>
              <a:t>здатність</a:t>
            </a:r>
            <a:r>
              <a:rPr lang="ru-RU" dirty="0"/>
              <a:t> до </a:t>
            </a:r>
            <a:r>
              <a:rPr lang="ru-RU" dirty="0" err="1"/>
              <a:t>праці</a:t>
            </a:r>
            <a:r>
              <a:rPr lang="ru-RU" dirty="0"/>
              <a:t> за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винагороду</a:t>
            </a:r>
            <a:r>
              <a:rPr lang="ru-RU" dirty="0"/>
              <a:t>. </a:t>
            </a:r>
            <a:r>
              <a:rPr lang="ru-RU" dirty="0" err="1"/>
              <a:t>Кількість</a:t>
            </a:r>
            <a:r>
              <a:rPr lang="ru-RU" dirty="0"/>
              <a:t> тих,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пропонує</a:t>
            </a:r>
            <a:r>
              <a:rPr lang="ru-RU" dirty="0"/>
              <a:t> свою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, </a:t>
            </a:r>
            <a:r>
              <a:rPr lang="ru-RU" dirty="0" err="1"/>
              <a:t>передусім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винагороди</a:t>
            </a:r>
            <a:r>
              <a:rPr lang="ru-RU" dirty="0"/>
              <a:t>: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остання</a:t>
            </a:r>
            <a:r>
              <a:rPr lang="ru-RU" dirty="0"/>
              <a:t> </a:t>
            </a:r>
            <a:r>
              <a:rPr lang="ru-RU" dirty="0" err="1"/>
              <a:t>вища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пропозиція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більша</a:t>
            </a:r>
            <a:r>
              <a:rPr lang="ru-RU" dirty="0"/>
              <a:t>, і </a:t>
            </a:r>
            <a:r>
              <a:rPr lang="ru-RU" dirty="0" err="1"/>
              <a:t>навпаки</a:t>
            </a:r>
            <a:r>
              <a:rPr lang="ru-RU" dirty="0"/>
              <a:t>. В </a:t>
            </a:r>
            <a:r>
              <a:rPr lang="ru-RU" dirty="0" err="1"/>
              <a:t>масштабі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економіки </a:t>
            </a:r>
            <a:r>
              <a:rPr lang="ru-RU" dirty="0" err="1"/>
              <a:t>пропозиція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і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. До них належать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працездатного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загальній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,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зайнятості</a:t>
            </a:r>
            <a:r>
              <a:rPr lang="ru-RU" dirty="0"/>
              <a:t> </a:t>
            </a:r>
            <a:r>
              <a:rPr lang="ru-RU" dirty="0" err="1"/>
              <a:t>економічно</a:t>
            </a:r>
            <a:r>
              <a:rPr lang="ru-RU" dirty="0"/>
              <a:t> активного </a:t>
            </a:r>
            <a:r>
              <a:rPr lang="ru-RU" dirty="0" err="1"/>
              <a:t>населення</a:t>
            </a:r>
            <a:r>
              <a:rPr lang="ru-RU" dirty="0"/>
              <a:t> і </a:t>
            </a:r>
            <a:r>
              <a:rPr lang="ru-RU" dirty="0" err="1"/>
              <a:t>безробіття</a:t>
            </a:r>
            <a:r>
              <a:rPr lang="ru-RU" dirty="0"/>
              <a:t>,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, </a:t>
            </a:r>
            <a:r>
              <a:rPr lang="ru-RU" dirty="0" err="1"/>
              <a:t>середня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годин, </a:t>
            </a:r>
            <a:r>
              <a:rPr lang="ru-RU" dirty="0" err="1"/>
              <a:t>відпрацьованих</a:t>
            </a:r>
            <a:r>
              <a:rPr lang="ru-RU" dirty="0"/>
              <a:t> одним </a:t>
            </a:r>
            <a:r>
              <a:rPr lang="ru-RU" dirty="0" err="1"/>
              <a:t>працівником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року. </a:t>
            </a:r>
            <a:endParaRPr lang="ru-RU" dirty="0" smtClean="0"/>
          </a:p>
          <a:p>
            <a:r>
              <a:rPr lang="ru-RU" b="1" dirty="0"/>
              <a:t>З </a:t>
            </a:r>
            <a:r>
              <a:rPr lang="ru-RU" b="1" dirty="0" err="1"/>
              <a:t>графіка</a:t>
            </a:r>
            <a:r>
              <a:rPr lang="ru-RU" dirty="0"/>
              <a:t> видно, </a:t>
            </a:r>
            <a:r>
              <a:rPr lang="ru-RU" dirty="0" err="1"/>
              <a:t>що</a:t>
            </a:r>
            <a:r>
              <a:rPr lang="ru-RU" dirty="0"/>
              <a:t> попит на </a:t>
            </a:r>
            <a:r>
              <a:rPr lang="ru-RU" dirty="0" err="1"/>
              <a:t>працю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працедавців</a:t>
            </a:r>
            <a:r>
              <a:rPr lang="ru-RU" dirty="0"/>
              <a:t> і, </a:t>
            </a:r>
            <a:r>
              <a:rPr lang="ru-RU" dirty="0" err="1"/>
              <a:t>відповідно</a:t>
            </a:r>
            <a:r>
              <a:rPr lang="ru-RU" dirty="0"/>
              <a:t>, </a:t>
            </a:r>
            <a:r>
              <a:rPr lang="ru-RU" dirty="0" err="1"/>
              <a:t>зайнятість</a:t>
            </a:r>
            <a:r>
              <a:rPr lang="ru-RU" dirty="0"/>
              <a:t> </a:t>
            </a:r>
            <a:r>
              <a:rPr lang="ru-RU" dirty="0" err="1"/>
              <a:t>ростуть</a:t>
            </a:r>
            <a:r>
              <a:rPr lang="ru-RU" dirty="0"/>
              <a:t> по </a:t>
            </a:r>
            <a:r>
              <a:rPr lang="ru-RU" dirty="0" err="1"/>
              <a:t>мірі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реальної</a:t>
            </a:r>
            <a:r>
              <a:rPr lang="ru-RU" dirty="0"/>
              <a:t> </a:t>
            </a:r>
            <a:r>
              <a:rPr lang="ru-RU" dirty="0" err="1"/>
              <a:t>заробітної</a:t>
            </a:r>
            <a:r>
              <a:rPr lang="ru-RU" dirty="0"/>
              <a:t> плати (оплати </a:t>
            </a:r>
            <a:r>
              <a:rPr lang="ru-RU" dirty="0" err="1"/>
              <a:t>праці</a:t>
            </a:r>
            <a:r>
              <a:rPr lang="ru-RU" dirty="0"/>
              <a:t>), а </a:t>
            </a:r>
            <a:r>
              <a:rPr lang="ru-RU" dirty="0" err="1"/>
              <a:t>пропозиція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росте по </a:t>
            </a:r>
            <a:r>
              <a:rPr lang="ru-RU" dirty="0" err="1"/>
              <a:t>мірі</a:t>
            </a:r>
            <a:r>
              <a:rPr lang="ru-RU" dirty="0"/>
              <a:t> росту </a:t>
            </a:r>
            <a:r>
              <a:rPr lang="ru-RU" dirty="0" err="1"/>
              <a:t>реальної</a:t>
            </a:r>
            <a:r>
              <a:rPr lang="ru-RU" dirty="0"/>
              <a:t> </a:t>
            </a:r>
            <a:r>
              <a:rPr lang="ru-RU" dirty="0" err="1"/>
              <a:t>заробітної</a:t>
            </a:r>
            <a:r>
              <a:rPr lang="ru-RU" dirty="0"/>
              <a:t> плати. На </a:t>
            </a:r>
            <a:r>
              <a:rPr lang="ru-RU" dirty="0" err="1"/>
              <a:t>перетині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кривих</a:t>
            </a:r>
            <a:r>
              <a:rPr lang="ru-RU" dirty="0"/>
              <a:t> попит і </a:t>
            </a:r>
            <a:r>
              <a:rPr lang="ru-RU" dirty="0" err="1"/>
              <a:t>пропозиція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співпадають</a:t>
            </a:r>
            <a:r>
              <a:rPr lang="ru-RU" dirty="0"/>
              <a:t>, і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ситуація</a:t>
            </a:r>
            <a:r>
              <a:rPr lang="ru-RU" dirty="0"/>
              <a:t> </a:t>
            </a:r>
            <a:r>
              <a:rPr lang="ru-RU" dirty="0" err="1"/>
              <a:t>рівноваги</a:t>
            </a:r>
            <a:r>
              <a:rPr lang="ru-RU" dirty="0"/>
              <a:t> на ринку </a:t>
            </a:r>
            <a:r>
              <a:rPr lang="ru-RU" dirty="0" err="1"/>
              <a:t>праці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ціна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рівноважної</a:t>
            </a:r>
            <a:r>
              <a:rPr lang="ru-RU" dirty="0"/>
              <a:t>,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/>
              <a:t>безробіття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нижче</a:t>
            </a:r>
            <a:r>
              <a:rPr lang="ru-RU" dirty="0"/>
              <a:t>, то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дефіцит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. 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25651"/>
            <a:ext cx="4984041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73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410944" cy="1252728"/>
          </a:xfrm>
        </p:spPr>
        <p:txBody>
          <a:bodyPr/>
          <a:lstStyle/>
          <a:p>
            <a:r>
              <a:rPr lang="uk-UA" dirty="0" smtClean="0"/>
              <a:t>Функції ринку праці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виконує</a:t>
            </a:r>
            <a:r>
              <a:rPr lang="ru-RU" dirty="0"/>
              <a:t>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в </a:t>
            </a:r>
            <a:r>
              <a:rPr lang="ru-RU" dirty="0" err="1"/>
              <a:t>механізмі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ринкової</a:t>
            </a:r>
            <a:r>
              <a:rPr lang="ru-RU" dirty="0"/>
              <a:t> </a:t>
            </a:r>
            <a:r>
              <a:rPr lang="ru-RU" dirty="0" smtClean="0"/>
              <a:t>економіки: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3415613"/>
            <a:ext cx="7962027" cy="30963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305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087" y="188640"/>
            <a:ext cx="8229600" cy="1252728"/>
          </a:xfrm>
        </p:spPr>
        <p:txBody>
          <a:bodyPr/>
          <a:lstStyle/>
          <a:p>
            <a:r>
              <a:rPr lang="uk-UA" dirty="0" smtClean="0"/>
              <a:t>Особливості ринку праці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зазначити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суттєво</a:t>
            </a:r>
            <a:r>
              <a:rPr lang="ru-RU" dirty="0"/>
              <a:t>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ринків</a:t>
            </a:r>
            <a:r>
              <a:rPr lang="ru-RU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8640960" cy="35471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6868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52</TotalTime>
  <Words>1057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Модульная</vt:lpstr>
      <vt:lpstr>                  Ринок праці           та його  особливості</vt:lpstr>
      <vt:lpstr>Основні складові ринку праці</vt:lpstr>
      <vt:lpstr>Ринок праці та його особливості</vt:lpstr>
      <vt:lpstr>Суб’єкт ринку праці</vt:lpstr>
      <vt:lpstr>Об’єкт ринку праці</vt:lpstr>
      <vt:lpstr>Попит на працю </vt:lpstr>
      <vt:lpstr>Пропозиція праці</vt:lpstr>
      <vt:lpstr>Функції ринку праці</vt:lpstr>
      <vt:lpstr>Особливості ринку праці</vt:lpstr>
      <vt:lpstr>Особливості ринку праці </vt:lpstr>
      <vt:lpstr>Вплив на ринок праці </vt:lpstr>
      <vt:lpstr>Висновок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Трудові відносини.             Заробітна  плата</dc:title>
  <dc:creator>Оля</dc:creator>
  <cp:lastModifiedBy>Vadym</cp:lastModifiedBy>
  <cp:revision>7</cp:revision>
  <dcterms:created xsi:type="dcterms:W3CDTF">2013-12-10T18:09:11Z</dcterms:created>
  <dcterms:modified xsi:type="dcterms:W3CDTF">2013-12-10T19:14:50Z</dcterms:modified>
</cp:coreProperties>
</file>