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82" r:id="rId3"/>
    <p:sldId id="280" r:id="rId4"/>
    <p:sldId id="281" r:id="rId5"/>
    <p:sldId id="283" r:id="rId6"/>
    <p:sldId id="284" r:id="rId7"/>
    <p:sldId id="285" r:id="rId8"/>
    <p:sldId id="286" r:id="rId9"/>
    <p:sldId id="258" r:id="rId10"/>
    <p:sldId id="260" r:id="rId11"/>
    <p:sldId id="261" r:id="rId12"/>
    <p:sldId id="265" r:id="rId13"/>
    <p:sldId id="278" r:id="rId14"/>
    <p:sldId id="279" r:id="rId15"/>
    <p:sldId id="266" r:id="rId16"/>
    <p:sldId id="272" r:id="rId17"/>
    <p:sldId id="288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6666FF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053" autoAdjust="0"/>
  </p:normalViewPr>
  <p:slideViewPr>
    <p:cSldViewPr>
      <p:cViewPr varScale="1">
        <p:scale>
          <a:sx n="66" d="100"/>
          <a:sy n="66" d="100"/>
        </p:scale>
        <p:origin x="-63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FB5BBD-77DD-4A4B-9F7E-7D6E216B87C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CE6674-15E2-4AD2-9383-217A2578613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BB185-8EEC-43D0-B01F-9AFC532D5DF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D4ACBC-A6FE-4DCB-9B2C-87CB6008DB6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9F989C-C600-4B67-807F-38BB1BE5824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8343F4-EE93-41DE-BEF1-C76B1C7D391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9E0059-F439-48BF-A49F-40B07136C1B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37D1D3-4C08-45E4-9BC7-6965C65FA59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64369A-FB05-4B81-85EC-D4F3A5C39A7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3B5CCE-58D8-480B-A2BE-1DD16BF4AAC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C00636-D711-46CC-984A-ABD1535F908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157EFBC-279B-4D97-9227-60F826C15174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begtkan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44000" cy="6877050"/>
          </a:xfrm>
          <a:prstGeom prst="rect">
            <a:avLst/>
          </a:prstGeom>
          <a:noFill/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1124744"/>
            <a:ext cx="7416800" cy="3600400"/>
          </a:xfrm>
        </p:spPr>
        <p:txBody>
          <a:bodyPr/>
          <a:lstStyle/>
          <a:p>
            <a:r>
              <a:rPr lang="ru-RU" sz="5400" b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howcard Gothic" pitchFamily="82" charset="0"/>
              </a:rPr>
              <a:t>ВАЛЕНТИН</a:t>
            </a:r>
            <a:br>
              <a:rPr lang="ru-RU" sz="5400" b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howcard Gothic" pitchFamily="82" charset="0"/>
              </a:rPr>
            </a:br>
            <a:r>
              <a:rPr lang="ru-RU" sz="5400" b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howcard Gothic" pitchFamily="82" charset="0"/>
              </a:rPr>
              <a:t>АЛЕКСАНДРОВИЧ</a:t>
            </a:r>
            <a:br>
              <a:rPr lang="ru-RU" sz="5400" b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howcard Gothic" pitchFamily="82" charset="0"/>
              </a:rPr>
            </a:br>
            <a:r>
              <a:rPr lang="ru-RU" sz="5400" b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howcard Gothic" pitchFamily="82" charset="0"/>
              </a:rPr>
              <a:t>СЕРОВ</a:t>
            </a:r>
            <a:br>
              <a:rPr lang="ru-RU" sz="5400" b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howcard Gothic" pitchFamily="82" charset="0"/>
              </a:rPr>
            </a:br>
            <a:r>
              <a:rPr lang="ru-RU" sz="5400" b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howcard Gothic" pitchFamily="82" charset="0"/>
              </a:rPr>
              <a:t>(1865-1911)</a:t>
            </a:r>
          </a:p>
        </p:txBody>
      </p:sp>
      <p:pic>
        <p:nvPicPr>
          <p:cNvPr id="20489" name="Picture 9" descr="ugol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4425" y="0"/>
            <a:ext cx="2949575" cy="3686175"/>
          </a:xfrm>
          <a:prstGeom prst="rect">
            <a:avLst/>
          </a:prstGeom>
          <a:noFill/>
        </p:spPr>
      </p:pic>
      <p:pic>
        <p:nvPicPr>
          <p:cNvPr id="20490" name="Picture 10" descr="ugol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378075"/>
            <a:ext cx="4479925" cy="4479925"/>
          </a:xfrm>
          <a:prstGeom prst="rect">
            <a:avLst/>
          </a:prstGeom>
          <a:noFill/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5908143" y="5085184"/>
            <a:ext cx="2855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uk-UA" altLang="ru-RU" sz="18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Виконала</a:t>
            </a:r>
            <a:r>
              <a:rPr lang="uk-UA" altLang="ru-RU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: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uk-UA" altLang="ru-RU" sz="1800" dirty="0">
                <a:solidFill>
                  <a:srgbClr val="000000"/>
                </a:solidFill>
                <a:latin typeface="Arial" charset="0"/>
                <a:cs typeface="Arial" charset="0"/>
              </a:rPr>
              <a:t>Бондар Вікторія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uk-UA" altLang="ru-RU" sz="1800" dirty="0">
                <a:solidFill>
                  <a:srgbClr val="000000"/>
                </a:solidFill>
                <a:latin typeface="Arial" charset="0"/>
                <a:cs typeface="Arial" charset="0"/>
              </a:rPr>
              <a:t>учениця 11-Б класу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uk-UA" altLang="ru-RU" sz="1800" dirty="0">
                <a:solidFill>
                  <a:srgbClr val="000000"/>
                </a:solidFill>
                <a:latin typeface="Arial" charset="0"/>
                <a:cs typeface="Arial" charset="0"/>
              </a:rPr>
              <a:t>ЗОШ №26 м. Житомира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begtkan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44000" cy="6877050"/>
          </a:xfrm>
          <a:prstGeom prst="rect">
            <a:avLst/>
          </a:prstGeom>
          <a:noFill/>
        </p:spPr>
      </p:pic>
      <p:pic>
        <p:nvPicPr>
          <p:cNvPr id="6149" name="Picture 5" descr="Серов 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188913"/>
            <a:ext cx="7127875" cy="6143625"/>
          </a:xfrm>
          <a:prstGeom prst="rect">
            <a:avLst/>
          </a:prstGeom>
          <a:noFill/>
        </p:spPr>
      </p:pic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2484438" y="6400800"/>
            <a:ext cx="4354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/>
              <a:t>Портрет Мики </a:t>
            </a:r>
            <a:r>
              <a:rPr lang="ru-RU" sz="2000" b="1" dirty="0" smtClean="0"/>
              <a:t>Морозова   1901</a:t>
            </a:r>
            <a:endParaRPr lang="ru-RU" sz="2000" b="1" dirty="0"/>
          </a:p>
        </p:txBody>
      </p:sp>
      <p:pic>
        <p:nvPicPr>
          <p:cNvPr id="6152" name="Picture 8" descr="3d25cb2fec6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0"/>
            <a:ext cx="7489825" cy="6381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begtkan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44000" cy="6877050"/>
          </a:xfrm>
          <a:prstGeom prst="rect">
            <a:avLst/>
          </a:prstGeom>
          <a:noFill/>
        </p:spPr>
      </p:pic>
      <p:pic>
        <p:nvPicPr>
          <p:cNvPr id="7171" name="Picture 3" descr="Серов 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0"/>
            <a:ext cx="5965825" cy="6858000"/>
          </a:xfrm>
          <a:prstGeom prst="rect">
            <a:avLst/>
          </a:prstGeom>
          <a:noFill/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7164388" y="5013325"/>
            <a:ext cx="19796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/>
              <a:t>Портрет </a:t>
            </a:r>
          </a:p>
          <a:p>
            <a:pPr algn="ctr"/>
            <a:r>
              <a:rPr lang="ru-RU" sz="2000" b="1"/>
              <a:t>балерины </a:t>
            </a:r>
          </a:p>
          <a:p>
            <a:pPr algn="ctr"/>
            <a:r>
              <a:rPr lang="ru-RU" sz="2000" b="1"/>
              <a:t>А.П.Павловой</a:t>
            </a:r>
          </a:p>
        </p:txBody>
      </p:sp>
      <p:pic>
        <p:nvPicPr>
          <p:cNvPr id="7174" name="Picture 6" descr="3d25cb2fec6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113" y="0"/>
            <a:ext cx="626427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begtkan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44000" cy="6877050"/>
          </a:xfrm>
          <a:prstGeom prst="rect">
            <a:avLst/>
          </a:prstGeom>
          <a:noFill/>
        </p:spPr>
      </p:pic>
      <p:pic>
        <p:nvPicPr>
          <p:cNvPr id="11267" name="Picture 3" descr="serov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8175" y="188913"/>
            <a:ext cx="5638800" cy="6192837"/>
          </a:xfrm>
          <a:prstGeom prst="rect">
            <a:avLst/>
          </a:prstGeom>
          <a:noFill/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3348038" y="6400800"/>
            <a:ext cx="30956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/>
              <a:t>Девочка с персиками</a:t>
            </a:r>
          </a:p>
        </p:txBody>
      </p:sp>
      <p:pic>
        <p:nvPicPr>
          <p:cNvPr id="11270" name="Picture 6" descr="3d25cb2fec6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2275" y="0"/>
            <a:ext cx="6119813" cy="6453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5" descr="begtkan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</p:spPr>
      </p:pic>
      <p:pic>
        <p:nvPicPr>
          <p:cNvPr id="25603" name="Picture 3" descr="untitl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9967" y="260648"/>
            <a:ext cx="6492513" cy="5995690"/>
          </a:xfrm>
          <a:prstGeom prst="rect">
            <a:avLst/>
          </a:prstGeom>
          <a:noFill/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3635896" y="6256338"/>
            <a:ext cx="4608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000" b="1" dirty="0"/>
              <a:t>В деревне.  Баба с </a:t>
            </a:r>
            <a:r>
              <a:rPr lang="ru-RU" sz="2000" b="1" dirty="0" smtClean="0"/>
              <a:t>лошадью   1898  </a:t>
            </a:r>
            <a:endParaRPr lang="ru-RU" sz="2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" y="3244334"/>
            <a:ext cx="23999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« ДЕРЕВЕНСКИЕ КАРТИНЫ»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 descr="begtkan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44000" cy="6877050"/>
          </a:xfrm>
          <a:prstGeom prst="rect">
            <a:avLst/>
          </a:prstGeom>
          <a:noFill/>
        </p:spPr>
      </p:pic>
      <p:pic>
        <p:nvPicPr>
          <p:cNvPr id="27651" name="Picture 3" descr="Valentin Sero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3538" y="133350"/>
            <a:ext cx="5876925" cy="6591300"/>
          </a:xfrm>
          <a:prstGeom prst="rect">
            <a:avLst/>
          </a:prstGeom>
          <a:noFill/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7740650" y="5516563"/>
            <a:ext cx="14033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/>
              <a:t>Сирень </a:t>
            </a:r>
          </a:p>
          <a:p>
            <a:pPr algn="ctr"/>
            <a:r>
              <a:rPr lang="ru-RU" sz="2000" b="1"/>
              <a:t>в вазе</a:t>
            </a:r>
          </a:p>
        </p:txBody>
      </p:sp>
      <p:pic>
        <p:nvPicPr>
          <p:cNvPr id="27654" name="Picture 6" descr="3d25cb2fec6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813" y="0"/>
            <a:ext cx="611981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begtkan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44000" cy="6877050"/>
          </a:xfrm>
          <a:prstGeom prst="rect">
            <a:avLst/>
          </a:prstGeom>
          <a:noFill/>
        </p:spPr>
      </p:pic>
      <p:pic>
        <p:nvPicPr>
          <p:cNvPr id="12291" name="Picture 3" descr="serov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260350"/>
            <a:ext cx="8135938" cy="6038850"/>
          </a:xfrm>
          <a:prstGeom prst="rect">
            <a:avLst/>
          </a:prstGeom>
          <a:noFill/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2339975" y="6308725"/>
            <a:ext cx="4032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/>
              <a:t>Купание лошади</a:t>
            </a:r>
          </a:p>
        </p:txBody>
      </p:sp>
      <p:pic>
        <p:nvPicPr>
          <p:cNvPr id="12294" name="Picture 6" descr="3d25cb2fec6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88913"/>
            <a:ext cx="8785225" cy="61198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 descr="begtkan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44000" cy="6877050"/>
          </a:xfrm>
          <a:prstGeom prst="rect">
            <a:avLst/>
          </a:prstGeom>
          <a:noFill/>
        </p:spPr>
      </p:pic>
      <p:pic>
        <p:nvPicPr>
          <p:cNvPr id="18435" name="Picture 3" descr="16-47-1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333375"/>
            <a:ext cx="7977187" cy="5927725"/>
          </a:xfrm>
          <a:prstGeom prst="rect">
            <a:avLst/>
          </a:prstGeom>
          <a:noFill/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203575" y="6308725"/>
            <a:ext cx="2870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/>
              <a:t>Похищение Европы</a:t>
            </a:r>
          </a:p>
        </p:txBody>
      </p:sp>
      <p:pic>
        <p:nvPicPr>
          <p:cNvPr id="18439" name="Picture 7" descr="3d25cb2fec6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88913"/>
            <a:ext cx="8785225" cy="61198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begtkan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44000" cy="6877050"/>
          </a:xfrm>
          <a:prstGeom prst="rect">
            <a:avLst/>
          </a:prstGeom>
          <a:noFill/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1340768"/>
            <a:ext cx="7416800" cy="4104456"/>
          </a:xfrm>
        </p:spPr>
        <p:txBody>
          <a:bodyPr/>
          <a:lstStyle/>
          <a:p>
            <a:r>
              <a:rPr lang="ru-RU" sz="9600" b="1" i="1" dirty="0" err="1" smtClean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howcard Gothic" pitchFamily="82" charset="0"/>
              </a:rPr>
              <a:t>Дякую</a:t>
            </a:r>
            <a:r>
              <a:rPr lang="ru-RU" sz="9600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howcard Gothic" pitchFamily="82" charset="0"/>
              </a:rPr>
              <a:t> за </a:t>
            </a:r>
            <a:r>
              <a:rPr lang="ru-RU" sz="9600" b="1" i="1" dirty="0" err="1" smtClean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howcard Gothic" pitchFamily="82" charset="0"/>
              </a:rPr>
              <a:t>увагу</a:t>
            </a:r>
            <a:r>
              <a:rPr lang="ru-RU" sz="9600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howcard Gothic" pitchFamily="82" charset="0"/>
              </a:rPr>
              <a:t>! </a:t>
            </a:r>
            <a:r>
              <a:rPr lang="ru-RU" sz="9600" b="1" i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howcard Gothic" pitchFamily="82" charset="0"/>
              </a:rPr>
              <a:t/>
            </a:r>
            <a:br>
              <a:rPr lang="ru-RU" sz="9600" b="1" i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howcard Gothic" pitchFamily="82" charset="0"/>
              </a:rPr>
            </a:br>
            <a:endParaRPr lang="ru-RU" sz="9600" b="1" i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howcard Gothic" pitchFamily="82" charset="0"/>
            </a:endParaRPr>
          </a:p>
        </p:txBody>
      </p:sp>
      <p:pic>
        <p:nvPicPr>
          <p:cNvPr id="20489" name="Picture 9" descr="ugol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4424" y="0"/>
            <a:ext cx="2949575" cy="3686175"/>
          </a:xfrm>
          <a:prstGeom prst="rect">
            <a:avLst/>
          </a:prstGeom>
          <a:noFill/>
        </p:spPr>
      </p:pic>
      <p:pic>
        <p:nvPicPr>
          <p:cNvPr id="20490" name="Picture 10" descr="ugol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378075"/>
            <a:ext cx="4479925" cy="4479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812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131840" y="274638"/>
            <a:ext cx="5688632" cy="6322714"/>
          </a:xfrm>
        </p:spPr>
        <p:txBody>
          <a:bodyPr/>
          <a:lstStyle/>
          <a:p>
            <a:pPr lvl="0" fontAlgn="auto">
              <a:spcBef>
                <a:spcPct val="20000"/>
              </a:spcBef>
              <a:spcAft>
                <a:spcPts val="0"/>
              </a:spcAft>
            </a:pPr>
            <a:r>
              <a:rPr lang="ru-RU" sz="2400" b="1" i="1" u="sng" kern="1200" dirty="0">
                <a:solidFill>
                  <a:srgbClr val="660066"/>
                </a:solidFill>
              </a:rPr>
              <a:t>Валентин Серов </a:t>
            </a:r>
            <a:r>
              <a:rPr lang="ru-RU" sz="2400" kern="1200" dirty="0">
                <a:solidFill>
                  <a:schemeClr val="tx1"/>
                </a:solidFill>
              </a:rPr>
              <a:t>- прославленный русский портретист и один из крупнейших мастеров европейской живописи 19 века. </a:t>
            </a:r>
            <a:r>
              <a:rPr lang="en-US" sz="2400" kern="1200" dirty="0">
                <a:solidFill>
                  <a:schemeClr val="tx1"/>
                </a:solidFill>
              </a:rPr>
              <a:t/>
            </a:r>
            <a:br>
              <a:rPr lang="en-US" sz="2400" kern="1200" dirty="0">
                <a:solidFill>
                  <a:schemeClr val="tx1"/>
                </a:solidFill>
              </a:rPr>
            </a:br>
            <a:r>
              <a:rPr lang="ru-RU" sz="2400" kern="1200" dirty="0">
                <a:solidFill>
                  <a:schemeClr val="tx1"/>
                </a:solidFill>
              </a:rPr>
              <a:t>Он владел секретом того, что является наиболее притягательным в художнике-портретисте -удивительной способностью уловить в лице отражение внутреннего мира человека, самых сокровенных глубин души его и с большим мастерством передавал это в своих картинах, оживляя полотно и заставляя краски служить проводниками наблюдательности и таланта художника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портрет княгини Юсуповой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260648"/>
            <a:ext cx="2160240" cy="3012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портрет Елены Рерих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273534"/>
            <a:ext cx="2335613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756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4" y="-1905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68313" y="333375"/>
            <a:ext cx="8229600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/>
                <a:cs typeface="Arial"/>
              </a:rPr>
              <a:t>Валентин Александрович Серов</a:t>
            </a:r>
            <a:br>
              <a:rPr kumimoji="0" lang="ru-RU" sz="2800" b="1" i="0" u="none" strike="noStrike" kern="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ru-RU" sz="2800" b="1" i="0" u="none" strike="noStrike" kern="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/>
                <a:cs typeface="Arial"/>
              </a:rPr>
              <a:t>родился 19 января 1865 года в Петербурге.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68313" y="1844675"/>
            <a:ext cx="5255815" cy="2304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ru-RU" sz="2000" dirty="0">
                <a:cs typeface="Arial" charset="0"/>
              </a:rPr>
              <a:t>Его отец, Александр Николаевич Серов, </a:t>
            </a:r>
            <a:br>
              <a:rPr lang="ru-RU" sz="2000" dirty="0">
                <a:cs typeface="Arial" charset="0"/>
              </a:rPr>
            </a:br>
            <a:r>
              <a:rPr lang="ru-RU" sz="2000" dirty="0">
                <a:cs typeface="Arial" charset="0"/>
              </a:rPr>
              <a:t>был композитором и музыкальным критиком.</a:t>
            </a:r>
            <a:br>
              <a:rPr lang="ru-RU" sz="2000" dirty="0">
                <a:cs typeface="Arial" charset="0"/>
              </a:rPr>
            </a:br>
            <a:r>
              <a:rPr lang="ru-RU" sz="2000" dirty="0">
                <a:cs typeface="Arial" charset="0"/>
              </a:rPr>
              <a:t>В семье Серовых часто бывали Репин, </a:t>
            </a:r>
            <a:r>
              <a:rPr lang="ru-RU" sz="2000" dirty="0" err="1">
                <a:cs typeface="Arial" charset="0"/>
              </a:rPr>
              <a:t>Антокольский</a:t>
            </a:r>
            <a:r>
              <a:rPr lang="ru-RU" sz="2000" dirty="0">
                <a:cs typeface="Arial" charset="0"/>
              </a:rPr>
              <a:t>. </a:t>
            </a:r>
            <a:br>
              <a:rPr lang="ru-RU" sz="2000" dirty="0">
                <a:cs typeface="Arial" charset="0"/>
              </a:rPr>
            </a:br>
            <a:endParaRPr lang="ru-RU" sz="2000" dirty="0">
              <a:cs typeface="Arial" charset="0"/>
            </a:endParaRPr>
          </a:p>
        </p:txBody>
      </p:sp>
      <p:pic>
        <p:nvPicPr>
          <p:cNvPr id="6" name="Рисунок 5" descr="serov_avto_big.jpg"/>
          <p:cNvPicPr>
            <a:picLocks noChangeAspect="1"/>
          </p:cNvPicPr>
          <p:nvPr/>
        </p:nvPicPr>
        <p:blipFill>
          <a:blip r:embed="rId3"/>
          <a:srcRect b="4556"/>
          <a:stretch>
            <a:fillRect/>
          </a:stretch>
        </p:blipFill>
        <p:spPr>
          <a:xfrm>
            <a:off x="5911831" y="1844675"/>
            <a:ext cx="2786082" cy="400052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Picture 2" descr="http://vserov.ru/img/bumaga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93096"/>
            <a:ext cx="5400600" cy="219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28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begtkan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44000" cy="6877050"/>
          </a:xfrm>
          <a:prstGeom prst="rect">
            <a:avLst/>
          </a:prstGeom>
          <a:noFill/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46431" y="260648"/>
            <a:ext cx="4701633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30000"/>
              </a:lnSpc>
              <a:defRPr/>
            </a:pPr>
            <a:r>
              <a:rPr lang="ru-RU" sz="2000" dirty="0">
                <a:cs typeface="Arial" charset="0"/>
              </a:rPr>
              <a:t/>
            </a:r>
            <a:br>
              <a:rPr lang="ru-RU" sz="2000" dirty="0">
                <a:cs typeface="Arial" charset="0"/>
              </a:rPr>
            </a:br>
            <a:r>
              <a:rPr lang="ru-RU" sz="2000" dirty="0">
                <a:cs typeface="Arial" charset="0"/>
              </a:rPr>
              <a:t>У Валентина рано проявились художественные </a:t>
            </a:r>
            <a:r>
              <a:rPr lang="ru-RU" sz="2000" dirty="0" smtClean="0">
                <a:cs typeface="Arial" charset="0"/>
              </a:rPr>
              <a:t>способности, сначала </a:t>
            </a:r>
            <a:r>
              <a:rPr lang="ru-RU" sz="2000" dirty="0">
                <a:cs typeface="Arial" charset="0"/>
              </a:rPr>
              <a:t>его учителем был </a:t>
            </a:r>
            <a:r>
              <a:rPr lang="ru-RU" sz="2000" dirty="0" err="1">
                <a:cs typeface="Arial" charset="0"/>
              </a:rPr>
              <a:t>А.Кемпинг</a:t>
            </a:r>
            <a:r>
              <a:rPr lang="ru-RU" sz="2000" dirty="0">
                <a:cs typeface="Arial" charset="0"/>
              </a:rPr>
              <a:t>, а затем </a:t>
            </a:r>
            <a:r>
              <a:rPr lang="ru-RU" sz="2000" dirty="0" err="1">
                <a:cs typeface="Arial" charset="0"/>
              </a:rPr>
              <a:t>И.Репин</a:t>
            </a:r>
            <a:r>
              <a:rPr lang="ru-RU" sz="2000" dirty="0">
                <a:cs typeface="Arial" charset="0"/>
              </a:rPr>
              <a:t>.</a:t>
            </a:r>
            <a:br>
              <a:rPr lang="ru-RU" sz="2000" dirty="0">
                <a:cs typeface="Arial" charset="0"/>
              </a:rPr>
            </a:br>
            <a:r>
              <a:rPr lang="ru-RU" sz="2000" dirty="0">
                <a:cs typeface="Arial" charset="0"/>
              </a:rPr>
              <a:t>Сначала занятия с Серовым Репин проводил в </a:t>
            </a:r>
            <a:r>
              <a:rPr lang="ru-RU" sz="2000" dirty="0" smtClean="0">
                <a:cs typeface="Arial" charset="0"/>
              </a:rPr>
              <a:t>Париже, потом </a:t>
            </a:r>
            <a:r>
              <a:rPr lang="ru-RU" sz="2000" dirty="0">
                <a:cs typeface="Arial" charset="0"/>
              </a:rPr>
              <a:t>в Москве и </a:t>
            </a:r>
            <a:r>
              <a:rPr lang="ru-RU" sz="2000" dirty="0" smtClean="0">
                <a:cs typeface="Arial" charset="0"/>
              </a:rPr>
              <a:t>Абрамцеве. После </a:t>
            </a:r>
            <a:r>
              <a:rPr lang="ru-RU" sz="2000" dirty="0">
                <a:cs typeface="Arial" charset="0"/>
              </a:rPr>
              <a:t>поездки в Запорожье, в 1880 </a:t>
            </a:r>
            <a:r>
              <a:rPr lang="ru-RU" sz="2000" dirty="0" smtClean="0">
                <a:cs typeface="Arial" charset="0"/>
              </a:rPr>
              <a:t>году, Репин </a:t>
            </a:r>
            <a:r>
              <a:rPr lang="ru-RU" sz="2000" dirty="0">
                <a:cs typeface="Arial" charset="0"/>
              </a:rPr>
              <a:t>направляет Серова в петербургскую Академию </a:t>
            </a:r>
            <a:r>
              <a:rPr lang="ru-RU" sz="2000" dirty="0" smtClean="0">
                <a:cs typeface="Arial" charset="0"/>
              </a:rPr>
              <a:t>художеств, где </a:t>
            </a:r>
            <a:r>
              <a:rPr lang="ru-RU" sz="2000" dirty="0">
                <a:cs typeface="Arial" charset="0"/>
              </a:rPr>
              <a:t>его наставником становится </a:t>
            </a:r>
            <a:r>
              <a:rPr lang="ru-RU" sz="2000" dirty="0" err="1">
                <a:cs typeface="Arial" charset="0"/>
              </a:rPr>
              <a:t>П.Чистяков</a:t>
            </a:r>
            <a:r>
              <a:rPr lang="ru-RU" sz="2000" dirty="0">
                <a:cs typeface="Arial" charset="0"/>
              </a:rPr>
              <a:t>.</a:t>
            </a:r>
            <a:br>
              <a:rPr lang="ru-RU" sz="2000" dirty="0">
                <a:cs typeface="Arial" charset="0"/>
              </a:rPr>
            </a:br>
            <a:r>
              <a:rPr lang="ru-RU" sz="2000" dirty="0">
                <a:cs typeface="Arial" charset="0"/>
              </a:rPr>
              <a:t>Творчество Серова вызывает восхищение и у </a:t>
            </a:r>
            <a:r>
              <a:rPr lang="ru-RU" sz="2000" dirty="0" smtClean="0">
                <a:cs typeface="Arial" charset="0"/>
              </a:rPr>
              <a:t>Чистякова, и </a:t>
            </a:r>
            <a:r>
              <a:rPr lang="ru-RU" sz="2000" dirty="0">
                <a:cs typeface="Arial" charset="0"/>
              </a:rPr>
              <a:t>у его современников. </a:t>
            </a:r>
          </a:p>
        </p:txBody>
      </p:sp>
      <p:pic>
        <p:nvPicPr>
          <p:cNvPr id="8" name="Содержимое 8" descr="княгиня орлова.jpg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260648"/>
            <a:ext cx="3731266" cy="6264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3692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begtkan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44000" cy="6877050"/>
          </a:xfrm>
          <a:prstGeom prst="rect">
            <a:avLst/>
          </a:prstGeom>
          <a:noFill/>
        </p:spPr>
      </p:pic>
      <p:pic>
        <p:nvPicPr>
          <p:cNvPr id="4" name="Рисунок 3" descr="девушка освещенная солнцем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116428"/>
            <a:ext cx="5112568" cy="6506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51520" y="3244334"/>
            <a:ext cx="28083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«Девушка, освещенная солнцем</a:t>
            </a:r>
            <a:r>
              <a:rPr lang="ru-RU" sz="2000" b="1" dirty="0" smtClean="0"/>
              <a:t>»  1888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89704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begtkan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862461"/>
            <a:ext cx="2170584" cy="1152127"/>
          </a:xfrm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0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Портрет Г. Л. </a:t>
            </a:r>
            <a:r>
              <a:rPr lang="ru-RU" sz="20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Гиршман</a:t>
            </a:r>
            <a:r>
              <a:rPr lang="ru-RU" sz="20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 1907</a:t>
            </a:r>
            <a:r>
              <a:rPr lang="ru-RU" sz="20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Содержимое 8" descr="гиршман.jpg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99" y="116632"/>
            <a:ext cx="5781705" cy="6336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006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77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62967"/>
            <a:ext cx="2314600" cy="1498178"/>
          </a:xfrm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«Портрет княгини Юсуповой</a:t>
            </a:r>
            <a:r>
              <a:rPr lang="ru-RU" sz="20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   1902</a:t>
            </a:r>
            <a:r>
              <a:rPr lang="ru-RU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Содержимое 7" descr="портрет княгини Юсуповой.jpg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188640"/>
            <a:ext cx="4824536" cy="6552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112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77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Содержимое 8" descr="портрет Касьянова.jpg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72427"/>
            <a:ext cx="2725442" cy="4120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Содержимое 8" descr="портрет художника Коровина.jpg"/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2451523"/>
            <a:ext cx="3384376" cy="4289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портрет левитана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136" y="142453"/>
            <a:ext cx="3222541" cy="3934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9227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begtkan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44000" cy="6877050"/>
          </a:xfrm>
          <a:prstGeom prst="rect">
            <a:avLst/>
          </a:prstGeom>
          <a:noFill/>
        </p:spPr>
      </p:pic>
      <p:pic>
        <p:nvPicPr>
          <p:cNvPr id="4099" name="Picture 3" descr="Серов 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9313" y="95250"/>
            <a:ext cx="4905375" cy="6667500"/>
          </a:xfrm>
          <a:prstGeom prst="rect">
            <a:avLst/>
          </a:prstGeom>
          <a:noFill/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7451725" y="6021388"/>
            <a:ext cx="1368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/>
              <a:t>Дети</a:t>
            </a:r>
          </a:p>
        </p:txBody>
      </p:sp>
      <p:pic>
        <p:nvPicPr>
          <p:cNvPr id="4102" name="Picture 6" descr="3d25cb2fec6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713" y="0"/>
            <a:ext cx="547211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86</Words>
  <Application>Microsoft Office PowerPoint</Application>
  <PresentationFormat>Экран (4:3)</PresentationFormat>
  <Paragraphs>25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Default Design</vt:lpstr>
      <vt:lpstr>ВАЛЕНТИН АЛЕКСАНДРОВИЧ СЕРОВ (1865-1911)</vt:lpstr>
      <vt:lpstr>Валентин Серов - прославленный русский портретист и один из крупнейших мастеров европейской живописи 19 века.  Он владел секретом того, что является наиболее притягательным в художнике-портретисте -удивительной способностью уловить в лице отражение внутреннего мира человека, самых сокровенных глубин души его и с большим мастерством передавал это в своих картинах, оживляя полотно и заставляя краски служить проводниками наблюдательности и таланта художника</vt:lpstr>
      <vt:lpstr>Презентация PowerPoint</vt:lpstr>
      <vt:lpstr>Презентация PowerPoint</vt:lpstr>
      <vt:lpstr>Презентация PowerPoint</vt:lpstr>
      <vt:lpstr> «Портрет Г. Л. Гиршман»  1907 </vt:lpstr>
      <vt:lpstr>«Портрет княгини Юсуповой»    1902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  </vt:lpstr>
    </vt:vector>
  </TitlesOfParts>
  <Company>HCData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Irina</dc:creator>
  <cp:lastModifiedBy>Викуся</cp:lastModifiedBy>
  <cp:revision>20</cp:revision>
  <dcterms:created xsi:type="dcterms:W3CDTF">2003-01-19T11:21:57Z</dcterms:created>
  <dcterms:modified xsi:type="dcterms:W3CDTF">2013-11-28T18:34:14Z</dcterms:modified>
</cp:coreProperties>
</file>