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60" r:id="rId3"/>
    <p:sldId id="269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000000"/>
    <a:srgbClr val="000064"/>
    <a:srgbClr val="0000D0"/>
    <a:srgbClr val="0066CC"/>
    <a:srgbClr val="339933"/>
    <a:srgbClr val="008000"/>
    <a:srgbClr val="969696"/>
    <a:srgbClr val="DCE4F0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8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5763" cy="3686857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8C9EB7-84BA-45FE-BC8D-80F36C12655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A347B-639C-4B2E-8EF6-90FDD5B6EDE6}" type="slidenum">
              <a:rPr lang="en-US"/>
              <a:pPr/>
              <a:t>1</a:t>
            </a:fld>
            <a:endParaRPr lang="en-US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10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11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12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13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26173-9BF8-417E-A1E5-E0BF4E004225}" type="slidenum">
              <a:rPr lang="en-US"/>
              <a:pPr/>
              <a:t>2</a:t>
            </a:fld>
            <a:endParaRPr lang="en-US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26173-9BF8-417E-A1E5-E0BF4E004225}" type="slidenum">
              <a:rPr lang="en-US"/>
              <a:pPr/>
              <a:t>3</a:t>
            </a:fld>
            <a:endParaRPr lang="en-US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4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5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6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8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55FE6-CE9D-48B1-B400-52EFDDEAFF95}" type="slidenum">
              <a:rPr lang="en-US"/>
              <a:pPr/>
              <a:t>9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8" name="Picture 86" descr="oldbookcover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96B071C-26F2-4FFC-9B06-07F4BC871A0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279" name="AutoShape 87"/>
          <p:cNvSpPr>
            <a:spLocks noGrp="1" noChangeArrowheads="1"/>
          </p:cNvSpPr>
          <p:nvPr>
            <p:ph type="ctrTitle"/>
          </p:nvPr>
        </p:nvSpPr>
        <p:spPr>
          <a:xfrm>
            <a:off x="2771775" y="2130425"/>
            <a:ext cx="3240088" cy="2019300"/>
          </a:xfrm>
          <a:prstGeom prst="roundRect">
            <a:avLst>
              <a:gd name="adj" fmla="val 16667"/>
            </a:avLst>
          </a:prstGeom>
          <a:solidFill>
            <a:srgbClr val="FFE9C9"/>
          </a:solidFill>
          <a:ln algn="ctr">
            <a:round/>
          </a:ln>
          <a:effectLst>
            <a:outerShdw dist="45791" dir="2021404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80" name="Rectangle 8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08500"/>
            <a:ext cx="6400800" cy="11303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BA1B6-C543-4285-B22A-BDA8F40383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4150" y="274638"/>
            <a:ext cx="1854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550" y="274638"/>
            <a:ext cx="5410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AFEFB-80A8-4709-A6AD-2CC0543BE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416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71550" y="1600200"/>
            <a:ext cx="7416800" cy="4525963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2575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CACA10-34C6-45C3-9386-AE893984FE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416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71550" y="1600200"/>
            <a:ext cx="36322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600200"/>
            <a:ext cx="36322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82575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25475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E2BA2CB-20A9-4328-81F8-1A109439E8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279AC-48C9-481F-891E-55B2C095A6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0E0BF-F0B9-4573-889C-DC5FC8F977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1600200"/>
            <a:ext cx="3632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600200"/>
            <a:ext cx="3632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BF76F-FEA4-4A8E-B91C-A612835BBB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9D8ED-DEFE-4140-9F65-EE53D895A3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21578-83B9-4D4B-8DA7-4C3BD57607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E3274-BA73-4C08-8897-548F2649CA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AA4FF-39FB-4B76-A33F-DE9A70D30F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C613-AE4F-4BE5-9D02-3EACE46782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Picture 104" descr="oldbook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274638"/>
            <a:ext cx="741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600200"/>
            <a:ext cx="741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2575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5475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B3D720-9D75-4058-BC53-5DB9DACC8FB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9822" y="978825"/>
            <a:ext cx="4324356" cy="5333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328733" y="185733"/>
            <a:ext cx="6486534" cy="108108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Johann Wolfgang von Goethe</a:t>
            </a:r>
            <a:endParaRPr lang="ru-RU" sz="4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34178" y="5951541"/>
            <a:ext cx="2162178" cy="72072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FFFF">
                    <a:alpha val="32000"/>
                  </a:srgb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von </a:t>
            </a:r>
            <a:r>
              <a:rPr lang="en-US" sz="2400" dirty="0" err="1" smtClean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FFFF">
                    <a:alpha val="32000"/>
                  </a:srgb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Koschina</a:t>
            </a:r>
            <a:r>
              <a:rPr lang="en-US" sz="2400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FFFF">
                    <a:alpha val="32000"/>
                  </a:srgb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Anna, 10-A</a:t>
            </a:r>
            <a:endParaRPr lang="ru-RU" sz="2400" dirty="0">
              <a:ln w="3175">
                <a:solidFill>
                  <a:schemeClr val="bg1"/>
                </a:solidFill>
                <a:prstDash val="solid"/>
              </a:ln>
              <a:solidFill>
                <a:srgbClr val="FFFFFF">
                  <a:alpha val="32000"/>
                </a:srgb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292726" y="1041183"/>
            <a:ext cx="32432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Aber erst die spätere Freundschaft mit dem Dichter Friedrich Schiller regte Goethes dichterische Schaffenskraft wieder neu und stark an.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70" y="546096"/>
            <a:ext cx="4400550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08008" y="546096"/>
            <a:ext cx="7927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Mit Goethes Reise nach Italien (1786-88) begann seine "klassische" Periode. Die Dramen dieser Jahre wie "</a:t>
            </a:r>
            <a:r>
              <a:rPr lang="de-DE" sz="2800" b="1" dirty="0" err="1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Iphigenie</a:t>
            </a:r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" und "</a:t>
            </a:r>
            <a:r>
              <a:rPr lang="de-DE" sz="2800" b="1" dirty="0" err="1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Torquato</a:t>
            </a:r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 Tasso" betonen nicht mehr allein das Gefühl.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55298" name="Picture 2" descr="D:\Аня ;)\Goethe_Torquato_Tasso_179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33"/>
          <a:stretch>
            <a:fillRect/>
          </a:stretch>
        </p:blipFill>
        <p:spPr bwMode="auto">
          <a:xfrm>
            <a:off x="2049459" y="2011642"/>
            <a:ext cx="5405445" cy="4660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68370" y="906459"/>
            <a:ext cx="36036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Nach seiner Rückkehr aus Italien nahm Goethe Christiane </a:t>
            </a:r>
            <a:r>
              <a:rPr lang="de-DE" sz="2800" b="1" dirty="0" err="1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Vulpius</a:t>
            </a:r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, eine junge Frau, in sein Haus, die er 1806 schließlich heiratete. Sie gebar ihm mehrere Kinder, von denen aber nur sein Sohn August am Leben blieb.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46096"/>
            <a:ext cx="3963993" cy="5196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08007" y="546096"/>
            <a:ext cx="79279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Bis ins höchste Alter - er starb 1832 im Alter von fast 83 Jahren - war Goethe von einer erstaunlichen Schaffenskraft. Seine Lebenserinnerungen schrieb er auf in seinem Werk "Dichtung und Wahrheit". </a:t>
            </a:r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Kurz vor seinem Tod vollendete er den 2. Teil des Dramas "Faust", das zur Weltliteratur gehört.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9822" y="2798094"/>
            <a:ext cx="4324356" cy="354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968370" y="4926909"/>
            <a:ext cx="7207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Goethe </a:t>
            </a:r>
            <a:r>
              <a:rPr lang="de-DE" sz="2800" b="1" dirty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ist der berühmteste deutsche Dichter und einer der bekanntesten Dichter der Welt. </a:t>
            </a:r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Er </a:t>
            </a:r>
            <a:r>
              <a:rPr lang="de-DE" sz="2800" b="1" dirty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hat größte und schönste Kunstwerke geschaffen. 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12452" name="Picture 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2007" y="314113"/>
            <a:ext cx="3521808" cy="4556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5292726" y="1182231"/>
            <a:ext cx="32432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Goethe wurde 1749 in Frankfurt am Main geboren und wuchs in wohlhabenden Verhältnissen auf. 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70" y="546096"/>
            <a:ext cx="4324356" cy="576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08007" y="4510089"/>
            <a:ext cx="79279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Seine Vater war ein gebildeter Mann, der sein leben nach strengen Grundsätzen führte. Seine Mutter dagegen war eine frohe, heitere Frau mit viel Wärme, Phantasie und Humor . Beide Eigenschaften seiner Eltern hatte der Sohn geerbt.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29715" name="Picture 19"/>
          <p:cNvPicPr>
            <a:picLocks noChangeAspect="1" noChangeArrowheads="1"/>
          </p:cNvPicPr>
          <p:nvPr/>
        </p:nvPicPr>
        <p:blipFill>
          <a:blip r:embed="rId3"/>
          <a:srcRect t="7668" b="7981"/>
          <a:stretch>
            <a:fillRect/>
          </a:stretch>
        </p:blipFill>
        <p:spPr bwMode="auto">
          <a:xfrm>
            <a:off x="1328733" y="546096"/>
            <a:ext cx="3305176" cy="39639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16" name="Picture 20"/>
          <p:cNvPicPr>
            <a:picLocks noChangeAspect="1" noChangeArrowheads="1"/>
          </p:cNvPicPr>
          <p:nvPr/>
        </p:nvPicPr>
        <p:blipFill>
          <a:blip r:embed="rId4"/>
          <a:srcRect l="9974" t="9091" r="10238" b="9091"/>
          <a:stretch>
            <a:fillRect/>
          </a:stretch>
        </p:blipFill>
        <p:spPr bwMode="auto">
          <a:xfrm>
            <a:off x="4572000" y="456005"/>
            <a:ext cx="3603630" cy="4054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7" y="3429000"/>
            <a:ext cx="3963993" cy="2908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968370" y="1266822"/>
            <a:ext cx="32432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In Leipzig und Straßburg studierte Goethe auf Wunsch seines Vaters Rechtswissenschaft.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7" y="546096"/>
            <a:ext cx="3963993" cy="297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08007" y="5230815"/>
            <a:ext cx="3603630" cy="144145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Universität Straßburg (oben) und Universität Leipzig (unten) </a:t>
            </a:r>
            <a:endParaRPr lang="de-DE" sz="2200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932363" y="546096"/>
            <a:ext cx="324326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In seine Straßburger Zeit fällt seine Liebe zu der jungen Friederike </a:t>
            </a:r>
            <a:r>
              <a:rPr lang="de-DE" sz="2800" b="1" dirty="0" err="1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Brion</a:t>
            </a:r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 in </a:t>
            </a:r>
            <a:r>
              <a:rPr lang="de-DE" sz="2800" b="1" dirty="0" err="1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Sesenheim</a:t>
            </a:r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 im Elsass. Goethe konnte alle seine Empfindungen - Liebe, Trauer, Schmerz - mühelos in Worte kleiden. So hat er auch aus seiner Beziehung zu Friederike die schönsten Liebesgedichte verfasst.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70" y="546096"/>
            <a:ext cx="3905250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68370" y="688562"/>
            <a:ext cx="32432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Nach </a:t>
            </a:r>
            <a:r>
              <a:rPr lang="de-DE" sz="2800" b="1" dirty="0" err="1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Abschluß</a:t>
            </a:r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 seines Studiums war Goethe Rechtsanwalt in Frankfurt, aber ohne </a:t>
            </a:r>
            <a:r>
              <a:rPr lang="de-DE" sz="2800" b="1" dirty="0" err="1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daß</a:t>
            </a:r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 ihm seine Arbeit Spaß gemacht hätte. Er wäre viel lieber ein unabhängiger Schriftsteller gewesen. Aber dieser Beruf konnte ihn nicht ernähren.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 b="13377"/>
          <a:stretch>
            <a:fillRect/>
          </a:stretch>
        </p:blipFill>
        <p:spPr bwMode="auto">
          <a:xfrm>
            <a:off x="4211637" y="546096"/>
            <a:ext cx="4218693" cy="559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292726" y="546096"/>
            <a:ext cx="32432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1775 berief der junge Herzog Karl-August von Weimar Goethe als Minister an seine Residenz. Für den Dichter begann jetzt ein Leben strenger Pflichterfüllung im Dienst des kleinen Herzogtums.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 b="3773"/>
          <a:stretch>
            <a:fillRect/>
          </a:stretch>
        </p:blipFill>
        <p:spPr bwMode="auto">
          <a:xfrm>
            <a:off x="968370" y="834386"/>
            <a:ext cx="4324356" cy="47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68370" y="5230815"/>
            <a:ext cx="4324356" cy="144145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Herzog Karl-August von Weimar</a:t>
            </a:r>
            <a:endParaRPr lang="de-DE" sz="2200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328734" y="546096"/>
            <a:ext cx="6486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n w="3175">
                  <a:noFill/>
                  <a:prstDash val="solid"/>
                </a:ln>
                <a:solidFill>
                  <a:srgbClr val="1C1C1C"/>
                </a:solidFill>
                <a:latin typeface="Monotype Corsiva" pitchFamily="66" charset="0"/>
              </a:rPr>
              <a:t>Es entstanden Erzählgedichte wie "Der Erlkönig" und "Der Fischer".</a:t>
            </a:r>
            <a:endParaRPr lang="de-DE" sz="2800" b="1" dirty="0">
              <a:ln w="3175">
                <a:noFill/>
                <a:prstDash val="solid"/>
              </a:ln>
              <a:solidFill>
                <a:srgbClr val="1C1C1C"/>
              </a:solidFill>
              <a:latin typeface="Monotype Corsiva" pitchFamily="66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660" y="1627185"/>
            <a:ext cx="6998970" cy="468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CE4F0"/>
      </a:accent1>
      <a:accent2>
        <a:srgbClr val="8BA5CE"/>
      </a:accent2>
      <a:accent3>
        <a:srgbClr val="FFFFFF"/>
      </a:accent3>
      <a:accent4>
        <a:srgbClr val="000000"/>
      </a:accent4>
      <a:accent5>
        <a:srgbClr val="EBEFF6"/>
      </a:accent5>
      <a:accent6>
        <a:srgbClr val="7D95BA"/>
      </a:accent6>
      <a:hlink>
        <a:srgbClr val="3F598D"/>
      </a:hlink>
      <a:folHlink>
        <a:srgbClr val="4F70B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CE4F0"/>
        </a:accent1>
        <a:accent2>
          <a:srgbClr val="8BA5CE"/>
        </a:accent2>
        <a:accent3>
          <a:srgbClr val="FFFFFF"/>
        </a:accent3>
        <a:accent4>
          <a:srgbClr val="000000"/>
        </a:accent4>
        <a:accent5>
          <a:srgbClr val="EBEFF6"/>
        </a:accent5>
        <a:accent6>
          <a:srgbClr val="7D95BA"/>
        </a:accent6>
        <a:hlink>
          <a:srgbClr val="3F598D"/>
        </a:hlink>
        <a:folHlink>
          <a:srgbClr val="4F70B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406</Words>
  <Application>Microsoft Office PowerPoint</Application>
  <PresentationFormat>Экран (4:3)</PresentationFormat>
  <Paragraphs>29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Comic Sans MS</vt:lpstr>
      <vt:lpstr>Wingdings</vt:lpstr>
      <vt:lpstr>Webdings</vt:lpstr>
      <vt:lpstr>Default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Presentation Magazine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Book Template</dc:title>
  <dc:creator>Presentation Magazine</dc:creator>
  <cp:lastModifiedBy>Кошины</cp:lastModifiedBy>
  <cp:revision>19</cp:revision>
  <dcterms:created xsi:type="dcterms:W3CDTF">2006-02-27T22:56:03Z</dcterms:created>
  <dcterms:modified xsi:type="dcterms:W3CDTF">2013-03-12T20:16:45Z</dcterms:modified>
</cp:coreProperties>
</file>