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F8E"/>
    <a:srgbClr val="7C2F9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99F11CF-0456-47EA-A2B2-729EFA835FFB}" type="datetimeFigureOut">
              <a:rPr lang="uk-UA" smtClean="0"/>
              <a:t>30.09.2013</a:t>
            </a:fld>
            <a:endParaRPr lang="uk-UA"/>
          </a:p>
        </p:txBody>
      </p:sp>
      <p:sp>
        <p:nvSpPr>
          <p:cNvPr id="19" name="Нижний колонтитул 18"/>
          <p:cNvSpPr>
            <a:spLocks noGrp="1"/>
          </p:cNvSpPr>
          <p:nvPr>
            <p:ph type="ftr" sz="quarter" idx="11"/>
          </p:nvPr>
        </p:nvSpPr>
        <p:spPr/>
        <p:txBody>
          <a:bodyPr/>
          <a:lstStyle/>
          <a:p>
            <a:endParaRPr lang="uk-UA"/>
          </a:p>
        </p:txBody>
      </p:sp>
      <p:sp>
        <p:nvSpPr>
          <p:cNvPr id="27" name="Номер слайда 26"/>
          <p:cNvSpPr>
            <a:spLocks noGrp="1"/>
          </p:cNvSpPr>
          <p:nvPr>
            <p:ph type="sldNum" sz="quarter" idx="12"/>
          </p:nvPr>
        </p:nvSpPr>
        <p:spPr/>
        <p:txBody>
          <a:bodyPr/>
          <a:lstStyle/>
          <a:p>
            <a:fld id="{25288DDF-AD91-4D9C-AE18-810160D1723D}"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99F11CF-0456-47EA-A2B2-729EFA835FFB}" type="datetimeFigureOut">
              <a:rPr lang="uk-UA" smtClean="0"/>
              <a:t>30.09.2013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5288DDF-AD91-4D9C-AE18-810160D1723D}"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99F11CF-0456-47EA-A2B2-729EFA835FFB}" type="datetimeFigureOut">
              <a:rPr lang="uk-UA" smtClean="0"/>
              <a:t>30.09.2013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5288DDF-AD91-4D9C-AE18-810160D1723D}"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99F11CF-0456-47EA-A2B2-729EFA835FFB}" type="datetimeFigureOut">
              <a:rPr lang="uk-UA" smtClean="0"/>
              <a:t>30.09.2013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5288DDF-AD91-4D9C-AE18-810160D1723D}"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99F11CF-0456-47EA-A2B2-729EFA835FFB}" type="datetimeFigureOut">
              <a:rPr lang="uk-UA" smtClean="0"/>
              <a:t>30.09.2013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5288DDF-AD91-4D9C-AE18-810160D1723D}"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99F11CF-0456-47EA-A2B2-729EFA835FFB}" type="datetimeFigureOut">
              <a:rPr lang="uk-UA" smtClean="0"/>
              <a:t>30.09.2013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5288DDF-AD91-4D9C-AE18-810160D1723D}"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99F11CF-0456-47EA-A2B2-729EFA835FFB}" type="datetimeFigureOut">
              <a:rPr lang="uk-UA" smtClean="0"/>
              <a:t>30.09.2013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25288DDF-AD91-4D9C-AE18-810160D1723D}"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899F11CF-0456-47EA-A2B2-729EFA835FFB}" type="datetimeFigureOut">
              <a:rPr lang="uk-UA" smtClean="0"/>
              <a:t>30.09.2013</a:t>
            </a:fld>
            <a:endParaRPr lang="uk-UA"/>
          </a:p>
        </p:txBody>
      </p:sp>
      <p:sp>
        <p:nvSpPr>
          <p:cNvPr id="8" name="Номер слайда 7"/>
          <p:cNvSpPr>
            <a:spLocks noGrp="1"/>
          </p:cNvSpPr>
          <p:nvPr>
            <p:ph type="sldNum" sz="quarter" idx="11"/>
          </p:nvPr>
        </p:nvSpPr>
        <p:spPr/>
        <p:txBody>
          <a:bodyPr/>
          <a:lstStyle/>
          <a:p>
            <a:fld id="{25288DDF-AD91-4D9C-AE18-810160D1723D}" type="slidenum">
              <a:rPr lang="uk-UA" smtClean="0"/>
              <a:t>‹#›</a:t>
            </a:fld>
            <a:endParaRPr lang="uk-UA"/>
          </a:p>
        </p:txBody>
      </p:sp>
      <p:sp>
        <p:nvSpPr>
          <p:cNvPr id="9" name="Нижний колонтитул 8"/>
          <p:cNvSpPr>
            <a:spLocks noGrp="1"/>
          </p:cNvSpPr>
          <p:nvPr>
            <p:ph type="ftr" sz="quarter" idx="12"/>
          </p:nvPr>
        </p:nvSpPr>
        <p:spPr/>
        <p:txBody>
          <a:bodyPr/>
          <a:lstStyle/>
          <a:p>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9F11CF-0456-47EA-A2B2-729EFA835FFB}" type="datetimeFigureOut">
              <a:rPr lang="uk-UA" smtClean="0"/>
              <a:t>30.09.2013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25288DDF-AD91-4D9C-AE18-810160D1723D}"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99F11CF-0456-47EA-A2B2-729EFA835FFB}" type="datetimeFigureOut">
              <a:rPr lang="uk-UA" smtClean="0"/>
              <a:t>30.09.2013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156448" y="6422064"/>
            <a:ext cx="762000" cy="365125"/>
          </a:xfrm>
        </p:spPr>
        <p:txBody>
          <a:bodyPr/>
          <a:lstStyle/>
          <a:p>
            <a:fld id="{25288DDF-AD91-4D9C-AE18-810160D1723D}"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899F11CF-0456-47EA-A2B2-729EFA835FFB}" type="datetimeFigureOut">
              <a:rPr lang="uk-UA" smtClean="0"/>
              <a:t>30.09.2013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5288DDF-AD91-4D9C-AE18-810160D1723D}"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99F11CF-0456-47EA-A2B2-729EFA835FFB}" type="datetimeFigureOut">
              <a:rPr lang="uk-UA" smtClean="0"/>
              <a:t>30.09.2013</a:t>
            </a:fld>
            <a:endParaRPr lang="uk-UA"/>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uk-UA"/>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5288DDF-AD91-4D9C-AE18-810160D1723D}"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764704"/>
            <a:ext cx="6480048" cy="2301240"/>
          </a:xfrm>
        </p:spPr>
        <p:txBody>
          <a:bodyPr/>
          <a:lstStyle/>
          <a:p>
            <a:r>
              <a:rPr lang="ru-RU" dirty="0" smtClean="0"/>
              <a:t>Н</a:t>
            </a:r>
            <a:r>
              <a:rPr lang="uk-UA" dirty="0" err="1" smtClean="0"/>
              <a:t>адзвичайні</a:t>
            </a:r>
            <a:r>
              <a:rPr lang="uk-UA" dirty="0" smtClean="0"/>
              <a:t> ситуації воєнного характеру</a:t>
            </a:r>
            <a:endParaRPr lang="uk-UA" dirty="0"/>
          </a:p>
        </p:txBody>
      </p:sp>
      <p:sp>
        <p:nvSpPr>
          <p:cNvPr id="3" name="Подзаголовок 2"/>
          <p:cNvSpPr>
            <a:spLocks noGrp="1"/>
          </p:cNvSpPr>
          <p:nvPr>
            <p:ph type="subTitle" idx="1"/>
          </p:nvPr>
        </p:nvSpPr>
        <p:spPr/>
        <p:txBody>
          <a:bodyPr/>
          <a:lstStyle/>
          <a:p>
            <a:endParaRPr lang="uk-UA" dirty="0"/>
          </a:p>
        </p:txBody>
      </p:sp>
      <p:pic>
        <p:nvPicPr>
          <p:cNvPr id="4" name="Рисунок 3" descr="20120809-Asv.jpg"/>
          <p:cNvPicPr>
            <a:picLocks noChangeAspect="1"/>
          </p:cNvPicPr>
          <p:nvPr/>
        </p:nvPicPr>
        <p:blipFill>
          <a:blip r:embed="rId2" cstate="print"/>
          <a:stretch>
            <a:fillRect/>
          </a:stretch>
        </p:blipFill>
        <p:spPr>
          <a:xfrm>
            <a:off x="2195736" y="3429000"/>
            <a:ext cx="6408712" cy="302433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424936" cy="2554545"/>
          </a:xfrm>
          <a:prstGeom prst="rect">
            <a:avLst/>
          </a:prstGeom>
        </p:spPr>
        <p:txBody>
          <a:bodyPr wrap="square">
            <a:spAutoFit/>
          </a:bodyPr>
          <a:lstStyle/>
          <a:p>
            <a:r>
              <a:rPr lang="uk-UA" sz="2000" dirty="0"/>
              <a:t>За статистикою внаслідок воєнних конфліктів страждає, здебільшого, мирне населення, збільшується кількість біженців. За даними ООН, їх кількість на планеті перевищує 30 млн. осіб, і цей показник зростає. Треба зазначити, що воєнні конфлікти за теперішніх умов можуть спричинити набагато більших втрат серед населення, різні зміни умов його життєдіяльності, значне падіння рівня виробництва. Свідченням цього є військові конфлікти і війни, що відбулися на території колишньої Югославії, Чечні, Афганістану, Іраку.</a:t>
            </a:r>
          </a:p>
        </p:txBody>
      </p:sp>
      <p:pic>
        <p:nvPicPr>
          <p:cNvPr id="3" name="Рисунок 2" descr="2898.jpg"/>
          <p:cNvPicPr>
            <a:picLocks noChangeAspect="1"/>
          </p:cNvPicPr>
          <p:nvPr/>
        </p:nvPicPr>
        <p:blipFill>
          <a:blip r:embed="rId2" cstate="print"/>
          <a:stretch>
            <a:fillRect/>
          </a:stretch>
        </p:blipFill>
        <p:spPr>
          <a:xfrm>
            <a:off x="2555776" y="2852936"/>
            <a:ext cx="6291064" cy="379591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496944" cy="1569660"/>
          </a:xfrm>
          <a:prstGeom prst="rect">
            <a:avLst/>
          </a:prstGeom>
        </p:spPr>
        <p:txBody>
          <a:bodyPr wrap="square">
            <a:spAutoFit/>
          </a:bodyPr>
          <a:lstStyle/>
          <a:p>
            <a:r>
              <a:rPr lang="ru-RU" sz="2400" dirty="0" err="1"/>
              <a:t>Зважаючи</a:t>
            </a:r>
            <a:r>
              <a:rPr lang="ru-RU" sz="2400" dirty="0"/>
              <a:t> на </a:t>
            </a:r>
            <a:r>
              <a:rPr lang="ru-RU" sz="2400" dirty="0" err="1"/>
              <a:t>вищезазначені</a:t>
            </a:r>
            <a:r>
              <a:rPr lang="ru-RU" sz="2400" dirty="0"/>
              <a:t> </a:t>
            </a:r>
            <a:r>
              <a:rPr lang="ru-RU" sz="2400" dirty="0" err="1"/>
              <a:t>небезпеки</a:t>
            </a:r>
            <a:r>
              <a:rPr lang="ru-RU" sz="2400" dirty="0"/>
              <a:t> в </a:t>
            </a:r>
            <a:r>
              <a:rPr lang="ru-RU" sz="2400" dirty="0" err="1"/>
              <a:t>Україні</a:t>
            </a:r>
            <a:r>
              <a:rPr lang="ru-RU" sz="2400" dirty="0"/>
              <a:t> створена </a:t>
            </a:r>
            <a:r>
              <a:rPr lang="ru-RU" sz="2400" dirty="0" err="1"/>
              <a:t>і</a:t>
            </a:r>
            <a:r>
              <a:rPr lang="ru-RU" sz="2400" dirty="0"/>
              <a:t> </a:t>
            </a:r>
            <a:r>
              <a:rPr lang="ru-RU" sz="2400" dirty="0" err="1"/>
              <a:t>функціонує</a:t>
            </a:r>
            <a:r>
              <a:rPr lang="ru-RU" sz="2400" dirty="0"/>
              <a:t> </a:t>
            </a:r>
            <a:r>
              <a:rPr lang="ru-RU" sz="2400" dirty="0" err="1"/>
              <a:t>національна</a:t>
            </a:r>
            <a:r>
              <a:rPr lang="ru-RU" sz="2400" dirty="0"/>
              <a:t> система </a:t>
            </a:r>
            <a:r>
              <a:rPr lang="ru-RU" sz="2400" dirty="0" err="1"/>
              <a:t>захисту</a:t>
            </a:r>
            <a:r>
              <a:rPr lang="ru-RU" sz="2400" dirty="0"/>
              <a:t> </a:t>
            </a:r>
            <a:r>
              <a:rPr lang="ru-RU" sz="2400" dirty="0" err="1"/>
              <a:t>населення</a:t>
            </a:r>
            <a:r>
              <a:rPr lang="ru-RU" sz="2400" dirty="0"/>
              <a:t> </a:t>
            </a:r>
            <a:r>
              <a:rPr lang="ru-RU" sz="2400" dirty="0" err="1"/>
              <a:t>від</a:t>
            </a:r>
            <a:r>
              <a:rPr lang="ru-RU" sz="2400" dirty="0"/>
              <a:t> </a:t>
            </a:r>
            <a:r>
              <a:rPr lang="ru-RU" sz="2400" dirty="0" err="1"/>
              <a:t>небезпечних</a:t>
            </a:r>
            <a:r>
              <a:rPr lang="ru-RU" sz="2400" dirty="0"/>
              <a:t> </a:t>
            </a:r>
            <a:r>
              <a:rPr lang="ru-RU" sz="2400" dirty="0" err="1"/>
              <a:t>наслідків</a:t>
            </a:r>
            <a:r>
              <a:rPr lang="ru-RU" sz="2400" dirty="0"/>
              <a:t>, </a:t>
            </a:r>
            <a:r>
              <a:rPr lang="ru-RU" sz="2400" dirty="0" err="1"/>
              <a:t>аварій</a:t>
            </a:r>
            <a:r>
              <a:rPr lang="ru-RU" sz="2400" dirty="0"/>
              <a:t> та катастроф техногенного, </a:t>
            </a:r>
            <a:r>
              <a:rPr lang="ru-RU" sz="2400" dirty="0" err="1"/>
              <a:t>екологічного</a:t>
            </a:r>
            <a:r>
              <a:rPr lang="ru-RU" sz="2400" dirty="0"/>
              <a:t>, природного та </a:t>
            </a:r>
            <a:r>
              <a:rPr lang="ru-RU" sz="2400" dirty="0" err="1"/>
              <a:t>воєнного</a:t>
            </a:r>
            <a:r>
              <a:rPr lang="ru-RU" sz="2400" dirty="0"/>
              <a:t> характеру.</a:t>
            </a:r>
            <a:endParaRPr lang="uk-UA" sz="2400" dirty="0"/>
          </a:p>
        </p:txBody>
      </p:sp>
      <p:pic>
        <p:nvPicPr>
          <p:cNvPr id="3" name="Рисунок 2" descr="1650_b.jpg"/>
          <p:cNvPicPr>
            <a:picLocks noChangeAspect="1"/>
          </p:cNvPicPr>
          <p:nvPr/>
        </p:nvPicPr>
        <p:blipFill>
          <a:blip r:embed="rId2" cstate="print"/>
          <a:stretch>
            <a:fillRect/>
          </a:stretch>
        </p:blipFill>
        <p:spPr>
          <a:xfrm>
            <a:off x="1259632" y="2060848"/>
            <a:ext cx="7246001" cy="436081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49050051048052057054.jpg"/>
          <p:cNvPicPr>
            <a:picLocks noChangeAspect="1"/>
          </p:cNvPicPr>
          <p:nvPr/>
        </p:nvPicPr>
        <p:blipFill>
          <a:blip r:embed="rId2" cstate="print"/>
          <a:stretch>
            <a:fillRect/>
          </a:stretch>
        </p:blipFill>
        <p:spPr>
          <a:xfrm>
            <a:off x="539552" y="404664"/>
            <a:ext cx="7128792" cy="4176464"/>
          </a:xfrm>
          <a:prstGeom prst="rect">
            <a:avLst/>
          </a:prstGeom>
          <a:ln>
            <a:noFill/>
          </a:ln>
          <a:effectLst>
            <a:softEdge rad="112500"/>
          </a:effectLst>
        </p:spPr>
      </p:pic>
      <p:sp>
        <p:nvSpPr>
          <p:cNvPr id="3" name="Прямоугольник 2"/>
          <p:cNvSpPr/>
          <p:nvPr/>
        </p:nvSpPr>
        <p:spPr>
          <a:xfrm>
            <a:off x="611560" y="4725144"/>
            <a:ext cx="6336704" cy="1569660"/>
          </a:xfrm>
          <a:prstGeom prst="rect">
            <a:avLst/>
          </a:prstGeom>
        </p:spPr>
        <p:txBody>
          <a:bodyPr wrap="square">
            <a:spAutoFit/>
          </a:bodyPr>
          <a:lstStyle/>
          <a:p>
            <a:r>
              <a:rPr lang="uk-UA" sz="2400" i="1" dirty="0" smtClean="0">
                <a:solidFill>
                  <a:schemeClr val="accent2">
                    <a:lumMod val="40000"/>
                    <a:lumOff val="60000"/>
                  </a:schemeClr>
                </a:solidFill>
              </a:rPr>
              <a:t>Підготувала:</a:t>
            </a:r>
            <a:br>
              <a:rPr lang="uk-UA" sz="2400" i="1" dirty="0" smtClean="0">
                <a:solidFill>
                  <a:schemeClr val="accent2">
                    <a:lumMod val="40000"/>
                    <a:lumOff val="60000"/>
                  </a:schemeClr>
                </a:solidFill>
              </a:rPr>
            </a:br>
            <a:r>
              <a:rPr lang="uk-UA" sz="2400" i="1" dirty="0" smtClean="0">
                <a:solidFill>
                  <a:schemeClr val="accent2">
                    <a:lumMod val="40000"/>
                    <a:lumOff val="60000"/>
                  </a:schemeClr>
                </a:solidFill>
              </a:rPr>
              <a:t>учениця 10-М класу</a:t>
            </a:r>
            <a:br>
              <a:rPr lang="uk-UA" sz="2400" i="1" dirty="0" smtClean="0">
                <a:solidFill>
                  <a:schemeClr val="accent2">
                    <a:lumMod val="40000"/>
                    <a:lumOff val="60000"/>
                  </a:schemeClr>
                </a:solidFill>
              </a:rPr>
            </a:br>
            <a:r>
              <a:rPr lang="uk-UA" sz="2400" i="1" dirty="0" smtClean="0">
                <a:solidFill>
                  <a:schemeClr val="accent2">
                    <a:lumMod val="40000"/>
                    <a:lumOff val="60000"/>
                  </a:schemeClr>
                </a:solidFill>
              </a:rPr>
              <a:t>Вознесенського ліцею </a:t>
            </a:r>
            <a:r>
              <a:rPr lang="uk-UA" sz="2400" i="1" dirty="0" err="1" smtClean="0">
                <a:solidFill>
                  <a:schemeClr val="accent2">
                    <a:lumMod val="40000"/>
                    <a:lumOff val="60000"/>
                  </a:schemeClr>
                </a:solidFill>
              </a:rPr>
              <a:t>“Інсайт”</a:t>
            </a:r>
            <a:r>
              <a:rPr lang="uk-UA" sz="2400" i="1" dirty="0" smtClean="0">
                <a:solidFill>
                  <a:schemeClr val="accent2">
                    <a:lumMod val="40000"/>
                    <a:lumOff val="60000"/>
                  </a:schemeClr>
                </a:solidFill>
              </a:rPr>
              <a:t/>
            </a:r>
            <a:br>
              <a:rPr lang="uk-UA" sz="2400" i="1" dirty="0" smtClean="0">
                <a:solidFill>
                  <a:schemeClr val="accent2">
                    <a:lumMod val="40000"/>
                    <a:lumOff val="60000"/>
                  </a:schemeClr>
                </a:solidFill>
              </a:rPr>
            </a:br>
            <a:r>
              <a:rPr lang="uk-UA" sz="2400" b="1" i="1" dirty="0" smtClean="0">
                <a:solidFill>
                  <a:schemeClr val="accent2">
                    <a:lumMod val="40000"/>
                    <a:lumOff val="60000"/>
                  </a:schemeClr>
                </a:solidFill>
              </a:rPr>
              <a:t>Вербна Анастасія</a:t>
            </a:r>
            <a:endParaRPr lang="uk-UA" sz="2400" b="1" i="1" dirty="0">
              <a:solidFill>
                <a:schemeClr val="accent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2">
                    <a:lumMod val="60000"/>
                    <a:lumOff val="40000"/>
                  </a:schemeClr>
                </a:solidFill>
              </a:rPr>
              <a:t>Ядерна зброя</a:t>
            </a:r>
            <a:endParaRPr lang="uk-UA" dirty="0">
              <a:solidFill>
                <a:schemeClr val="accent2">
                  <a:lumMod val="60000"/>
                  <a:lumOff val="40000"/>
                </a:schemeClr>
              </a:solidFill>
            </a:endParaRPr>
          </a:p>
        </p:txBody>
      </p:sp>
      <p:sp>
        <p:nvSpPr>
          <p:cNvPr id="3" name="Содержимое 2"/>
          <p:cNvSpPr>
            <a:spLocks noGrp="1"/>
          </p:cNvSpPr>
          <p:nvPr>
            <p:ph idx="1"/>
          </p:nvPr>
        </p:nvSpPr>
        <p:spPr>
          <a:xfrm>
            <a:off x="467544" y="1340768"/>
            <a:ext cx="7920880" cy="3412976"/>
          </a:xfrm>
        </p:spPr>
        <p:txBody>
          <a:bodyPr>
            <a:normAutofit fontScale="92500" lnSpcReduction="20000"/>
          </a:bodyPr>
          <a:lstStyle/>
          <a:p>
            <a:r>
              <a:rPr lang="ru-RU" dirty="0" err="1" smtClean="0"/>
              <a:t>Ядерна</a:t>
            </a:r>
            <a:r>
              <a:rPr lang="ru-RU" dirty="0" smtClean="0"/>
              <a:t> </a:t>
            </a:r>
            <a:r>
              <a:rPr lang="ru-RU" dirty="0" err="1" smtClean="0"/>
              <a:t>зброя</a:t>
            </a:r>
            <a:r>
              <a:rPr lang="ru-RU" dirty="0" smtClean="0"/>
              <a:t> – </a:t>
            </a:r>
            <a:r>
              <a:rPr lang="ru-RU" dirty="0" err="1" smtClean="0"/>
              <a:t>це</a:t>
            </a:r>
            <a:r>
              <a:rPr lang="ru-RU" dirty="0" smtClean="0"/>
              <a:t> один </a:t>
            </a:r>
            <a:r>
              <a:rPr lang="ru-RU" dirty="0" err="1" smtClean="0"/>
              <a:t>з</a:t>
            </a:r>
            <a:r>
              <a:rPr lang="ru-RU" dirty="0" smtClean="0"/>
              <a:t> </a:t>
            </a:r>
            <a:r>
              <a:rPr lang="ru-RU" dirty="0" err="1" smtClean="0"/>
              <a:t>основних</a:t>
            </a:r>
            <a:r>
              <a:rPr lang="ru-RU" dirty="0" smtClean="0"/>
              <a:t> </a:t>
            </a:r>
            <a:r>
              <a:rPr lang="ru-RU" dirty="0" err="1" smtClean="0"/>
              <a:t>видів</a:t>
            </a:r>
            <a:r>
              <a:rPr lang="ru-RU" dirty="0" smtClean="0"/>
              <a:t> </a:t>
            </a:r>
            <a:r>
              <a:rPr lang="ru-RU" dirty="0" err="1" smtClean="0"/>
              <a:t>зброї</a:t>
            </a:r>
            <a:r>
              <a:rPr lang="ru-RU" dirty="0" smtClean="0"/>
              <a:t> </a:t>
            </a:r>
            <a:r>
              <a:rPr lang="ru-RU" dirty="0" err="1" smtClean="0"/>
              <a:t>масового</a:t>
            </a:r>
            <a:r>
              <a:rPr lang="ru-RU" dirty="0" smtClean="0"/>
              <a:t> </a:t>
            </a:r>
            <a:r>
              <a:rPr lang="ru-RU" dirty="0" err="1" smtClean="0"/>
              <a:t>знищення</a:t>
            </a:r>
            <a:r>
              <a:rPr lang="ru-RU" dirty="0" smtClean="0"/>
              <a:t>. Вона </a:t>
            </a:r>
            <a:r>
              <a:rPr lang="ru-RU" dirty="0" err="1" smtClean="0"/>
              <a:t>здатна</a:t>
            </a:r>
            <a:r>
              <a:rPr lang="ru-RU" dirty="0" smtClean="0"/>
              <a:t> в короткий час </a:t>
            </a:r>
            <a:r>
              <a:rPr lang="ru-RU" dirty="0" err="1" smtClean="0"/>
              <a:t>вивести</a:t>
            </a:r>
            <a:r>
              <a:rPr lang="ru-RU" dirty="0" smtClean="0"/>
              <a:t> </a:t>
            </a:r>
            <a:r>
              <a:rPr lang="ru-RU" dirty="0" err="1" smtClean="0"/>
              <a:t>з</a:t>
            </a:r>
            <a:r>
              <a:rPr lang="ru-RU" dirty="0" smtClean="0"/>
              <a:t> ладу </a:t>
            </a:r>
            <a:r>
              <a:rPr lang="ru-RU" dirty="0" err="1" smtClean="0"/>
              <a:t>велику</a:t>
            </a:r>
            <a:r>
              <a:rPr lang="ru-RU" dirty="0" smtClean="0"/>
              <a:t> </a:t>
            </a:r>
            <a:r>
              <a:rPr lang="ru-RU" dirty="0" err="1" smtClean="0"/>
              <a:t>кількість</a:t>
            </a:r>
            <a:r>
              <a:rPr lang="ru-RU" dirty="0" smtClean="0"/>
              <a:t> людей, </a:t>
            </a:r>
            <a:r>
              <a:rPr lang="ru-RU" dirty="0" err="1" smtClean="0"/>
              <a:t>зруйнувати</a:t>
            </a:r>
            <a:r>
              <a:rPr lang="ru-RU" dirty="0" smtClean="0"/>
              <a:t> </a:t>
            </a:r>
            <a:r>
              <a:rPr lang="ru-RU" dirty="0" err="1" smtClean="0"/>
              <a:t>будинки</a:t>
            </a:r>
            <a:r>
              <a:rPr lang="ru-RU" dirty="0" smtClean="0"/>
              <a:t> </a:t>
            </a:r>
            <a:r>
              <a:rPr lang="ru-RU" dirty="0" err="1" smtClean="0"/>
              <a:t>і</a:t>
            </a:r>
            <a:r>
              <a:rPr lang="ru-RU" dirty="0" smtClean="0"/>
              <a:t> </a:t>
            </a:r>
            <a:r>
              <a:rPr lang="ru-RU" dirty="0" err="1" smtClean="0"/>
              <a:t>споруди</a:t>
            </a:r>
            <a:r>
              <a:rPr lang="ru-RU" dirty="0" smtClean="0"/>
              <a:t> на великих </a:t>
            </a:r>
            <a:r>
              <a:rPr lang="ru-RU" dirty="0" err="1" smtClean="0"/>
              <a:t>територіях</a:t>
            </a:r>
            <a:r>
              <a:rPr lang="ru-RU" dirty="0" smtClean="0"/>
              <a:t>. </a:t>
            </a:r>
            <a:r>
              <a:rPr lang="ru-RU" dirty="0" err="1" smtClean="0"/>
              <a:t>Масове</a:t>
            </a:r>
            <a:r>
              <a:rPr lang="ru-RU" dirty="0" smtClean="0"/>
              <a:t> </a:t>
            </a:r>
            <a:r>
              <a:rPr lang="ru-RU" dirty="0" err="1" smtClean="0"/>
              <a:t>застосування</a:t>
            </a:r>
            <a:r>
              <a:rPr lang="ru-RU" dirty="0" smtClean="0"/>
              <a:t> </a:t>
            </a:r>
            <a:r>
              <a:rPr lang="ru-RU" dirty="0" err="1" smtClean="0"/>
              <a:t>ядерної</a:t>
            </a:r>
            <a:r>
              <a:rPr lang="ru-RU" dirty="0" smtClean="0"/>
              <a:t> </a:t>
            </a:r>
            <a:r>
              <a:rPr lang="ru-RU" dirty="0" err="1" smtClean="0"/>
              <a:t>зброї</a:t>
            </a:r>
            <a:r>
              <a:rPr lang="ru-RU" dirty="0" smtClean="0"/>
              <a:t> </a:t>
            </a:r>
            <a:r>
              <a:rPr lang="ru-RU" dirty="0" err="1" smtClean="0"/>
              <a:t>здатне</a:t>
            </a:r>
            <a:r>
              <a:rPr lang="ru-RU" dirty="0" smtClean="0"/>
              <a:t> </a:t>
            </a:r>
            <a:r>
              <a:rPr lang="ru-RU" dirty="0" err="1" smtClean="0"/>
              <a:t>викликати</a:t>
            </a:r>
            <a:r>
              <a:rPr lang="ru-RU" dirty="0" smtClean="0"/>
              <a:t> </a:t>
            </a:r>
            <a:r>
              <a:rPr lang="ru-RU" dirty="0" err="1" smtClean="0"/>
              <a:t>катастрофічні</a:t>
            </a:r>
            <a:r>
              <a:rPr lang="ru-RU" dirty="0" smtClean="0"/>
              <a:t> </a:t>
            </a:r>
            <a:r>
              <a:rPr lang="ru-RU" dirty="0" err="1" smtClean="0"/>
              <a:t>наслідки</a:t>
            </a:r>
            <a:r>
              <a:rPr lang="ru-RU" dirty="0" smtClean="0"/>
              <a:t> для </a:t>
            </a:r>
            <a:r>
              <a:rPr lang="ru-RU" dirty="0" err="1" smtClean="0"/>
              <a:t>всього</a:t>
            </a:r>
            <a:r>
              <a:rPr lang="ru-RU" dirty="0" smtClean="0"/>
              <a:t> </a:t>
            </a:r>
            <a:r>
              <a:rPr lang="ru-RU" dirty="0" err="1" smtClean="0"/>
              <a:t>людства</a:t>
            </a:r>
            <a:r>
              <a:rPr lang="ru-RU" dirty="0" smtClean="0"/>
              <a:t>, тому </a:t>
            </a:r>
            <a:r>
              <a:rPr lang="ru-RU" dirty="0" err="1" smtClean="0"/>
              <a:t>ведеться</a:t>
            </a:r>
            <a:r>
              <a:rPr lang="ru-RU" dirty="0" smtClean="0"/>
              <a:t> </a:t>
            </a:r>
            <a:r>
              <a:rPr lang="ru-RU" dirty="0" err="1" smtClean="0"/>
              <a:t>його</a:t>
            </a:r>
            <a:r>
              <a:rPr lang="ru-RU" dirty="0" smtClean="0"/>
              <a:t> </a:t>
            </a:r>
            <a:r>
              <a:rPr lang="ru-RU" dirty="0" err="1" smtClean="0"/>
              <a:t>заборона</a:t>
            </a:r>
            <a:r>
              <a:rPr lang="ru-RU" dirty="0" smtClean="0"/>
              <a:t>.</a:t>
            </a:r>
            <a:endParaRPr lang="uk-UA" dirty="0"/>
          </a:p>
        </p:txBody>
      </p:sp>
      <p:pic>
        <p:nvPicPr>
          <p:cNvPr id="4" name="Рисунок 3" descr="1312009222_udarnaya-sila-yenergiya-vzryva.jpg"/>
          <p:cNvPicPr>
            <a:picLocks noChangeAspect="1"/>
          </p:cNvPicPr>
          <p:nvPr/>
        </p:nvPicPr>
        <p:blipFill>
          <a:blip r:embed="rId2" cstate="print"/>
          <a:stretch>
            <a:fillRect/>
          </a:stretch>
        </p:blipFill>
        <p:spPr>
          <a:xfrm>
            <a:off x="3635896" y="4293096"/>
            <a:ext cx="4746104" cy="228031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51520" y="260648"/>
            <a:ext cx="8208912" cy="3384376"/>
          </a:xfrm>
        </p:spPr>
        <p:txBody>
          <a:bodyPr>
            <a:normAutofit fontScale="85000" lnSpcReduction="20000"/>
          </a:bodyPr>
          <a:lstStyle/>
          <a:p>
            <a:r>
              <a:rPr lang="uk-UA" dirty="0" smtClean="0"/>
              <a:t>Вражаюча дія ядерної зброї заснована на енергії, що виділяється при ядерних реакціях вибухового типу. Потужність вибуху ядерних боєприпасів прийнято виражати тротиловим еквівалентом, тобто кількістю звичайної вибухової речовини (тротилу), при вибуху якого виділяється стільки ж енергії, скільки її виділяється при вибуху цих ядерних боєприпасів. Тротиловий еквівалент виміряється в тоннах (кілотоннах, мегатоннах).</a:t>
            </a:r>
            <a:endParaRPr lang="uk-UA" dirty="0"/>
          </a:p>
        </p:txBody>
      </p:sp>
      <p:pic>
        <p:nvPicPr>
          <p:cNvPr id="5" name="Рисунок 4" descr="B61-11.jpg"/>
          <p:cNvPicPr>
            <a:picLocks noChangeAspect="1"/>
          </p:cNvPicPr>
          <p:nvPr/>
        </p:nvPicPr>
        <p:blipFill>
          <a:blip r:embed="rId2" cstate="print"/>
          <a:stretch>
            <a:fillRect/>
          </a:stretch>
        </p:blipFill>
        <p:spPr>
          <a:xfrm>
            <a:off x="683568" y="3645024"/>
            <a:ext cx="5444686" cy="28803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7848872" cy="1815882"/>
          </a:xfrm>
          <a:prstGeom prst="rect">
            <a:avLst/>
          </a:prstGeom>
        </p:spPr>
        <p:txBody>
          <a:bodyPr wrap="square">
            <a:spAutoFit/>
          </a:bodyPr>
          <a:lstStyle/>
          <a:p>
            <a:r>
              <a:rPr lang="ru-RU" sz="2800" dirty="0" err="1"/>
              <a:t>Вражаючими</a:t>
            </a:r>
            <a:r>
              <a:rPr lang="ru-RU" sz="2800" dirty="0"/>
              <a:t> факторами ядерного </a:t>
            </a:r>
            <a:r>
              <a:rPr lang="ru-RU" sz="2800" dirty="0" err="1"/>
              <a:t>вибуху</a:t>
            </a:r>
            <a:r>
              <a:rPr lang="ru-RU" sz="2800" dirty="0"/>
              <a:t> </a:t>
            </a:r>
            <a:r>
              <a:rPr lang="ru-RU" sz="2800" dirty="0" err="1"/>
              <a:t>є</a:t>
            </a:r>
            <a:r>
              <a:rPr lang="ru-RU" sz="2800" dirty="0"/>
              <a:t> </a:t>
            </a:r>
            <a:r>
              <a:rPr lang="ru-RU" sz="2800" dirty="0" err="1"/>
              <a:t>ударна</a:t>
            </a:r>
            <a:r>
              <a:rPr lang="ru-RU" sz="2800" dirty="0"/>
              <a:t> </a:t>
            </a:r>
            <a:r>
              <a:rPr lang="ru-RU" sz="2800" dirty="0" err="1"/>
              <a:t>хвиля</a:t>
            </a:r>
            <a:r>
              <a:rPr lang="ru-RU" sz="2800" dirty="0"/>
              <a:t>, </a:t>
            </a:r>
            <a:r>
              <a:rPr lang="ru-RU" sz="2800" dirty="0" err="1"/>
              <a:t>світлове</a:t>
            </a:r>
            <a:r>
              <a:rPr lang="ru-RU" sz="2800" dirty="0"/>
              <a:t> </a:t>
            </a:r>
            <a:r>
              <a:rPr lang="ru-RU" sz="2800" dirty="0" err="1"/>
              <a:t>випромінювання</a:t>
            </a:r>
            <a:r>
              <a:rPr lang="ru-RU" sz="2800" dirty="0"/>
              <a:t>, </a:t>
            </a:r>
            <a:r>
              <a:rPr lang="ru-RU" sz="2800" dirty="0" err="1"/>
              <a:t>проникаюча</a:t>
            </a:r>
            <a:r>
              <a:rPr lang="ru-RU" sz="2800" dirty="0"/>
              <a:t> </a:t>
            </a:r>
            <a:r>
              <a:rPr lang="ru-RU" sz="2800" dirty="0" err="1"/>
              <a:t>радіація</a:t>
            </a:r>
            <a:r>
              <a:rPr lang="ru-RU" sz="2800" dirty="0"/>
              <a:t>, </a:t>
            </a:r>
            <a:r>
              <a:rPr lang="ru-RU" sz="2800" dirty="0" err="1"/>
              <a:t>радіоактивне</a:t>
            </a:r>
            <a:r>
              <a:rPr lang="ru-RU" sz="2800" dirty="0"/>
              <a:t> </a:t>
            </a:r>
            <a:r>
              <a:rPr lang="ru-RU" sz="2800" dirty="0" err="1"/>
              <a:t>зараження</a:t>
            </a:r>
            <a:r>
              <a:rPr lang="ru-RU" sz="2800" dirty="0"/>
              <a:t> та </a:t>
            </a:r>
            <a:r>
              <a:rPr lang="ru-RU" sz="2800" dirty="0" err="1"/>
              <a:t>електромагнітний</a:t>
            </a:r>
            <a:r>
              <a:rPr lang="ru-RU" sz="2800" dirty="0"/>
              <a:t> </a:t>
            </a:r>
            <a:r>
              <a:rPr lang="ru-RU" sz="2800" dirty="0" err="1"/>
              <a:t>імпульс</a:t>
            </a:r>
            <a:r>
              <a:rPr lang="ru-RU" sz="2800" dirty="0"/>
              <a:t>.</a:t>
            </a:r>
            <a:endParaRPr lang="uk-UA" sz="2800" dirty="0"/>
          </a:p>
        </p:txBody>
      </p:sp>
      <p:pic>
        <p:nvPicPr>
          <p:cNvPr id="3" name="Рисунок 2" descr="happydicaprio6401858126.jpg"/>
          <p:cNvPicPr>
            <a:picLocks noChangeAspect="1"/>
          </p:cNvPicPr>
          <p:nvPr/>
        </p:nvPicPr>
        <p:blipFill>
          <a:blip r:embed="rId2" cstate="print"/>
          <a:stretch>
            <a:fillRect/>
          </a:stretch>
        </p:blipFill>
        <p:spPr>
          <a:xfrm>
            <a:off x="323528" y="2204864"/>
            <a:ext cx="7200800" cy="436241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anthrax-hart-building_wide-9b9c2c8c13e0fd2d9081f533a40f1563e248f579.jpg"/>
          <p:cNvPicPr>
            <a:picLocks noChangeAspect="1"/>
          </p:cNvPicPr>
          <p:nvPr/>
        </p:nvPicPr>
        <p:blipFill>
          <a:blip r:embed="rId2" cstate="print"/>
          <a:stretch>
            <a:fillRect/>
          </a:stretch>
        </p:blipFill>
        <p:spPr>
          <a:xfrm>
            <a:off x="2483768" y="3501008"/>
            <a:ext cx="6091902" cy="3168352"/>
          </a:xfrm>
          <a:prstGeom prst="rect">
            <a:avLst/>
          </a:prstGeom>
          <a:ln>
            <a:noFill/>
          </a:ln>
          <a:effectLst>
            <a:softEdge rad="112500"/>
          </a:effectLst>
        </p:spPr>
      </p:pic>
      <p:sp>
        <p:nvSpPr>
          <p:cNvPr id="2" name="Прямоугольник 1"/>
          <p:cNvSpPr/>
          <p:nvPr/>
        </p:nvSpPr>
        <p:spPr>
          <a:xfrm>
            <a:off x="89940" y="20805"/>
            <a:ext cx="7722419" cy="4154984"/>
          </a:xfrm>
          <a:prstGeom prst="rect">
            <a:avLst/>
          </a:prstGeom>
        </p:spPr>
        <p:txBody>
          <a:bodyPr wrap="square">
            <a:spAutoFit/>
          </a:bodyPr>
          <a:lstStyle/>
          <a:p>
            <a:r>
              <a:rPr lang="uk-UA" sz="2400" dirty="0" smtClean="0">
                <a:solidFill>
                  <a:schemeClr val="accent2">
                    <a:lumMod val="60000"/>
                    <a:lumOff val="40000"/>
                  </a:schemeClr>
                </a:solidFill>
              </a:rPr>
              <a:t>БАКТЕРІОЛОГІЧНА ЗБРОЯ </a:t>
            </a:r>
            <a:r>
              <a:rPr lang="uk-UA" sz="2400" dirty="0" smtClean="0"/>
              <a:t>є </a:t>
            </a:r>
            <a:r>
              <a:rPr lang="uk-UA" sz="2400" dirty="0"/>
              <a:t>засобом масової поразки людей, сільськогосподарських тварин і рослин. Дія його заснована на використанні хвороботворних властивостей мікроорганізмів (бактерій, вірусів, рикетсій, грибків, а також вироблюваних деякими бактеріями токсинів). До бактеріологічної зброї відносяться рецептури хвороботворних організмів і засоби доставки їх до цілі (ракети, авіаційні бомби і контейнери, аерозольні розпилювачі, артилерійські снаряди й ін.).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208912" cy="1569660"/>
          </a:xfrm>
          <a:prstGeom prst="rect">
            <a:avLst/>
          </a:prstGeom>
        </p:spPr>
        <p:txBody>
          <a:bodyPr wrap="square">
            <a:spAutoFit/>
          </a:bodyPr>
          <a:lstStyle/>
          <a:p>
            <a:r>
              <a:rPr lang="uk-UA" sz="2400" dirty="0"/>
              <a:t>Бактеріологічна зброя здатна викликати на великих територіях масові захворювання людей і тварин, вона вражаюче впливає протягом тривалого часу, має тривалий схований (інкубаційний) період дії.</a:t>
            </a:r>
          </a:p>
        </p:txBody>
      </p:sp>
      <p:pic>
        <p:nvPicPr>
          <p:cNvPr id="3" name="Рисунок 2" descr="element-673863-misc-14.jpg"/>
          <p:cNvPicPr>
            <a:picLocks noChangeAspect="1"/>
          </p:cNvPicPr>
          <p:nvPr/>
        </p:nvPicPr>
        <p:blipFill>
          <a:blip r:embed="rId2" cstate="print"/>
          <a:stretch>
            <a:fillRect/>
          </a:stretch>
        </p:blipFill>
        <p:spPr>
          <a:xfrm>
            <a:off x="971600" y="1988840"/>
            <a:ext cx="7840312" cy="46805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3240360" cy="4832092"/>
          </a:xfrm>
          <a:prstGeom prst="rect">
            <a:avLst/>
          </a:prstGeom>
        </p:spPr>
        <p:txBody>
          <a:bodyPr wrap="square">
            <a:spAutoFit/>
          </a:bodyPr>
          <a:lstStyle/>
          <a:p>
            <a:r>
              <a:rPr lang="ru-RU" sz="2800" dirty="0" err="1"/>
              <a:t>Мікроби</a:t>
            </a:r>
            <a:r>
              <a:rPr lang="ru-RU" sz="2800" dirty="0"/>
              <a:t> </a:t>
            </a:r>
            <a:r>
              <a:rPr lang="ru-RU" sz="2800" dirty="0" err="1"/>
              <a:t>і</a:t>
            </a:r>
            <a:r>
              <a:rPr lang="ru-RU" sz="2800" dirty="0"/>
              <a:t> </a:t>
            </a:r>
            <a:r>
              <a:rPr lang="ru-RU" sz="2800" dirty="0" err="1"/>
              <a:t>токсини</a:t>
            </a:r>
            <a:r>
              <a:rPr lang="ru-RU" sz="2800" dirty="0"/>
              <a:t> </a:t>
            </a:r>
            <a:r>
              <a:rPr lang="ru-RU" sz="2800" dirty="0" err="1"/>
              <a:t>важко</a:t>
            </a:r>
            <a:r>
              <a:rPr lang="ru-RU" sz="2800" dirty="0"/>
              <a:t> </a:t>
            </a:r>
            <a:r>
              <a:rPr lang="ru-RU" sz="2800" dirty="0" err="1"/>
              <a:t>знайти</a:t>
            </a:r>
            <a:r>
              <a:rPr lang="ru-RU" sz="2800" dirty="0"/>
              <a:t> в </a:t>
            </a:r>
            <a:r>
              <a:rPr lang="ru-RU" sz="2800" dirty="0" err="1"/>
              <a:t>зовнішньому</a:t>
            </a:r>
            <a:r>
              <a:rPr lang="ru-RU" sz="2800" dirty="0"/>
              <a:t> </a:t>
            </a:r>
            <a:r>
              <a:rPr lang="ru-RU" sz="2800" dirty="0" err="1"/>
              <a:t>середовищі</a:t>
            </a:r>
            <a:r>
              <a:rPr lang="ru-RU" sz="2800" dirty="0"/>
              <a:t>, вони </a:t>
            </a:r>
            <a:r>
              <a:rPr lang="ru-RU" sz="2800" dirty="0" err="1"/>
              <a:t>можуть</a:t>
            </a:r>
            <a:r>
              <a:rPr lang="ru-RU" sz="2800" dirty="0"/>
              <a:t> </a:t>
            </a:r>
            <a:r>
              <a:rPr lang="ru-RU" sz="2800" dirty="0" err="1"/>
              <a:t>проникати</a:t>
            </a:r>
            <a:r>
              <a:rPr lang="ru-RU" sz="2800" dirty="0"/>
              <a:t> разом </a:t>
            </a:r>
            <a:r>
              <a:rPr lang="ru-RU" sz="2800" dirty="0" err="1"/>
              <a:t>з</a:t>
            </a:r>
            <a:r>
              <a:rPr lang="ru-RU" sz="2800" dirty="0"/>
              <a:t> </a:t>
            </a:r>
            <a:r>
              <a:rPr lang="ru-RU" sz="2800" dirty="0" err="1"/>
              <a:t>повітрям</a:t>
            </a:r>
            <a:r>
              <a:rPr lang="ru-RU" sz="2800" dirty="0"/>
              <a:t> у </a:t>
            </a:r>
            <a:r>
              <a:rPr lang="ru-RU" sz="2800" dirty="0" err="1"/>
              <a:t>негерметизовані</a:t>
            </a:r>
            <a:r>
              <a:rPr lang="ru-RU" sz="2800" dirty="0"/>
              <a:t> </a:t>
            </a:r>
            <a:r>
              <a:rPr lang="ru-RU" sz="2800" dirty="0" err="1"/>
              <a:t>укриття</a:t>
            </a:r>
            <a:r>
              <a:rPr lang="ru-RU" sz="2800" dirty="0"/>
              <a:t> </a:t>
            </a:r>
            <a:r>
              <a:rPr lang="ru-RU" sz="2800" dirty="0" err="1"/>
              <a:t>і</a:t>
            </a:r>
            <a:r>
              <a:rPr lang="ru-RU" sz="2800" dirty="0"/>
              <a:t> </a:t>
            </a:r>
            <a:r>
              <a:rPr lang="ru-RU" sz="2800" dirty="0" err="1"/>
              <a:t>приміщення</a:t>
            </a:r>
            <a:r>
              <a:rPr lang="ru-RU" sz="2800" dirty="0"/>
              <a:t> </a:t>
            </a:r>
            <a:r>
              <a:rPr lang="ru-RU" sz="2800" dirty="0" err="1"/>
              <a:t>і</a:t>
            </a:r>
            <a:r>
              <a:rPr lang="ru-RU" sz="2800" dirty="0"/>
              <a:t> </a:t>
            </a:r>
            <a:r>
              <a:rPr lang="ru-RU" sz="2800" dirty="0" err="1"/>
              <a:t>заражати</a:t>
            </a:r>
            <a:r>
              <a:rPr lang="ru-RU" sz="2800" dirty="0"/>
              <a:t> в них людей </a:t>
            </a:r>
            <a:r>
              <a:rPr lang="ru-RU" sz="2800" dirty="0" err="1"/>
              <a:t>і</a:t>
            </a:r>
            <a:r>
              <a:rPr lang="ru-RU" sz="2800" dirty="0"/>
              <a:t> </a:t>
            </a:r>
            <a:r>
              <a:rPr lang="ru-RU" sz="2800" dirty="0" err="1"/>
              <a:t>тварин</a:t>
            </a:r>
            <a:r>
              <a:rPr lang="ru-RU" sz="2800" dirty="0"/>
              <a:t>.</a:t>
            </a:r>
            <a:endParaRPr lang="uk-UA" sz="2800" dirty="0"/>
          </a:p>
        </p:txBody>
      </p:sp>
      <p:pic>
        <p:nvPicPr>
          <p:cNvPr id="3" name="Рисунок 2" descr="anthrax_suits.jpg"/>
          <p:cNvPicPr>
            <a:picLocks noChangeAspect="1"/>
          </p:cNvPicPr>
          <p:nvPr/>
        </p:nvPicPr>
        <p:blipFill>
          <a:blip r:embed="rId2" cstate="print"/>
          <a:stretch>
            <a:fillRect/>
          </a:stretch>
        </p:blipFill>
        <p:spPr>
          <a:xfrm>
            <a:off x="3923928" y="260648"/>
            <a:ext cx="4797698" cy="61206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7920880" cy="1384995"/>
          </a:xfrm>
          <a:prstGeom prst="rect">
            <a:avLst/>
          </a:prstGeom>
        </p:spPr>
        <p:txBody>
          <a:bodyPr wrap="square">
            <a:spAutoFit/>
          </a:bodyPr>
          <a:lstStyle/>
          <a:p>
            <a:r>
              <a:rPr lang="uk-UA" sz="2800" b="1" dirty="0" smtClean="0">
                <a:solidFill>
                  <a:schemeClr val="accent2"/>
                </a:solidFill>
              </a:rPr>
              <a:t>ВІЙНА</a:t>
            </a:r>
            <a:r>
              <a:rPr lang="uk-UA" sz="2800" b="1" dirty="0" smtClean="0"/>
              <a:t> </a:t>
            </a:r>
            <a:r>
              <a:rPr lang="uk-UA" sz="2800" dirty="0" smtClean="0"/>
              <a:t>— </a:t>
            </a:r>
            <a:r>
              <a:rPr lang="uk-UA" sz="2800" dirty="0"/>
              <a:t>це збройна боротьба між державами (їх коаліціями) або соціальними, етнічними та іншими спільнотами.</a:t>
            </a:r>
          </a:p>
        </p:txBody>
      </p:sp>
      <p:pic>
        <p:nvPicPr>
          <p:cNvPr id="3" name="Рисунок 2" descr="Somal1(1).jpg"/>
          <p:cNvPicPr>
            <a:picLocks noChangeAspect="1"/>
          </p:cNvPicPr>
          <p:nvPr/>
        </p:nvPicPr>
        <p:blipFill>
          <a:blip r:embed="rId2" cstate="print"/>
          <a:stretch>
            <a:fillRect/>
          </a:stretch>
        </p:blipFill>
        <p:spPr>
          <a:xfrm>
            <a:off x="755576" y="1700808"/>
            <a:ext cx="7128792" cy="458310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yahooeu_ru_22.jpg"/>
          <p:cNvPicPr>
            <a:picLocks noChangeAspect="1"/>
          </p:cNvPicPr>
          <p:nvPr/>
        </p:nvPicPr>
        <p:blipFill>
          <a:blip r:embed="rId2" cstate="print"/>
          <a:stretch>
            <a:fillRect/>
          </a:stretch>
        </p:blipFill>
        <p:spPr>
          <a:xfrm>
            <a:off x="251520" y="1700808"/>
            <a:ext cx="7429440" cy="4829136"/>
          </a:xfrm>
          <a:prstGeom prst="rect">
            <a:avLst/>
          </a:prstGeom>
          <a:ln>
            <a:noFill/>
          </a:ln>
          <a:effectLst>
            <a:softEdge rad="112500"/>
          </a:effectLst>
        </p:spPr>
      </p:pic>
      <p:sp>
        <p:nvSpPr>
          <p:cNvPr id="3" name="Прямоугольник 2"/>
          <p:cNvSpPr/>
          <p:nvPr/>
        </p:nvSpPr>
        <p:spPr>
          <a:xfrm>
            <a:off x="179512" y="188640"/>
            <a:ext cx="8280920" cy="1384995"/>
          </a:xfrm>
          <a:prstGeom prst="rect">
            <a:avLst/>
          </a:prstGeom>
        </p:spPr>
        <p:txBody>
          <a:bodyPr wrap="square">
            <a:spAutoFit/>
          </a:bodyPr>
          <a:lstStyle/>
          <a:p>
            <a:r>
              <a:rPr lang="ru-RU" sz="2800" dirty="0" err="1"/>
              <a:t>Загалом</a:t>
            </a:r>
            <a:r>
              <a:rPr lang="ru-RU" sz="2800" dirty="0"/>
              <a:t>, </a:t>
            </a:r>
            <a:r>
              <a:rPr lang="ru-RU" sz="2800" dirty="0" err="1"/>
              <a:t>війна</a:t>
            </a:r>
            <a:r>
              <a:rPr lang="ru-RU" sz="2800" dirty="0"/>
              <a:t> як </a:t>
            </a:r>
            <a:r>
              <a:rPr lang="ru-RU" sz="2800" dirty="0" err="1"/>
              <a:t>спосіб</a:t>
            </a:r>
            <a:r>
              <a:rPr lang="ru-RU" sz="2800" dirty="0"/>
              <a:t> </a:t>
            </a:r>
            <a:r>
              <a:rPr lang="ru-RU" sz="2800" dirty="0" err="1"/>
              <a:t>знищення</a:t>
            </a:r>
            <a:r>
              <a:rPr lang="ru-RU" sz="2800" dirty="0"/>
              <a:t> </a:t>
            </a:r>
            <a:r>
              <a:rPr lang="ru-RU" sz="2800" dirty="0" err="1"/>
              <a:t>представників</a:t>
            </a:r>
            <a:r>
              <a:rPr lang="ru-RU" sz="2800" dirty="0"/>
              <a:t> </a:t>
            </a:r>
            <a:r>
              <a:rPr lang="ru-RU" sz="2800" dirty="0" err="1"/>
              <a:t>свого</a:t>
            </a:r>
            <a:r>
              <a:rPr lang="ru-RU" sz="2800" dirty="0"/>
              <a:t> виду </a:t>
            </a:r>
            <a:r>
              <a:rPr lang="ru-RU" sz="2800" dirty="0" err="1"/>
              <a:t>із</a:t>
            </a:r>
            <a:r>
              <a:rPr lang="ru-RU" sz="2800" dirty="0"/>
              <a:t> </a:t>
            </a:r>
            <a:r>
              <a:rPr lang="ru-RU" sz="2800" dirty="0" err="1"/>
              <a:t>всіх</a:t>
            </a:r>
            <a:r>
              <a:rPr lang="ru-RU" sz="2800" dirty="0"/>
              <a:t> </a:t>
            </a:r>
            <a:r>
              <a:rPr lang="ru-RU" sz="2800" dirty="0" err="1"/>
              <a:t>представників</a:t>
            </a:r>
            <a:r>
              <a:rPr lang="ru-RU" sz="2800" dirty="0"/>
              <a:t> </a:t>
            </a:r>
            <a:r>
              <a:rPr lang="ru-RU" sz="2800" dirty="0" err="1"/>
              <a:t>біосфери</a:t>
            </a:r>
            <a:r>
              <a:rPr lang="ru-RU" sz="2800" dirty="0"/>
              <a:t> </a:t>
            </a:r>
            <a:r>
              <a:rPr lang="ru-RU" sz="2800" dirty="0" err="1"/>
              <a:t>притаманна</a:t>
            </a:r>
            <a:r>
              <a:rPr lang="ru-RU" sz="2800" dirty="0"/>
              <a:t> </a:t>
            </a:r>
            <a:r>
              <a:rPr lang="ru-RU" sz="2800" dirty="0" err="1"/>
              <a:t>тільки</a:t>
            </a:r>
            <a:r>
              <a:rPr lang="ru-RU" sz="2800" dirty="0"/>
              <a:t> </a:t>
            </a:r>
            <a:r>
              <a:rPr lang="ru-RU" sz="2800" dirty="0" err="1"/>
              <a:t>людині</a:t>
            </a:r>
            <a:r>
              <a:rPr lang="ru-RU" sz="2800" dirty="0"/>
              <a:t>.</a:t>
            </a:r>
            <a:endParaRPr lang="uk-U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55</TotalTime>
  <Words>410</Words>
  <Application>Microsoft Office PowerPoint</Application>
  <PresentationFormat>Экран (4:3)</PresentationFormat>
  <Paragraphs>13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Техническая</vt:lpstr>
      <vt:lpstr>Надзвичайні ситуації воєнного характеру</vt:lpstr>
      <vt:lpstr>Ядерна зброя</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Wolfish Lair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Надзвичайні ситуації воєнного характеру</dc:title>
  <dc:creator>Ольга</dc:creator>
  <cp:lastModifiedBy>Ольга</cp:lastModifiedBy>
  <cp:revision>6</cp:revision>
  <dcterms:created xsi:type="dcterms:W3CDTF">2013-09-30T16:26:48Z</dcterms:created>
  <dcterms:modified xsi:type="dcterms:W3CDTF">2013-09-30T17:21:52Z</dcterms:modified>
</cp:coreProperties>
</file>