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63" r:id="rId12"/>
    <p:sldId id="265" r:id="rId13"/>
    <p:sldId id="264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CF5B-E7A8-4E3D-B2BF-F0449AFCE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C786A-C2C8-418A-BCB6-0D4BC2C54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4E4C9-E706-4376-A4F0-B56A0BB69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F8329-E356-4B34-9D00-B231F02C3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3A2F-432E-461F-AFFD-040EDE72D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65F6-9857-4E47-BC76-93C4DAE42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73E19-D0F0-4D8C-8037-863F568ED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93C1E-7C78-4461-AA45-EAC988EF1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995-9FDB-494E-9AFB-AB7BDBFC7F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6416-E0E4-47AF-8512-53E21127D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C846-81D9-4F35-8BF6-6D7DA654C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98BF-4C2F-4B4B-A0F8-FA7D7EFBC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8C7F2-1850-47D6-9F51-33A42CBCF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7FE7E-8D0B-43C2-A498-F1945B12D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C4820-8C5C-4B6F-BB2C-3BD8FAD81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0D5CC-87CB-40B5-B494-C02A9586D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1962-B528-46D0-8D39-D3546F5E4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8B74-25FB-4ABE-AB73-541339C97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6535-577F-4A9A-9CC7-999239D78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D5C4-6FAA-42F7-953D-1FAAC3182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914FE-8351-4A59-8D52-C47EFC90A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659D-B6B7-4086-B7DE-BDB93112A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C197-D8F5-4D66-8551-5F2AA5E78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93A14-E0C4-489E-9839-81FAC0F8C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F6135-AD8F-4394-AE23-ACF756635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8742-0A41-4F90-9DE3-E6C5AE0B5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282D-3FF4-41FA-A236-0B5381073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86722-B759-442C-920C-CA3D0656C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7E44-ACAC-465B-9E96-416826B44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35CF7-6454-4A4A-8AAE-09E708FAB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95450-149C-4E5F-A203-10A545822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511E-DECF-4680-9A4A-6698C3644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CEE18-22B8-48CE-97FD-89693DC5D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0254-5306-4DD1-A1F1-D57B994D9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79C62-51B8-4061-B429-31F36B446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68B77-2E5B-4435-B071-9A9007AD1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1330-F4E5-458E-81D2-CC1F14D54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F0559-1A4F-477D-81FF-E0E93261C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6972-9693-4356-98A3-244991BA1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2CDDC-0814-48D1-85E0-FF0596BEF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9F1D-41B5-4824-B34E-188876498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6A5F4-4201-40E4-BC80-F26395FFC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940EB-2541-4DE3-AA59-BCC5EEC65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973B-0489-40FC-BEBB-97B38F571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EB31-2171-49C3-9638-18E77C66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4C615-1AED-4611-956D-9F4CCD97A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97D0F-540D-49E4-9F84-3DB7B4222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47ABA-F355-4B09-8A1F-CF2242662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86E4-4968-4C5F-A4B1-E73C5EE51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7252-4C28-4409-A4A4-E8F1A1673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8CD9-6BB7-4F03-8657-DCC8EA243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1D3AC-4E6F-4445-8F61-E7D0DE7FD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818B9-3A2C-4DDF-8DF8-3416CEDD8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CAD33-A5EF-4246-9289-D26D63428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E4674-9311-4A90-9ED1-1FBB2AF52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5E256-00B0-45AB-814D-62812C213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30A2D-EE0F-4998-805B-6D7B7616A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0E1C8-5FEE-41C1-B92E-CAA503DCB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F09B-7978-44A9-BA43-AFD363ED5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2654-F472-4BC3-942F-70E5E1AD9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6D5CE-E550-4099-A9AC-75C9EEBFF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B6FC-9FDD-4BA9-B314-4DAAE86B6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456E-44A3-40F7-ACDF-1F607FB12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D6AE-94D3-40FD-B5F8-6811FF3BF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19B1-3488-4ECC-BFED-B9FA1888F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167F-E75E-431A-B514-FCB49A54C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47E79-AF86-4179-8348-E83F877AD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F99E3-3981-4E80-A50A-7644837D0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4C6A9-2090-409C-A36A-271158D49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94F4B-DFFC-46C8-9EE2-0E167D35B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D9F96-9140-46D4-BEFA-1008B368A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3E04-6554-4FFF-8053-DD49D4C86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CD24-F4C8-40B8-A66D-DCF0511F0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C3B0A-40EB-400F-AB11-472CD6DA6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80DA-6C21-41F5-B52B-788AD7D0B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D9C1E-EC86-44B9-8719-A1B3D1630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BD222-46F9-4513-9260-C8D4E3186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B2BFF-D5E0-4018-861C-0C9368263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093B3-8858-4B71-BC98-A5C0A8651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F99C0-B06A-4FA4-8C5D-6BC87823E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B713-7692-49EF-9AE4-88DD2D7DE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36E8-83B1-444D-BA13-6404D2A22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A9D28-4BDC-4322-8CA4-6C2926584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0353-7179-40F1-8E2D-4EE44B28A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BB53-4082-4EC8-8E49-6E57997E1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369B-DD9B-4FE2-BB41-FD8486DF7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BA61-0F49-48C7-9F9B-A65131148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594E-87FC-45DC-89D7-B6C277B67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456D-9D83-4C79-A4BF-8C29FC4EF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38A9-CAB1-4E51-A600-23870B178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4C4E6-A2B7-45E4-B130-391982F4C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7BC7F-9D09-4E7A-A67F-B073E33C8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9829-F71F-4D87-A86D-5E1030D72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B5F95-9983-44F8-B93B-08006BF23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93134-C0EA-459B-A48E-55DB76B64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A9782-298F-476B-B1BB-FD6464D80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D94A-F132-4FAA-A653-516313804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E055-82B1-4AE5-B9CE-570553D20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A7BD-C3CF-413D-B5DE-BE1F3AE08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B174BD-9CCE-40EA-9D61-BDD293D462D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6C2FF2-CB55-4A7F-9A0A-CFC70BD31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A1CC9-6CF2-4677-8FC2-B6303DEF58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F5E986-5DAE-47CB-8710-05FE17FA75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4F4E23-07FA-4D19-9867-025EE91F6C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2F2902-BBEE-44FF-A8B1-59AB3B6E45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15DC5A-6162-447D-92D0-74B1AC512D0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98C395-AEF7-4322-B303-404BE406A6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16357F-A762-429C-AA8D-F2700AB198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uk-UA" sz="6000" b="1" dirty="0" smtClean="0"/>
              <a:t>Антиінфляційна політика</a:t>
            </a:r>
            <a:endParaRPr lang="ru-RU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6143644"/>
            <a:ext cx="8572560" cy="714356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Островерх</a:t>
            </a:r>
            <a:r>
              <a:rPr lang="uk-UA" dirty="0" smtClean="0"/>
              <a:t> Ольга, 11-Б клас</a:t>
            </a:r>
            <a:endParaRPr lang="ru-RU" dirty="0"/>
          </a:p>
        </p:txBody>
      </p:sp>
      <p:pic>
        <p:nvPicPr>
          <p:cNvPr id="2054" name="Picture 6" descr="http://image.zn.ua/media/images/original/Sep2011/36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286412" cy="35134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5"/>
            <a:ext cx="9144000" cy="3071834"/>
          </a:xfrm>
        </p:spPr>
        <p:txBody>
          <a:bodyPr/>
          <a:lstStyle/>
          <a:p>
            <a:r>
              <a:rPr lang="vi-VN" b="1" dirty="0" smtClean="0"/>
              <a:t>Антиінфляційна політика</a:t>
            </a:r>
            <a:r>
              <a:rPr lang="vi-VN" dirty="0" smtClean="0"/>
              <a:t> — комплекс взаємопов'язаних заходів  держави й центрального банку країни з метою запобігання високим темпам інфляції та управління нею на незагрозливому для стабільності економічної системи рівні.</a:t>
            </a:r>
            <a:br>
              <a:rPr lang="vi-VN" dirty="0" smtClean="0"/>
            </a:br>
            <a:endParaRPr lang="vi-VN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794" y="3143248"/>
            <a:ext cx="5643602" cy="78581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857892"/>
            <a:ext cx="3929058" cy="100010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4714884"/>
            <a:ext cx="3500462" cy="1000132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38" y="5857892"/>
            <a:ext cx="3500462" cy="100010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00232" y="328612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Цілі антиінфляційної політики</a:t>
            </a:r>
            <a:endParaRPr lang="ru-RU" sz="24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357686" y="4357694"/>
            <a:ext cx="714380" cy="1588"/>
          </a:xfrm>
          <a:prstGeom prst="straightConnector1">
            <a:avLst/>
          </a:prstGeom>
          <a:ln w="50800" cmpd="sng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464" y="4000504"/>
            <a:ext cx="3213122" cy="1071570"/>
          </a:xfrm>
          <a:prstGeom prst="straightConnector1">
            <a:avLst/>
          </a:prstGeom>
          <a:ln w="50800" cmpd="sng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357290" y="4000504"/>
            <a:ext cx="3359174" cy="1214446"/>
          </a:xfrm>
          <a:prstGeom prst="straightConnector1">
            <a:avLst/>
          </a:prstGeom>
          <a:ln w="50800" cmpd="sng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488" y="4857761"/>
            <a:ext cx="3929090" cy="830997"/>
          </a:xfrm>
          <a:prstGeom prst="rect">
            <a:avLst/>
          </a:prstGeom>
          <a:noFill/>
          <a:ln>
            <a:solidFill>
              <a:schemeClr val="bg1">
                <a:lumMod val="7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Розвиток ринкового механізму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1470" y="6027003"/>
            <a:ext cx="414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Скорочення бюджетного дефіциту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5929330"/>
            <a:ext cx="34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Проведення політики грошового регулювання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00013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міжнародній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напрямки </a:t>
            </a:r>
            <a:r>
              <a:rPr lang="ru-RU" dirty="0" err="1" smtClean="0"/>
              <a:t>антиінфляційної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285992"/>
            <a:ext cx="4071966" cy="3357586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285992"/>
            <a:ext cx="4071966" cy="3357586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392909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Дефляційна політика (</a:t>
            </a:r>
            <a:r>
              <a:rPr lang="uk-UA" sz="3200" b="1" dirty="0" err="1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політика</a:t>
            </a:r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 доходів)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392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Регулювання витрат (політика витрат)</a:t>
            </a:r>
            <a:endParaRPr lang="ru-RU" sz="32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do.gendocs.ru/pars_docs/tw_refs/27/26765/26765_html_c03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3"/>
            <a:ext cx="9144000" cy="561290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25963"/>
          </a:xfrm>
        </p:spPr>
        <p:txBody>
          <a:bodyPr/>
          <a:lstStyle/>
          <a:p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доходів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справляє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подвійний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інфляцію</a:t>
            </a:r>
            <a:r>
              <a:rPr lang="ru-RU" sz="2800" dirty="0" smtClean="0"/>
              <a:t>. </a:t>
            </a:r>
            <a:r>
              <a:rPr lang="ru-RU" sz="2800" dirty="0" err="1" smtClean="0"/>
              <a:t>Обмежуючи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цін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заробітної</a:t>
            </a:r>
            <a:r>
              <a:rPr lang="ru-RU" sz="2800" dirty="0" smtClean="0"/>
              <a:t> плати,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доходів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зменшує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витрат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виробництво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гальмує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інфляційних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/>
              <a:t>Водночас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стримування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заробітної</a:t>
            </a:r>
            <a:r>
              <a:rPr lang="ru-RU" sz="2800" dirty="0" smtClean="0"/>
              <a:t> плати </a:t>
            </a:r>
            <a:r>
              <a:rPr lang="ru-RU" sz="2800" dirty="0" err="1" smtClean="0"/>
              <a:t>спричиняє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платоспроможного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попиту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негативно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економіку</a:t>
            </a:r>
            <a:r>
              <a:rPr lang="ru-RU" sz="2800" dirty="0" smtClean="0"/>
              <a:t>. Тому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доходів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поєднанні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заходами </a:t>
            </a:r>
            <a:r>
              <a:rPr lang="ru-RU" sz="2800" dirty="0" err="1" smtClean="0"/>
              <a:t>дефляційної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3906" name="Picture 2" descr="http://www.look.com.ua/large/201302/65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996"/>
            <a:ext cx="3929058" cy="2209003"/>
          </a:xfrm>
          <a:prstGeom prst="rect">
            <a:avLst/>
          </a:prstGeom>
          <a:noFill/>
        </p:spPr>
      </p:pic>
      <p:pic>
        <p:nvPicPr>
          <p:cNvPr id="123908" name="Picture 4" descr="http://www.masterforex-v.org/system/news/euro_polsha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8" y="4572008"/>
            <a:ext cx="3571861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2286016"/>
          </a:xfrm>
        </p:spPr>
        <p:txBody>
          <a:bodyPr/>
          <a:lstStyle/>
          <a:p>
            <a:r>
              <a:rPr lang="ru-RU" sz="2800" dirty="0" smtClean="0"/>
              <a:t>Для </a:t>
            </a:r>
            <a:r>
              <a:rPr lang="ru-RU" sz="2800" dirty="0" err="1" smtClean="0"/>
              <a:t>подолання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стабілізації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валюти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цілий</a:t>
            </a:r>
            <a:r>
              <a:rPr lang="ru-RU" sz="2800" dirty="0" smtClean="0"/>
              <a:t> ряд </a:t>
            </a:r>
            <a:r>
              <a:rPr lang="ru-RU" sz="2800" dirty="0" err="1" smtClean="0"/>
              <a:t>методів</a:t>
            </a:r>
            <a:r>
              <a:rPr lang="ru-RU" sz="2800" dirty="0" smtClean="0"/>
              <a:t>.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поширеними</a:t>
            </a:r>
            <a:r>
              <a:rPr lang="ru-RU" sz="2800" dirty="0" smtClean="0"/>
              <a:t> є: </a:t>
            </a:r>
            <a:r>
              <a:rPr lang="ru-RU" sz="2800" dirty="0" err="1" smtClean="0"/>
              <a:t>нуліфікація</a:t>
            </a:r>
            <a:r>
              <a:rPr lang="ru-RU" sz="2800" dirty="0" smtClean="0"/>
              <a:t>, </a:t>
            </a:r>
            <a:r>
              <a:rPr lang="ru-RU" sz="2800" dirty="0" err="1" smtClean="0"/>
              <a:t>ревалоризація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реставрація</a:t>
            </a:r>
            <a:r>
              <a:rPr lang="ru-RU" sz="2800" dirty="0" smtClean="0"/>
              <a:t>, </a:t>
            </a:r>
            <a:r>
              <a:rPr lang="ru-RU" sz="2800" dirty="0" err="1" smtClean="0"/>
              <a:t>девальвація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18786" name="Picture 2" descr="http://payhome.com.ua/wp-content/uploads/2013/05/244290-Sepik.jpg"/>
          <p:cNvPicPr>
            <a:picLocks noChangeAspect="1" noChangeArrowheads="1"/>
          </p:cNvPicPr>
          <p:nvPr/>
        </p:nvPicPr>
        <p:blipFill>
          <a:blip r:embed="rId2"/>
          <a:srcRect t="12047" b="8740"/>
          <a:stretch>
            <a:fillRect/>
          </a:stretch>
        </p:blipFill>
        <p:spPr bwMode="auto">
          <a:xfrm>
            <a:off x="214282" y="2563827"/>
            <a:ext cx="8671652" cy="42941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/>
          <a:lstStyle/>
          <a:p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нуліфікація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знецінених</a:t>
            </a:r>
            <a:r>
              <a:rPr lang="ru-RU" sz="2800" dirty="0" smtClean="0"/>
              <a:t> грошей. Вона </a:t>
            </a:r>
            <a:r>
              <a:rPr lang="ru-RU" sz="2800" dirty="0" err="1" smtClean="0"/>
              <a:t>означає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ліквідацію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вилучення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обігу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грошовими</a:t>
            </a:r>
            <a:r>
              <a:rPr lang="ru-RU" sz="2800" dirty="0" smtClean="0"/>
              <a:t> знаками, як правило, в </a:t>
            </a:r>
            <a:r>
              <a:rPr lang="ru-RU" sz="2800" dirty="0" err="1" smtClean="0"/>
              <a:t>меншій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. </a:t>
            </a:r>
            <a:r>
              <a:rPr lang="ru-RU" sz="2800" dirty="0" err="1" smtClean="0"/>
              <a:t>Цим</a:t>
            </a:r>
            <a:r>
              <a:rPr lang="ru-RU" sz="2800" dirty="0" smtClean="0"/>
              <a:t> методом </a:t>
            </a:r>
            <a:r>
              <a:rPr lang="ru-RU" sz="2800" dirty="0" err="1" smtClean="0"/>
              <a:t>скористалась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в 1996 </a:t>
            </a:r>
            <a:r>
              <a:rPr lang="en-US" sz="2800" dirty="0" smtClean="0"/>
              <a:t>p., </a:t>
            </a:r>
            <a:r>
              <a:rPr lang="ru-RU" sz="2800" dirty="0" err="1" smtClean="0"/>
              <a:t>запровадивши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обіг</a:t>
            </a:r>
            <a:r>
              <a:rPr lang="ru-RU" sz="2800" dirty="0" smtClean="0"/>
              <a:t> </a:t>
            </a:r>
            <a:r>
              <a:rPr lang="ru-RU" sz="2800" dirty="0" err="1" smtClean="0"/>
              <a:t>нову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одиницю</a:t>
            </a:r>
            <a:r>
              <a:rPr lang="ru-RU" sz="2800" dirty="0" smtClean="0"/>
              <a:t> - </a:t>
            </a:r>
            <a:r>
              <a:rPr lang="ru-RU" sz="2800" dirty="0" err="1" smtClean="0"/>
              <a:t>гривню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17762" name="Picture 2" descr="http://i.obozrevatel.ua/2/1179632/966365.jpg"/>
          <p:cNvPicPr>
            <a:picLocks noChangeAspect="1" noChangeArrowheads="1"/>
          </p:cNvPicPr>
          <p:nvPr/>
        </p:nvPicPr>
        <p:blipFill>
          <a:blip r:embed="rId2"/>
          <a:srcRect r="840"/>
          <a:stretch>
            <a:fillRect/>
          </a:stretch>
        </p:blipFill>
        <p:spPr bwMode="auto">
          <a:xfrm>
            <a:off x="0" y="3143247"/>
            <a:ext cx="3116841" cy="2095493"/>
          </a:xfrm>
          <a:prstGeom prst="rect">
            <a:avLst/>
          </a:prstGeom>
          <a:noFill/>
        </p:spPr>
      </p:pic>
      <p:pic>
        <p:nvPicPr>
          <p:cNvPr id="117764" name="Picture 4" descr="http://sumno.org.ua/media/images/galleries/2009/08/18/ukrajinski-gryvni-1992-2006/2007200ua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9"/>
            <a:ext cx="3104418" cy="1571612"/>
          </a:xfrm>
          <a:prstGeom prst="rect">
            <a:avLst/>
          </a:prstGeom>
          <a:noFill/>
        </p:spPr>
      </p:pic>
      <p:pic>
        <p:nvPicPr>
          <p:cNvPr id="117772" name="Picture 12" descr="http://upload.wikimedia.org/wikipedia/commons/0/01/1_hryvnia_2006_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3492553" cy="1857388"/>
          </a:xfrm>
          <a:prstGeom prst="rect">
            <a:avLst/>
          </a:prstGeom>
          <a:noFill/>
        </p:spPr>
      </p:pic>
      <p:pic>
        <p:nvPicPr>
          <p:cNvPr id="117774" name="Picture 14" descr="http://monolog.name/_bl/1/16953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000637"/>
            <a:ext cx="3477442" cy="1857364"/>
          </a:xfrm>
          <a:prstGeom prst="rect">
            <a:avLst/>
          </a:prstGeom>
          <a:noFill/>
        </p:spPr>
      </p:pic>
      <p:pic>
        <p:nvPicPr>
          <p:cNvPr id="117776" name="Picture 16" descr="http://grim.in.ua/sites/default/files/images/news/2014/02/06-909502a7e2_150797.jpg"/>
          <p:cNvPicPr>
            <a:picLocks noChangeAspect="1" noChangeArrowheads="1"/>
          </p:cNvPicPr>
          <p:nvPr/>
        </p:nvPicPr>
        <p:blipFill>
          <a:blip r:embed="rId6"/>
          <a:srcRect l="30866" r="26457"/>
          <a:stretch>
            <a:fillRect/>
          </a:stretch>
        </p:blipFill>
        <p:spPr bwMode="auto">
          <a:xfrm>
            <a:off x="6705151" y="3048000"/>
            <a:ext cx="2438849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643338"/>
          </a:xfrm>
        </p:spPr>
        <p:txBody>
          <a:bodyPr/>
          <a:lstStyle/>
          <a:p>
            <a:r>
              <a:rPr lang="ru-RU" dirty="0" err="1" smtClean="0"/>
              <a:t>Протилежним</a:t>
            </a:r>
            <a:r>
              <a:rPr lang="ru-RU" dirty="0" smtClean="0"/>
              <a:t> до </a:t>
            </a:r>
            <a:r>
              <a:rPr lang="ru-RU" dirty="0" err="1" smtClean="0"/>
              <a:t>нуліфікації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метод </a:t>
            </a:r>
            <a:r>
              <a:rPr lang="ru-RU" dirty="0" err="1" smtClean="0"/>
              <a:t>стабілізації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b="1" dirty="0" err="1" smtClean="0"/>
              <a:t>ревалоризації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dirty="0" err="1" smtClean="0"/>
              <a:t>реставрації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Ревалоризація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доінфляційної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паперових</a:t>
            </a:r>
            <a:r>
              <a:rPr lang="ru-RU" dirty="0" smtClean="0"/>
              <a:t> грошей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стабілізації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курсу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. </a:t>
            </a:r>
          </a:p>
        </p:txBody>
      </p:sp>
      <p:pic>
        <p:nvPicPr>
          <p:cNvPr id="120834" name="Picture 2" descr="http://image.tsn.ua/media/images2/original/Mar2010/7da505282c_208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30530"/>
            <a:ext cx="4571999" cy="3427470"/>
          </a:xfrm>
          <a:prstGeom prst="rect">
            <a:avLst/>
          </a:prstGeom>
          <a:noFill/>
        </p:spPr>
      </p:pic>
      <p:pic>
        <p:nvPicPr>
          <p:cNvPr id="120836" name="Picture 4" descr="http://www.emirates.su/pics/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4114"/>
            <a:ext cx="4500562" cy="292388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3714775"/>
          </a:xfrm>
        </p:spPr>
        <p:txBody>
          <a:bodyPr/>
          <a:lstStyle/>
          <a:p>
            <a:r>
              <a:rPr lang="ru-RU" sz="2800" dirty="0" err="1" smtClean="0"/>
              <a:t>Нині</a:t>
            </a:r>
            <a:r>
              <a:rPr lang="ru-RU" sz="2800" dirty="0" smtClean="0"/>
              <a:t> у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провідним</a:t>
            </a:r>
            <a:r>
              <a:rPr lang="ru-RU" sz="2800" dirty="0" smtClean="0"/>
              <a:t> методом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поступова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реставрація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валюти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доінфляційної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купівельної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спроможності</a:t>
            </a:r>
            <a:r>
              <a:rPr lang="ru-RU" sz="2800" dirty="0" smtClean="0"/>
              <a:t> та курсу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валюти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валют. </a:t>
            </a:r>
          </a:p>
          <a:p>
            <a:r>
              <a:rPr lang="ru-RU" sz="2800" dirty="0" err="1" smtClean="0"/>
              <a:t>Водночас</a:t>
            </a:r>
            <a:r>
              <a:rPr lang="ru-RU" sz="2800" dirty="0" smtClean="0"/>
              <a:t> у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реалізується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цілий</a:t>
            </a:r>
            <a:r>
              <a:rPr lang="ru-RU" sz="2800" dirty="0" smtClean="0"/>
              <a:t> комплекс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оздоровлення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, </a:t>
            </a:r>
            <a:r>
              <a:rPr lang="ru-RU" sz="2800" dirty="0" err="1" smtClean="0"/>
              <a:t>спрямованих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насамперед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якісних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конкурентноздатних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1858" name="Picture 2" descr="http://investtalk.ru/wp-content/uploads/2012/12/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917924"/>
            <a:ext cx="4429124" cy="2940076"/>
          </a:xfrm>
          <a:prstGeom prst="rect">
            <a:avLst/>
          </a:prstGeom>
          <a:noFill/>
        </p:spPr>
      </p:pic>
      <p:pic>
        <p:nvPicPr>
          <p:cNvPr id="121860" name="Picture 4" descr="http://bestmylife.ru/wp-content/uploads/2012/01/valut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2876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5">
  <a:themeElements>
    <a:clrScheme name="rectangl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CC"/>
      </a:dk2>
      <a:lt2>
        <a:srgbClr val="CCECFF"/>
      </a:lt2>
      <a:accent1>
        <a:srgbClr val="CC00CC"/>
      </a:accent1>
      <a:accent2>
        <a:srgbClr val="00FFFF"/>
      </a:accent2>
      <a:accent3>
        <a:srgbClr val="AAB8E2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CC00CC"/>
      </a:accent1>
      <a:accent2>
        <a:srgbClr val="00FFFF"/>
      </a:accent2>
      <a:accent3>
        <a:srgbClr val="AAB8E2"/>
      </a:accent3>
      <a:accent4>
        <a:srgbClr val="000000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CC00CC"/>
      </a:accent1>
      <a:accent2>
        <a:srgbClr val="00FFFF"/>
      </a:accent2>
      <a:accent3>
        <a:srgbClr val="AAB8E2"/>
      </a:accent3>
      <a:accent4>
        <a:srgbClr val="000000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CC"/>
      </a:lt2>
      <a:accent1>
        <a:srgbClr val="9933FF"/>
      </a:accent1>
      <a:accent2>
        <a:srgbClr val="FF9999"/>
      </a:accent2>
      <a:accent3>
        <a:srgbClr val="E2AAAA"/>
      </a:accent3>
      <a:accent4>
        <a:srgbClr val="DADADA"/>
      </a:accent4>
      <a:accent5>
        <a:srgbClr val="CAADFF"/>
      </a:accent5>
      <a:accent6>
        <a:srgbClr val="E78A8A"/>
      </a:accent6>
      <a:hlink>
        <a:srgbClr val="00CC66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FF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FF"/>
      </a:accent5>
      <a:accent6>
        <a:srgbClr val="E78A8A"/>
      </a:accent6>
      <a:hlink>
        <a:srgbClr val="00CC66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FF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FF"/>
      </a:accent5>
      <a:accent6>
        <a:srgbClr val="E78A8A"/>
      </a:accent6>
      <a:hlink>
        <a:srgbClr val="00CC66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185</Template>
  <TotalTime>81</TotalTime>
  <Words>284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185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Антиінфляційна політика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Антиінфляційна політика</dc:title>
  <dc:creator>Olya</dc:creator>
  <cp:lastModifiedBy>Olya</cp:lastModifiedBy>
  <cp:revision>9</cp:revision>
  <dcterms:created xsi:type="dcterms:W3CDTF">2014-03-20T17:26:14Z</dcterms:created>
  <dcterms:modified xsi:type="dcterms:W3CDTF">2014-03-20T18:48:11Z</dcterms:modified>
</cp:coreProperties>
</file>