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353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061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953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081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321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036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18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425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5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205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9344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60850" y="773996"/>
            <a:ext cx="70223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Видатні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економісти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739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ttp://img1.liveinternet.ru/images/attach/c/7/96/377/96377063_large_Werner_Sombart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29" r="10280"/>
          <a:stretch/>
        </p:blipFill>
        <p:spPr bwMode="auto">
          <a:xfrm>
            <a:off x="971600" y="980728"/>
            <a:ext cx="3600400" cy="41764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971600" y="5309980"/>
            <a:ext cx="360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(</a:t>
            </a:r>
            <a:r>
              <a:rPr lang="ru-RU" sz="2400" b="1" dirty="0" smtClean="0">
                <a:solidFill>
                  <a:schemeClr val="bg1"/>
                </a:solidFill>
              </a:rPr>
              <a:t>1863—1941 )</a:t>
            </a:r>
            <a:r>
              <a:rPr lang="ru-RU" sz="2400" b="1" i="1" dirty="0">
                <a:solidFill>
                  <a:schemeClr val="bg1"/>
                </a:solidFill>
              </a:rPr>
              <a:t> 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77783" y="180990"/>
            <a:ext cx="7200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u="sng" dirty="0">
                <a:solidFill>
                  <a:srgbClr val="FF0000"/>
                </a:solidFill>
                <a:cs typeface="Adobe Naskh Medium" pitchFamily="50" charset="-78"/>
              </a:rPr>
              <a:t>ЗОМБАРТ</a:t>
            </a:r>
            <a:r>
              <a:rPr lang="ru-RU" sz="4400" b="1" i="1" u="sng" dirty="0">
                <a:solidFill>
                  <a:srgbClr val="FF0000"/>
                </a:solidFill>
              </a:rPr>
              <a:t> </a:t>
            </a:r>
            <a:r>
              <a:rPr lang="ru-RU" sz="4400" b="1" i="1" u="sng" dirty="0" smtClean="0">
                <a:solidFill>
                  <a:srgbClr val="FF0000"/>
                </a:solidFill>
              </a:rPr>
              <a:t>ВЕРНЕР</a:t>
            </a:r>
            <a:r>
              <a:rPr lang="ru-RU" sz="4400" b="1" i="1" u="sng" dirty="0">
                <a:solidFill>
                  <a:srgbClr val="FF0000"/>
                </a:solidFill>
              </a:rPr>
              <a:t> 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220072" y="1484784"/>
            <a:ext cx="341987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>
                <a:solidFill>
                  <a:schemeClr val="tx1">
                    <a:lumMod val="95000"/>
                  </a:schemeClr>
                </a:solidFill>
                <a:latin typeface="Comic Sans MS" panose="030F0702030302020204" pitchFamily="66" charset="0"/>
              </a:rPr>
              <a:t>німецький</a:t>
            </a:r>
            <a:r>
              <a:rPr lang="ru-RU" sz="2800" dirty="0">
                <a:solidFill>
                  <a:schemeClr val="tx1">
                    <a:lumMod val="9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</a:schemeClr>
                </a:solidFill>
                <a:latin typeface="Comic Sans MS" panose="030F0702030302020204" pitchFamily="66" charset="0"/>
              </a:rPr>
              <a:t>економіст</a:t>
            </a:r>
            <a:r>
              <a:rPr lang="ru-RU" sz="2800" dirty="0">
                <a:solidFill>
                  <a:schemeClr val="tx1">
                    <a:lumMod val="95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ru-RU" sz="2800" dirty="0" err="1">
                <a:solidFill>
                  <a:schemeClr val="tx1">
                    <a:lumMod val="95000"/>
                  </a:schemeClr>
                </a:solidFill>
                <a:latin typeface="Comic Sans MS" panose="030F0702030302020204" pitchFamily="66" charset="0"/>
              </a:rPr>
              <a:t>соціолог</a:t>
            </a:r>
            <a:r>
              <a:rPr lang="ru-RU" sz="2800" dirty="0">
                <a:solidFill>
                  <a:schemeClr val="tx1">
                    <a:lumMod val="95000"/>
                  </a:schemeClr>
                </a:solidFill>
                <a:latin typeface="Comic Sans MS" panose="030F0702030302020204" pitchFamily="66" charset="0"/>
              </a:rPr>
              <a:t> та </a:t>
            </a:r>
            <a:r>
              <a:rPr lang="ru-RU" sz="2800" dirty="0" err="1">
                <a:solidFill>
                  <a:schemeClr val="tx1">
                    <a:lumMod val="95000"/>
                  </a:schemeClr>
                </a:solidFill>
                <a:latin typeface="Comic Sans MS" panose="030F0702030302020204" pitchFamily="66" charset="0"/>
              </a:rPr>
              <a:t>історик</a:t>
            </a:r>
            <a:r>
              <a:rPr lang="ru-RU" sz="2800" dirty="0">
                <a:solidFill>
                  <a:schemeClr val="tx1">
                    <a:lumMod val="95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ru-RU" sz="2800" dirty="0" err="1">
                <a:solidFill>
                  <a:schemeClr val="tx1">
                    <a:lumMod val="95000"/>
                  </a:schemeClr>
                </a:solidFill>
                <a:latin typeface="Comic Sans MS" panose="030F0702030302020204" pitchFamily="66" charset="0"/>
              </a:rPr>
              <a:t>представ­ник</a:t>
            </a:r>
            <a:r>
              <a:rPr lang="ru-RU" sz="2800" dirty="0">
                <a:solidFill>
                  <a:schemeClr val="tx1">
                    <a:lumMod val="9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</a:schemeClr>
                </a:solidFill>
                <a:latin typeface="Comic Sans MS" panose="030F0702030302020204" pitchFamily="66" charset="0"/>
              </a:rPr>
              <a:t>історичної</a:t>
            </a:r>
            <a:r>
              <a:rPr lang="ru-RU" sz="2800" dirty="0">
                <a:solidFill>
                  <a:schemeClr val="tx1">
                    <a:lumMod val="9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</a:schemeClr>
                </a:solidFill>
                <a:latin typeface="Comic Sans MS" panose="030F0702030302020204" pitchFamily="66" charset="0"/>
              </a:rPr>
              <a:t>школи</a:t>
            </a:r>
            <a:r>
              <a:rPr lang="ru-RU" sz="2800" dirty="0">
                <a:solidFill>
                  <a:schemeClr val="tx1">
                    <a:lumMod val="9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</a:schemeClr>
                </a:solidFill>
                <a:latin typeface="Comic Sans MS" panose="030F0702030302020204" pitchFamily="66" charset="0"/>
              </a:rPr>
              <a:t>політичної</a:t>
            </a:r>
            <a:r>
              <a:rPr lang="ru-RU" sz="2800" dirty="0">
                <a:solidFill>
                  <a:schemeClr val="tx1">
                    <a:lumMod val="9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</a:schemeClr>
                </a:solidFill>
                <a:latin typeface="Comic Sans MS" panose="030F0702030302020204" pitchFamily="66" charset="0"/>
              </a:rPr>
              <a:t>економії</a:t>
            </a:r>
            <a:r>
              <a:rPr lang="ru-RU" sz="2800" dirty="0">
                <a:solidFill>
                  <a:schemeClr val="tx1">
                    <a:lumMod val="95000"/>
                  </a:schemeClr>
                </a:solidFill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437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g0.liveinternet.ru/images/attach/c/2/69/442/69442417_Alfred_Clebsch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399" y="1340768"/>
            <a:ext cx="2943175" cy="37709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1773411" y="116632"/>
            <a:ext cx="51845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u="sng" dirty="0">
                <a:solidFill>
                  <a:srgbClr val="FF0000"/>
                </a:solidFill>
                <a:cs typeface="Adobe Naskh Medium" pitchFamily="50" charset="-78"/>
              </a:rPr>
              <a:t>ЗОМБАРТ</a:t>
            </a:r>
            <a:r>
              <a:rPr lang="ru-RU" sz="4400" b="1" i="1" u="sng" dirty="0">
                <a:solidFill>
                  <a:srgbClr val="FF0000"/>
                </a:solidFill>
              </a:rPr>
              <a:t> ВЕРНЕР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3" y="1340768"/>
            <a:ext cx="375413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uk-UA" sz="2000" dirty="0" smtClean="0">
                <a:latin typeface="Comic Sans MS" panose="030F0702030302020204" pitchFamily="66" charset="0"/>
              </a:rPr>
              <a:t>Завданням економіста та історика є вивчення характеру кожної економічної системи в її своєрідності ;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uk-UA" sz="2000" dirty="0" smtClean="0">
                <a:latin typeface="Comic Sans MS" panose="030F0702030302020204" pitchFamily="66" charset="0"/>
              </a:rPr>
              <a:t>Господарська діяльність зумовлена різними факторами, втіленими у певних інститутах,завдяки яким можна виділити специфічні риси економічної системи. </a:t>
            </a:r>
            <a:endParaRPr lang="ru-RU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50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peoples.ru/science/economy/becker/becker_23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79" y="1124744"/>
            <a:ext cx="3493741" cy="46085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1855333" y="116632"/>
            <a:ext cx="505696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24500" cmpd="dbl">
                  <a:solidFill>
                    <a:srgbClr val="FF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БЕКЕР ГАРРІ СТЕНЛІ</a:t>
            </a:r>
            <a:r>
              <a:rPr lang="ru-RU" sz="4400" dirty="0"/>
              <a:t> </a:t>
            </a:r>
            <a:endParaRPr lang="ru-RU" sz="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9992" y="1377709"/>
            <a:ext cx="43204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err="1">
                <a:latin typeface="Comic Sans MS" panose="030F0702030302020204" pitchFamily="66" charset="0"/>
              </a:rPr>
              <a:t>американсь­кий</a:t>
            </a:r>
            <a:r>
              <a:rPr lang="ru-RU" sz="2800" dirty="0">
                <a:latin typeface="Comic Sans MS" panose="030F0702030302020204" pitchFamily="66" charset="0"/>
              </a:rPr>
              <a:t> </a:t>
            </a:r>
            <a:r>
              <a:rPr lang="ru-RU" sz="2800" dirty="0" err="1">
                <a:latin typeface="Comic Sans MS" panose="030F0702030302020204" pitchFamily="66" charset="0"/>
              </a:rPr>
              <a:t>економіст</a:t>
            </a:r>
            <a:r>
              <a:rPr lang="ru-RU" sz="2800" dirty="0">
                <a:latin typeface="Comic Sans MS" panose="030F0702030302020204" pitchFamily="66" charset="0"/>
              </a:rPr>
              <a:t>, </a:t>
            </a:r>
            <a:r>
              <a:rPr lang="ru-RU" sz="2800" dirty="0" err="1">
                <a:latin typeface="Comic Sans MS" panose="030F0702030302020204" pitchFamily="66" charset="0"/>
              </a:rPr>
              <a:t>професор</a:t>
            </a:r>
            <a:r>
              <a:rPr lang="ru-RU" sz="2800" dirty="0">
                <a:latin typeface="Comic Sans MS" panose="030F0702030302020204" pitchFamily="66" charset="0"/>
              </a:rPr>
              <a:t> </a:t>
            </a:r>
            <a:r>
              <a:rPr lang="ru-RU" sz="2800" dirty="0" err="1">
                <a:latin typeface="Comic Sans MS" panose="030F0702030302020204" pitchFamily="66" charset="0"/>
              </a:rPr>
              <a:t>Чиказького</a:t>
            </a:r>
            <a:r>
              <a:rPr lang="ru-RU" sz="2800" dirty="0">
                <a:latin typeface="Comic Sans MS" panose="030F0702030302020204" pitchFamily="66" charset="0"/>
              </a:rPr>
              <a:t> </a:t>
            </a:r>
            <a:r>
              <a:rPr lang="ru-RU" sz="2800" dirty="0" err="1">
                <a:latin typeface="Comic Sans MS" panose="030F0702030302020204" pitchFamily="66" charset="0"/>
              </a:rPr>
              <a:t>університету</a:t>
            </a:r>
            <a:r>
              <a:rPr lang="ru-RU" sz="2800" dirty="0">
                <a:latin typeface="Comic Sans MS" panose="030F0702030302020204" pitchFamily="66" charset="0"/>
              </a:rPr>
              <a:t>, лауреат </a:t>
            </a:r>
            <a:r>
              <a:rPr lang="ru-RU" sz="2800" dirty="0" err="1">
                <a:latin typeface="Comic Sans MS" panose="030F0702030302020204" pitchFamily="66" charset="0"/>
              </a:rPr>
              <a:t>Нобелівської</a:t>
            </a:r>
            <a:r>
              <a:rPr lang="ru-RU" sz="2800" dirty="0">
                <a:latin typeface="Comic Sans MS" panose="030F0702030302020204" pitchFamily="66" charset="0"/>
              </a:rPr>
              <a:t> </a:t>
            </a:r>
            <a:r>
              <a:rPr lang="ru-RU" sz="2800" dirty="0" err="1">
                <a:latin typeface="Comic Sans MS" panose="030F0702030302020204" pitchFamily="66" charset="0"/>
              </a:rPr>
              <a:t>премії</a:t>
            </a:r>
            <a:r>
              <a:rPr lang="ru-RU" sz="2800" dirty="0">
                <a:latin typeface="Comic Sans MS" panose="030F0702030302020204" pitchFamily="66" charset="0"/>
              </a:rPr>
              <a:t> 1992 "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7582" y="5733256"/>
            <a:ext cx="1027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1930-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84544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79712" y="-1"/>
            <a:ext cx="505696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>
                <a:ln w="24500" cmpd="dbl">
                  <a:solidFill>
                    <a:srgbClr val="FF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БЕКЕР ГАРРІ СТЕНЛІ</a:t>
            </a:r>
            <a:r>
              <a:rPr lang="ru-RU" sz="4400" dirty="0"/>
              <a:t> </a:t>
            </a:r>
            <a:endParaRPr lang="ru-RU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4" name="Рисунок 3" descr="http://www.sensusnovus.ru/uploads/2011/10/Gary_Becker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80728"/>
            <a:ext cx="6768752" cy="3600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323528" y="4725144"/>
            <a:ext cx="84969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С</a:t>
            </a:r>
            <a:r>
              <a:rPr lang="ru-RU" sz="2000" i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пробував</a:t>
            </a:r>
            <a:r>
              <a:rPr lang="ru-RU" sz="2000" i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дослідити</a:t>
            </a:r>
            <a:r>
              <a:rPr lang="ru-RU" sz="2000" i="1" dirty="0">
                <a:solidFill>
                  <a:schemeClr val="bg1"/>
                </a:solidFill>
                <a:latin typeface="Comic Sans MS" panose="030F0702030302020204" pitchFamily="66" charset="0"/>
              </a:rPr>
              <a:t>, як </a:t>
            </a:r>
            <a:r>
              <a:rPr lang="ru-RU" sz="2000" i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принципи</a:t>
            </a:r>
            <a:r>
              <a:rPr lang="ru-RU" sz="2000" i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ru-RU" sz="2000" i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ринкової</a:t>
            </a:r>
            <a:r>
              <a:rPr lang="ru-RU" sz="2000" i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ru-RU" sz="2000" i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логіки</a:t>
            </a:r>
            <a:r>
              <a:rPr lang="ru-RU" sz="2000" i="1" dirty="0">
                <a:solidFill>
                  <a:schemeClr val="bg1"/>
                </a:solidFill>
                <a:latin typeface="Comic Sans MS" panose="030F0702030302020204" pitchFamily="66" charset="0"/>
              </a:rPr>
              <a:t> й </a:t>
            </a:r>
            <a:r>
              <a:rPr lang="ru-RU" sz="2000" i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моделі</a:t>
            </a:r>
            <a:r>
              <a:rPr lang="ru-RU" sz="2000" i="1" dirty="0">
                <a:solidFill>
                  <a:schemeClr val="bg1"/>
                </a:solidFill>
                <a:latin typeface="Comic Sans MS" panose="030F0702030302020204" pitchFamily="66" charset="0"/>
              </a:rPr>
              <a:t> "</a:t>
            </a:r>
            <a:r>
              <a:rPr lang="ru-RU" sz="2000" i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витрати</a:t>
            </a:r>
            <a:r>
              <a:rPr lang="ru-RU" sz="2000" i="1" dirty="0">
                <a:solidFill>
                  <a:schemeClr val="bg1"/>
                </a:solidFill>
                <a:latin typeface="Comic Sans MS" panose="030F0702030302020204" pitchFamily="66" charset="0"/>
              </a:rPr>
              <a:t>—</a:t>
            </a:r>
            <a:r>
              <a:rPr lang="ru-RU" sz="2000" i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випуск</a:t>
            </a:r>
            <a:r>
              <a:rPr lang="ru-RU" sz="2000" i="1" dirty="0">
                <a:solidFill>
                  <a:schemeClr val="bg1"/>
                </a:solidFill>
                <a:latin typeface="Comic Sans MS" panose="030F0702030302020204" pitchFamily="66" charset="0"/>
              </a:rPr>
              <a:t>" </a:t>
            </a:r>
            <a:r>
              <a:rPr lang="ru-RU" sz="2000" i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можна</a:t>
            </a:r>
            <a:r>
              <a:rPr lang="ru-RU" sz="2000" i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ru-RU" sz="2000" i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викорис­тати</a:t>
            </a:r>
            <a:r>
              <a:rPr lang="ru-RU" sz="2000" i="1" dirty="0">
                <a:solidFill>
                  <a:schemeClr val="bg1"/>
                </a:solidFill>
                <a:latin typeface="Comic Sans MS" panose="030F0702030302020204" pitchFamily="66" charset="0"/>
              </a:rPr>
              <a:t> в </a:t>
            </a:r>
            <a:r>
              <a:rPr lang="ru-RU" sz="2000" i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усіх</a:t>
            </a:r>
            <a:r>
              <a:rPr lang="ru-RU" sz="2000" i="1" dirty="0">
                <a:solidFill>
                  <a:schemeClr val="bg1"/>
                </a:solidFill>
                <a:latin typeface="Comic Sans MS" panose="030F0702030302020204" pitchFamily="66" charset="0"/>
              </a:rPr>
              <a:t> сферах </a:t>
            </a:r>
            <a:r>
              <a:rPr lang="ru-RU" sz="2000" i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людської</a:t>
            </a:r>
            <a:r>
              <a:rPr lang="ru-RU" sz="2000" i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ru-RU" sz="2000" i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діяльності</a:t>
            </a:r>
            <a:r>
              <a:rPr lang="ru-RU" sz="2000" i="1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ru-RU" sz="2000" i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виходячи</a:t>
            </a:r>
            <a:r>
              <a:rPr lang="ru-RU" sz="2000" i="1" dirty="0">
                <a:solidFill>
                  <a:schemeClr val="bg1"/>
                </a:solidFill>
                <a:latin typeface="Comic Sans MS" panose="030F0702030302020204" pitchFamily="66" charset="0"/>
              </a:rPr>
              <a:t> з </a:t>
            </a:r>
            <a:r>
              <a:rPr lang="ru-RU" sz="2000" i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передумови</a:t>
            </a:r>
            <a:r>
              <a:rPr lang="ru-RU" sz="2000" i="1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ru-RU" sz="2000" i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що</a:t>
            </a:r>
            <a:r>
              <a:rPr lang="ru-RU" sz="2000" i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ru-RU" sz="2000" i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всі</a:t>
            </a:r>
            <a:r>
              <a:rPr lang="ru-RU" sz="2000" i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ru-RU" sz="2000" i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дії</a:t>
            </a:r>
            <a:r>
              <a:rPr lang="ru-RU" sz="2000" i="1" dirty="0">
                <a:solidFill>
                  <a:schemeClr val="bg1"/>
                </a:solidFill>
                <a:latin typeface="Comic Sans MS" panose="030F0702030302020204" pitchFamily="66" charset="0"/>
              </a:rPr>
              <a:t> та </a:t>
            </a:r>
            <a:r>
              <a:rPr lang="ru-RU" sz="2000" i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вчинки</a:t>
            </a:r>
            <a:r>
              <a:rPr lang="ru-RU" sz="2000" i="1" dirty="0">
                <a:solidFill>
                  <a:schemeClr val="bg1"/>
                </a:solidFill>
                <a:latin typeface="Comic Sans MS" panose="030F0702030302020204" pitchFamily="66" charset="0"/>
              </a:rPr>
              <a:t> людей </a:t>
            </a:r>
            <a:r>
              <a:rPr lang="ru-RU" sz="2000" i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ґрунтуються</a:t>
            </a:r>
            <a:r>
              <a:rPr lang="ru-RU" sz="2000" i="1" dirty="0">
                <a:solidFill>
                  <a:schemeClr val="bg1"/>
                </a:solidFill>
                <a:latin typeface="Comic Sans MS" panose="030F0702030302020204" pitchFamily="66" charset="0"/>
              </a:rPr>
              <a:t> на одних і тих же принципах.</a:t>
            </a:r>
          </a:p>
        </p:txBody>
      </p:sp>
    </p:spTree>
    <p:extLst>
      <p:ext uri="{BB962C8B-B14F-4D97-AF65-F5344CB8AC3E}">
        <p14:creationId xmlns:p14="http://schemas.microsoft.com/office/powerpoint/2010/main" val="68168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economicportal.ru/img/economist/kydland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052736"/>
            <a:ext cx="3328764" cy="45365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1187624" y="-14610"/>
            <a:ext cx="63900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dirty="0" err="1"/>
              <a:t>Фінн</a:t>
            </a:r>
            <a:r>
              <a:rPr lang="ru-RU" sz="5400" b="1" dirty="0"/>
              <a:t> </a:t>
            </a:r>
            <a:r>
              <a:rPr lang="ru-RU" sz="5400" b="1" dirty="0" err="1"/>
              <a:t>Ерлінг</a:t>
            </a:r>
            <a:r>
              <a:rPr lang="ru-RU" sz="5400" b="1" dirty="0"/>
              <a:t> </a:t>
            </a:r>
            <a:r>
              <a:rPr lang="ru-RU" sz="5400" b="1" dirty="0" err="1"/>
              <a:t>Кідланд</a:t>
            </a:r>
            <a:r>
              <a:rPr lang="ru-RU" sz="5400" b="1" dirty="0"/>
              <a:t> 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27893" y="5672087"/>
            <a:ext cx="1001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1943-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505106"/>
            <a:ext cx="42119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>
                <a:latin typeface="Comic Sans MS" panose="030F0702030302020204" pitchFamily="66" charset="0"/>
              </a:rPr>
              <a:t>норвезький</a:t>
            </a:r>
            <a:r>
              <a:rPr lang="ru-RU" sz="2800" dirty="0">
                <a:latin typeface="Comic Sans MS" panose="030F0702030302020204" pitchFamily="66" charset="0"/>
              </a:rPr>
              <a:t> </a:t>
            </a:r>
            <a:r>
              <a:rPr lang="ru-RU" sz="2800" dirty="0" err="1">
                <a:latin typeface="Comic Sans MS" panose="030F0702030302020204" pitchFamily="66" charset="0"/>
              </a:rPr>
              <a:t>економіст</a:t>
            </a:r>
            <a:r>
              <a:rPr lang="ru-RU" sz="2800" dirty="0">
                <a:latin typeface="Comic Sans MS" panose="030F0702030302020204" pitchFamily="66" charset="0"/>
              </a:rPr>
              <a:t>. </a:t>
            </a:r>
            <a:br>
              <a:rPr lang="ru-RU" sz="2800" dirty="0">
                <a:latin typeface="Comic Sans MS" panose="030F0702030302020204" pitchFamily="66" charset="0"/>
              </a:rPr>
            </a:br>
            <a:r>
              <a:rPr lang="ru-RU" sz="2800" dirty="0">
                <a:latin typeface="Comic Sans MS" panose="030F0702030302020204" pitchFamily="66" charset="0"/>
              </a:rPr>
              <a:t>Лауреат </a:t>
            </a:r>
            <a:r>
              <a:rPr lang="ru-RU" sz="2800" dirty="0" err="1">
                <a:latin typeface="Comic Sans MS" panose="030F0702030302020204" pitchFamily="66" charset="0"/>
              </a:rPr>
              <a:t>Нобелівської</a:t>
            </a:r>
            <a:r>
              <a:rPr lang="ru-RU" sz="2800" dirty="0">
                <a:latin typeface="Comic Sans MS" panose="030F0702030302020204" pitchFamily="66" charset="0"/>
              </a:rPr>
              <a:t> </a:t>
            </a:r>
            <a:r>
              <a:rPr lang="ru-RU" sz="2800" dirty="0" err="1">
                <a:latin typeface="Comic Sans MS" panose="030F0702030302020204" pitchFamily="66" charset="0"/>
              </a:rPr>
              <a:t>премії</a:t>
            </a:r>
            <a:r>
              <a:rPr lang="ru-RU" sz="2800" dirty="0">
                <a:latin typeface="Comic Sans MS" panose="030F0702030302020204" pitchFamily="66" charset="0"/>
              </a:rPr>
              <a:t> з </a:t>
            </a:r>
            <a:r>
              <a:rPr lang="ru-RU" sz="2800" dirty="0" err="1">
                <a:latin typeface="Comic Sans MS" panose="030F0702030302020204" pitchFamily="66" charset="0"/>
              </a:rPr>
              <a:t>економіки</a:t>
            </a:r>
            <a:r>
              <a:rPr lang="ru-RU" sz="2800" dirty="0">
                <a:latin typeface="Comic Sans MS" panose="030F0702030302020204" pitchFamily="66" charset="0"/>
              </a:rPr>
              <a:t> 2004 р</a:t>
            </a:r>
          </a:p>
        </p:txBody>
      </p:sp>
    </p:spTree>
    <p:extLst>
      <p:ext uri="{BB962C8B-B14F-4D97-AF65-F5344CB8AC3E}">
        <p14:creationId xmlns:p14="http://schemas.microsoft.com/office/powerpoint/2010/main" val="266141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peoples.ru/science/economy/vernon_lomax_smith/smith_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842" y="1196752"/>
            <a:ext cx="3610094" cy="42484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1210438" y="5453817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1927</a:t>
            </a:r>
            <a:r>
              <a:rPr lang="uk-UA" b="1" dirty="0" smtClean="0"/>
              <a:t> -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0438" y="16317"/>
            <a:ext cx="67231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dirty="0" err="1">
                <a:ln w="17780" cmpd="sng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Вернон</a:t>
            </a:r>
            <a:r>
              <a:rPr lang="ru-RU" sz="5400" b="1" i="1" dirty="0">
                <a:ln w="17780" cmpd="sng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5400" b="1" i="1" dirty="0" err="1">
                <a:ln w="17780" cmpd="sng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Ломакс</a:t>
            </a:r>
            <a:r>
              <a:rPr lang="ru-RU" sz="5400" b="1" i="1" dirty="0">
                <a:ln w="17780" cmpd="sng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5400" b="1" i="1" dirty="0" err="1">
                <a:ln w="17780" cmpd="sng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Сміт</a:t>
            </a:r>
            <a:r>
              <a:rPr lang="ru-RU" sz="5400" b="1" i="1" dirty="0">
                <a:ln w="17780" cmpd="sng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 </a:t>
            </a:r>
            <a:endParaRPr lang="ru-RU" sz="5400" b="1" dirty="0">
              <a:ln w="17780" cmpd="sng">
                <a:solidFill>
                  <a:srgbClr val="FFC000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95936" y="1700806"/>
            <a:ext cx="51480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err="1">
                <a:latin typeface="Comic Sans MS" panose="030F0702030302020204" pitchFamily="66" charset="0"/>
              </a:rPr>
              <a:t>американський</a:t>
            </a:r>
            <a:r>
              <a:rPr lang="ru-RU" sz="2000" dirty="0">
                <a:latin typeface="Comic Sans MS" panose="030F0702030302020204" pitchFamily="66" charset="0"/>
              </a:rPr>
              <a:t> </a:t>
            </a:r>
            <a:r>
              <a:rPr lang="ru-RU" sz="2000" dirty="0" err="1">
                <a:latin typeface="Comic Sans MS" panose="030F0702030302020204" pitchFamily="66" charset="0"/>
              </a:rPr>
              <a:t>економіст</a:t>
            </a:r>
            <a:r>
              <a:rPr lang="ru-RU" sz="2000" i="1" dirty="0">
                <a:latin typeface="Comic Sans MS" panose="030F0702030302020204" pitchFamily="66" charset="0"/>
              </a:rPr>
              <a:t>. </a:t>
            </a:r>
            <a:r>
              <a:rPr lang="ru-RU" sz="2000" dirty="0">
                <a:latin typeface="Comic Sans MS" panose="030F0702030302020204" pitchFamily="66" charset="0"/>
              </a:rPr>
              <a:t>Лауреат</a:t>
            </a:r>
            <a:r>
              <a:rPr lang="ru-RU" sz="2000" i="1" dirty="0">
                <a:latin typeface="Comic Sans MS" panose="030F0702030302020204" pitchFamily="66" charset="0"/>
              </a:rPr>
              <a:t> </a:t>
            </a:r>
            <a:r>
              <a:rPr lang="ru-RU" sz="2000" dirty="0" err="1">
                <a:latin typeface="Comic Sans MS" panose="030F0702030302020204" pitchFamily="66" charset="0"/>
              </a:rPr>
              <a:t>Нобелівської</a:t>
            </a:r>
            <a:r>
              <a:rPr lang="ru-RU" sz="2000" dirty="0">
                <a:latin typeface="Comic Sans MS" panose="030F0702030302020204" pitchFamily="66" charset="0"/>
              </a:rPr>
              <a:t> </a:t>
            </a:r>
            <a:r>
              <a:rPr lang="ru-RU" sz="2000" dirty="0" err="1">
                <a:latin typeface="Comic Sans MS" panose="030F0702030302020204" pitchFamily="66" charset="0"/>
              </a:rPr>
              <a:t>премії</a:t>
            </a:r>
            <a:r>
              <a:rPr lang="ru-RU" sz="2000" dirty="0">
                <a:latin typeface="Comic Sans MS" panose="030F0702030302020204" pitchFamily="66" charset="0"/>
              </a:rPr>
              <a:t> 2002 р. </a:t>
            </a:r>
            <a:br>
              <a:rPr lang="ru-RU" sz="2000" dirty="0">
                <a:latin typeface="Comic Sans MS" panose="030F0702030302020204" pitchFamily="66" charset="0"/>
              </a:rPr>
            </a:br>
            <a:r>
              <a:rPr lang="ru-RU" sz="2000" dirty="0">
                <a:latin typeface="Comic Sans MS" panose="030F0702030302020204" pitchFamily="66" charset="0"/>
              </a:rPr>
              <a:t>Президент </a:t>
            </a:r>
            <a:r>
              <a:rPr lang="ru-RU" sz="2000" dirty="0" err="1">
                <a:latin typeface="Comic Sans MS" panose="030F0702030302020204" pitchFamily="66" charset="0"/>
              </a:rPr>
              <a:t>Асоціації</a:t>
            </a:r>
            <a:r>
              <a:rPr lang="ru-RU" sz="2000" dirty="0">
                <a:latin typeface="Comic Sans MS" panose="030F0702030302020204" pitchFamily="66" charset="0"/>
              </a:rPr>
              <a:t> </a:t>
            </a:r>
            <a:r>
              <a:rPr lang="ru-RU" sz="2000" dirty="0" err="1">
                <a:latin typeface="Comic Sans MS" panose="030F0702030302020204" pitchFamily="66" charset="0"/>
              </a:rPr>
              <a:t>економічної</a:t>
            </a:r>
            <a:r>
              <a:rPr lang="ru-RU" sz="2000" dirty="0">
                <a:latin typeface="Comic Sans MS" panose="030F0702030302020204" pitchFamily="66" charset="0"/>
              </a:rPr>
              <a:t> науки (1986-1987 </a:t>
            </a:r>
            <a:r>
              <a:rPr lang="ru-RU" sz="2000" dirty="0" err="1" smtClean="0">
                <a:latin typeface="Comic Sans MS" panose="030F0702030302020204" pitchFamily="66" charset="0"/>
              </a:rPr>
              <a:t>рр</a:t>
            </a:r>
            <a:r>
              <a:rPr lang="ru-RU" sz="2000" dirty="0" smtClean="0">
                <a:latin typeface="Comic Sans MS" panose="030F0702030302020204" pitchFamily="66" charset="0"/>
              </a:rPr>
              <a:t>)</a:t>
            </a:r>
            <a:r>
              <a:rPr lang="ru-RU" sz="2000" dirty="0">
                <a:latin typeface="Comic Sans MS" panose="030F0702030302020204" pitchFamily="66" charset="0"/>
              </a:rPr>
              <a:t/>
            </a:r>
            <a:br>
              <a:rPr lang="ru-RU" sz="2000" dirty="0">
                <a:latin typeface="Comic Sans MS" panose="030F0702030302020204" pitchFamily="66" charset="0"/>
              </a:rPr>
            </a:br>
            <a:r>
              <a:rPr lang="ru-RU" sz="2000" dirty="0">
                <a:latin typeface="Comic Sans MS" panose="030F0702030302020204" pitchFamily="66" charset="0"/>
              </a:rPr>
              <a:t>Лауреат </a:t>
            </a:r>
            <a:r>
              <a:rPr lang="ru-RU" sz="2000" dirty="0" err="1">
                <a:latin typeface="Comic Sans MS" panose="030F0702030302020204" pitchFamily="66" charset="0"/>
              </a:rPr>
              <a:t>премії</a:t>
            </a:r>
            <a:r>
              <a:rPr lang="ru-RU" sz="2000" dirty="0">
                <a:latin typeface="Comic Sans MS" panose="030F0702030302020204" pitchFamily="66" charset="0"/>
              </a:rPr>
              <a:t> Адама </a:t>
            </a:r>
            <a:r>
              <a:rPr lang="ru-RU" sz="2000" dirty="0" err="1">
                <a:latin typeface="Comic Sans MS" panose="030F0702030302020204" pitchFamily="66" charset="0"/>
              </a:rPr>
              <a:t>Сміта</a:t>
            </a:r>
            <a:r>
              <a:rPr lang="ru-RU" sz="2000" dirty="0">
                <a:latin typeface="Comic Sans MS" panose="030F0702030302020204" pitchFamily="66" charset="0"/>
              </a:rPr>
              <a:t> (1995 р.). 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8453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132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Элеонора</dc:creator>
  <cp:lastModifiedBy>Элеонора</cp:lastModifiedBy>
  <cp:revision>9</cp:revision>
  <dcterms:created xsi:type="dcterms:W3CDTF">2014-09-10T18:11:02Z</dcterms:created>
  <dcterms:modified xsi:type="dcterms:W3CDTF">2015-04-25T06:19:33Z</dcterms:modified>
</cp:coreProperties>
</file>