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353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06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95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08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32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03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18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42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5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20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934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60850" y="773996"/>
            <a:ext cx="70223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Видатні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економісти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739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ttp://img1.liveinternet.ru/images/attach/c/7/96/377/96377063_large_Werner_Sombart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9" r="10280"/>
          <a:stretch/>
        </p:blipFill>
        <p:spPr bwMode="auto">
          <a:xfrm>
            <a:off x="971600" y="980728"/>
            <a:ext cx="3600400" cy="41764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971600" y="5309980"/>
            <a:ext cx="36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(</a:t>
            </a:r>
            <a:r>
              <a:rPr lang="ru-RU" sz="2400" b="1" dirty="0" smtClean="0">
                <a:solidFill>
                  <a:schemeClr val="bg1"/>
                </a:solidFill>
              </a:rPr>
              <a:t>1863—1941 )</a:t>
            </a:r>
            <a:r>
              <a:rPr lang="ru-RU" sz="2400" b="1" i="1" dirty="0">
                <a:solidFill>
                  <a:schemeClr val="bg1"/>
                </a:solidFill>
              </a:rPr>
              <a:t> 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7783" y="180990"/>
            <a:ext cx="7200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u="sng" dirty="0">
                <a:solidFill>
                  <a:srgbClr val="FF0000"/>
                </a:solidFill>
                <a:cs typeface="Adobe Naskh Medium" pitchFamily="50" charset="-78"/>
              </a:rPr>
              <a:t>ЗОМБАРТ</a:t>
            </a:r>
            <a:r>
              <a:rPr lang="ru-RU" sz="4400" b="1" i="1" u="sng" dirty="0">
                <a:solidFill>
                  <a:srgbClr val="FF0000"/>
                </a:solidFill>
              </a:rPr>
              <a:t> </a:t>
            </a:r>
            <a:r>
              <a:rPr lang="ru-RU" sz="4400" b="1" i="1" u="sng" dirty="0" smtClean="0">
                <a:solidFill>
                  <a:srgbClr val="FF0000"/>
                </a:solidFill>
              </a:rPr>
              <a:t>ВЕРНЕР</a:t>
            </a:r>
            <a:r>
              <a:rPr lang="ru-RU" sz="4400" b="1" i="1" u="sng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220072" y="1484784"/>
            <a:ext cx="34198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німецький</a:t>
            </a:r>
            <a:r>
              <a:rPr lang="ru-RU" sz="2800" dirty="0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економіст</a:t>
            </a:r>
            <a:r>
              <a:rPr lang="ru-RU" sz="2800" dirty="0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ru-RU" sz="2800" dirty="0" err="1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соціолог</a:t>
            </a:r>
            <a:r>
              <a:rPr lang="ru-RU" sz="2800" dirty="0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 та </a:t>
            </a:r>
            <a:r>
              <a:rPr lang="ru-RU" sz="2800" dirty="0" err="1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історик</a:t>
            </a:r>
            <a:r>
              <a:rPr lang="ru-RU" sz="2800" dirty="0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ru-RU" sz="2800" dirty="0" err="1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представ­ник</a:t>
            </a:r>
            <a:r>
              <a:rPr lang="ru-RU" sz="2800" dirty="0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історичної</a:t>
            </a:r>
            <a:r>
              <a:rPr lang="ru-RU" sz="2800" dirty="0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школи</a:t>
            </a:r>
            <a:r>
              <a:rPr lang="ru-RU" sz="2800" dirty="0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політичної</a:t>
            </a:r>
            <a:r>
              <a:rPr lang="ru-RU" sz="2800" dirty="0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економії</a:t>
            </a:r>
            <a:r>
              <a:rPr lang="ru-RU" sz="2800" dirty="0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437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0.liveinternet.ru/images/attach/c/2/69/442/69442417_Alfred_Clebsch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399" y="1340768"/>
            <a:ext cx="2943175" cy="37709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1773411" y="116632"/>
            <a:ext cx="51845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u="sng" dirty="0">
                <a:solidFill>
                  <a:srgbClr val="FF0000"/>
                </a:solidFill>
                <a:cs typeface="Adobe Naskh Medium" pitchFamily="50" charset="-78"/>
              </a:rPr>
              <a:t>ЗОМБАРТ</a:t>
            </a:r>
            <a:r>
              <a:rPr lang="ru-RU" sz="4400" b="1" i="1" u="sng" dirty="0">
                <a:solidFill>
                  <a:srgbClr val="FF0000"/>
                </a:solidFill>
              </a:rPr>
              <a:t> ВЕРНЕР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3" y="1340768"/>
            <a:ext cx="37541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Comic Sans MS" panose="030F0702030302020204" pitchFamily="66" charset="0"/>
              </a:rPr>
              <a:t>Завданням економіста та історика є вивчення характеру кожної економічної системи в її своєрідності 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Comic Sans MS" panose="030F0702030302020204" pitchFamily="66" charset="0"/>
              </a:rPr>
              <a:t>Господарська діяльність зумовлена різними факторами, втіленими у певних інститутах,завдяки яким можна виділити специфічні риси економічної системи. </a:t>
            </a:r>
            <a:endParaRPr lang="ru-RU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50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peoples.ru/science/economy/becker/becker_2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79" y="1124744"/>
            <a:ext cx="3493741" cy="4608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855333" y="116632"/>
            <a:ext cx="505696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БЕКЕР ГАРРІ СТЕНЛІ</a:t>
            </a:r>
            <a:r>
              <a:rPr lang="ru-RU" sz="4400" dirty="0"/>
              <a:t> </a:t>
            </a:r>
            <a:endParaRPr lang="ru-RU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9992" y="1377709"/>
            <a:ext cx="43204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>
                <a:latin typeface="Comic Sans MS" panose="030F0702030302020204" pitchFamily="66" charset="0"/>
              </a:rPr>
              <a:t>американсь­кий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економіст</a:t>
            </a:r>
            <a:r>
              <a:rPr lang="ru-RU" sz="2800" dirty="0">
                <a:latin typeface="Comic Sans MS" panose="030F0702030302020204" pitchFamily="66" charset="0"/>
              </a:rPr>
              <a:t>, </a:t>
            </a:r>
            <a:r>
              <a:rPr lang="ru-RU" sz="2800" dirty="0" err="1">
                <a:latin typeface="Comic Sans MS" panose="030F0702030302020204" pitchFamily="66" charset="0"/>
              </a:rPr>
              <a:t>професор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Чиказького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університету</a:t>
            </a:r>
            <a:r>
              <a:rPr lang="ru-RU" sz="2800" dirty="0">
                <a:latin typeface="Comic Sans MS" panose="030F0702030302020204" pitchFamily="66" charset="0"/>
              </a:rPr>
              <a:t>, лауреат </a:t>
            </a:r>
            <a:r>
              <a:rPr lang="ru-RU" sz="2800" dirty="0" err="1">
                <a:latin typeface="Comic Sans MS" panose="030F0702030302020204" pitchFamily="66" charset="0"/>
              </a:rPr>
              <a:t>Нобелівської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премії</a:t>
            </a:r>
            <a:r>
              <a:rPr lang="ru-RU" sz="2800" dirty="0">
                <a:latin typeface="Comic Sans MS" panose="030F0702030302020204" pitchFamily="66" charset="0"/>
              </a:rPr>
              <a:t> 1992 "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2" y="5733256"/>
            <a:ext cx="1027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1930-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84544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-1"/>
            <a:ext cx="50569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БЕКЕР ГАРРІ СТЕНЛІ</a:t>
            </a:r>
            <a:r>
              <a:rPr lang="ru-RU" sz="4400" dirty="0"/>
              <a:t> </a:t>
            </a:r>
            <a:endParaRPr lang="ru-RU" sz="4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Рисунок 3" descr="http://www.sensusnovus.ru/uploads/2011/10/Gary_Becke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6768752" cy="36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23528" y="4725144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С</a:t>
            </a:r>
            <a:r>
              <a:rPr lang="ru-RU" sz="2000" i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пробував</a:t>
            </a:r>
            <a:r>
              <a:rPr lang="ru-RU" sz="2000" i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дослідити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, як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принципи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ринкової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логіки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й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моделі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"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витрати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—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випуск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"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можна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викорис­тати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в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усіх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сферах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людської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діяльності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виходячи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з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передумови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що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всі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дії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та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вчинки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людей </a:t>
            </a:r>
            <a:r>
              <a:rPr lang="ru-RU" sz="2000" i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ґрунтуються</a:t>
            </a:r>
            <a:r>
              <a:rPr lang="ru-RU" sz="2000" i="1" dirty="0">
                <a:solidFill>
                  <a:schemeClr val="bg1"/>
                </a:solidFill>
                <a:latin typeface="Comic Sans MS" panose="030F0702030302020204" pitchFamily="66" charset="0"/>
              </a:rPr>
              <a:t> на одних і тих же принципах.</a:t>
            </a:r>
          </a:p>
        </p:txBody>
      </p:sp>
    </p:spTree>
    <p:extLst>
      <p:ext uri="{BB962C8B-B14F-4D97-AF65-F5344CB8AC3E}">
        <p14:creationId xmlns:p14="http://schemas.microsoft.com/office/powerpoint/2010/main" val="68168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economicportal.ru/img/economist/kydlan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052736"/>
            <a:ext cx="3328764" cy="45365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187624" y="-14610"/>
            <a:ext cx="63900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dirty="0" err="1"/>
              <a:t>Фінн</a:t>
            </a:r>
            <a:r>
              <a:rPr lang="ru-RU" sz="5400" b="1" dirty="0"/>
              <a:t> </a:t>
            </a:r>
            <a:r>
              <a:rPr lang="ru-RU" sz="5400" b="1" dirty="0" err="1"/>
              <a:t>Ерлінг</a:t>
            </a:r>
            <a:r>
              <a:rPr lang="ru-RU" sz="5400" b="1" dirty="0"/>
              <a:t> </a:t>
            </a:r>
            <a:r>
              <a:rPr lang="ru-RU" sz="5400" b="1" dirty="0" err="1"/>
              <a:t>Кідланд</a:t>
            </a:r>
            <a:r>
              <a:rPr lang="ru-RU" sz="5400" b="1" dirty="0"/>
              <a:t> 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27893" y="5672087"/>
            <a:ext cx="100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1943-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505106"/>
            <a:ext cx="4211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>
                <a:latin typeface="Comic Sans MS" panose="030F0702030302020204" pitchFamily="66" charset="0"/>
              </a:rPr>
              <a:t>норвезький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економіст</a:t>
            </a:r>
            <a:r>
              <a:rPr lang="ru-RU" sz="2800" dirty="0">
                <a:latin typeface="Comic Sans MS" panose="030F0702030302020204" pitchFamily="66" charset="0"/>
              </a:rPr>
              <a:t>. </a:t>
            </a:r>
            <a:br>
              <a:rPr lang="ru-RU" sz="2800" dirty="0">
                <a:latin typeface="Comic Sans MS" panose="030F0702030302020204" pitchFamily="66" charset="0"/>
              </a:rPr>
            </a:br>
            <a:r>
              <a:rPr lang="ru-RU" sz="2800" dirty="0">
                <a:latin typeface="Comic Sans MS" panose="030F0702030302020204" pitchFamily="66" charset="0"/>
              </a:rPr>
              <a:t>Лауреат </a:t>
            </a:r>
            <a:r>
              <a:rPr lang="ru-RU" sz="2800" dirty="0" err="1">
                <a:latin typeface="Comic Sans MS" panose="030F0702030302020204" pitchFamily="66" charset="0"/>
              </a:rPr>
              <a:t>Нобелівської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премії</a:t>
            </a:r>
            <a:r>
              <a:rPr lang="ru-RU" sz="2800" dirty="0">
                <a:latin typeface="Comic Sans MS" panose="030F0702030302020204" pitchFamily="66" charset="0"/>
              </a:rPr>
              <a:t> з </a:t>
            </a:r>
            <a:r>
              <a:rPr lang="ru-RU" sz="2800" dirty="0" err="1">
                <a:latin typeface="Comic Sans MS" panose="030F0702030302020204" pitchFamily="66" charset="0"/>
              </a:rPr>
              <a:t>економіки</a:t>
            </a:r>
            <a:r>
              <a:rPr lang="ru-RU" sz="2800" dirty="0">
                <a:latin typeface="Comic Sans MS" panose="030F0702030302020204" pitchFamily="66" charset="0"/>
              </a:rPr>
              <a:t> 2004 р</a:t>
            </a:r>
          </a:p>
        </p:txBody>
      </p:sp>
    </p:spTree>
    <p:extLst>
      <p:ext uri="{BB962C8B-B14F-4D97-AF65-F5344CB8AC3E}">
        <p14:creationId xmlns:p14="http://schemas.microsoft.com/office/powerpoint/2010/main" val="266141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peoples.ru/science/economy/vernon_lomax_smith/smith_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42" y="1196752"/>
            <a:ext cx="3610094" cy="42484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210438" y="545381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1927</a:t>
            </a:r>
            <a:r>
              <a:rPr lang="uk-UA" b="1" dirty="0" smtClean="0"/>
              <a:t> -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0438" y="16317"/>
            <a:ext cx="67231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 err="1">
                <a:ln w="17780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Вернон</a:t>
            </a:r>
            <a:r>
              <a:rPr lang="ru-RU" sz="5400" b="1" i="1" dirty="0">
                <a:ln w="17780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5400" b="1" i="1" dirty="0" err="1">
                <a:ln w="17780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Ломакс</a:t>
            </a:r>
            <a:r>
              <a:rPr lang="ru-RU" sz="5400" b="1" i="1" dirty="0">
                <a:ln w="17780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5400" b="1" i="1" dirty="0" err="1">
                <a:ln w="17780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Сміт</a:t>
            </a:r>
            <a:r>
              <a:rPr lang="ru-RU" sz="5400" b="1" i="1" dirty="0">
                <a:ln w="17780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 </a:t>
            </a:r>
            <a:endParaRPr lang="ru-RU" sz="5400" b="1" dirty="0">
              <a:ln w="17780" cmpd="sng">
                <a:solidFill>
                  <a:srgbClr val="FFC000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1700806"/>
            <a:ext cx="51480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>
                <a:latin typeface="Comic Sans MS" panose="030F0702030302020204" pitchFamily="66" charset="0"/>
              </a:rPr>
              <a:t>американський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економіст</a:t>
            </a:r>
            <a:r>
              <a:rPr lang="ru-RU" sz="2000" i="1" dirty="0">
                <a:latin typeface="Comic Sans MS" panose="030F0702030302020204" pitchFamily="66" charset="0"/>
              </a:rPr>
              <a:t>. </a:t>
            </a:r>
            <a:r>
              <a:rPr lang="ru-RU" sz="2000" dirty="0">
                <a:latin typeface="Comic Sans MS" panose="030F0702030302020204" pitchFamily="66" charset="0"/>
              </a:rPr>
              <a:t>Лауреат</a:t>
            </a:r>
            <a:r>
              <a:rPr lang="ru-RU" sz="2000" i="1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Нобелівської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премії</a:t>
            </a:r>
            <a:r>
              <a:rPr lang="ru-RU" sz="2000" dirty="0">
                <a:latin typeface="Comic Sans MS" panose="030F0702030302020204" pitchFamily="66" charset="0"/>
              </a:rPr>
              <a:t> 2002 р. </a:t>
            </a:r>
            <a:br>
              <a:rPr lang="ru-RU" sz="2000" dirty="0">
                <a:latin typeface="Comic Sans MS" panose="030F0702030302020204" pitchFamily="66" charset="0"/>
              </a:rPr>
            </a:br>
            <a:r>
              <a:rPr lang="ru-RU" sz="2000" dirty="0">
                <a:latin typeface="Comic Sans MS" panose="030F0702030302020204" pitchFamily="66" charset="0"/>
              </a:rPr>
              <a:t>Президент </a:t>
            </a:r>
            <a:r>
              <a:rPr lang="ru-RU" sz="2000" dirty="0" err="1">
                <a:latin typeface="Comic Sans MS" panose="030F0702030302020204" pitchFamily="66" charset="0"/>
              </a:rPr>
              <a:t>Асоціації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економічної</a:t>
            </a:r>
            <a:r>
              <a:rPr lang="ru-RU" sz="2000" dirty="0">
                <a:latin typeface="Comic Sans MS" panose="030F0702030302020204" pitchFamily="66" charset="0"/>
              </a:rPr>
              <a:t> науки (1986-1987 </a:t>
            </a:r>
            <a:r>
              <a:rPr lang="ru-RU" sz="2000" dirty="0" err="1" smtClean="0">
                <a:latin typeface="Comic Sans MS" panose="030F0702030302020204" pitchFamily="66" charset="0"/>
              </a:rPr>
              <a:t>рр</a:t>
            </a:r>
            <a:r>
              <a:rPr lang="ru-RU" sz="2000" dirty="0" smtClean="0">
                <a:latin typeface="Comic Sans MS" panose="030F0702030302020204" pitchFamily="66" charset="0"/>
              </a:rPr>
              <a:t>)</a:t>
            </a:r>
            <a:r>
              <a:rPr lang="ru-RU" sz="2000" dirty="0">
                <a:latin typeface="Comic Sans MS" panose="030F0702030302020204" pitchFamily="66" charset="0"/>
              </a:rPr>
              <a:t/>
            </a:r>
            <a:br>
              <a:rPr lang="ru-RU" sz="2000" dirty="0">
                <a:latin typeface="Comic Sans MS" panose="030F0702030302020204" pitchFamily="66" charset="0"/>
              </a:rPr>
            </a:br>
            <a:r>
              <a:rPr lang="ru-RU" sz="2000" dirty="0">
                <a:latin typeface="Comic Sans MS" panose="030F0702030302020204" pitchFamily="66" charset="0"/>
              </a:rPr>
              <a:t>Лауреат </a:t>
            </a:r>
            <a:r>
              <a:rPr lang="ru-RU" sz="2000" dirty="0" err="1">
                <a:latin typeface="Comic Sans MS" panose="030F0702030302020204" pitchFamily="66" charset="0"/>
              </a:rPr>
              <a:t>премії</a:t>
            </a:r>
            <a:r>
              <a:rPr lang="ru-RU" sz="2000" dirty="0">
                <a:latin typeface="Comic Sans MS" panose="030F0702030302020204" pitchFamily="66" charset="0"/>
              </a:rPr>
              <a:t> Адама </a:t>
            </a:r>
            <a:r>
              <a:rPr lang="ru-RU" sz="2000" dirty="0" err="1">
                <a:latin typeface="Comic Sans MS" panose="030F0702030302020204" pitchFamily="66" charset="0"/>
              </a:rPr>
              <a:t>Сміта</a:t>
            </a:r>
            <a:r>
              <a:rPr lang="ru-RU" sz="2000" dirty="0">
                <a:latin typeface="Comic Sans MS" panose="030F0702030302020204" pitchFamily="66" charset="0"/>
              </a:rPr>
              <a:t> (1995 р.). 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8453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132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Элеонора</dc:creator>
  <cp:lastModifiedBy>Элеонора</cp:lastModifiedBy>
  <cp:revision>9</cp:revision>
  <dcterms:created xsi:type="dcterms:W3CDTF">2014-09-10T18:11:02Z</dcterms:created>
  <dcterms:modified xsi:type="dcterms:W3CDTF">2015-04-25T06:19:33Z</dcterms:modified>
</cp:coreProperties>
</file>