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76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765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65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766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6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766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6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766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6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767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7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767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7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767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7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767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8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768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8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768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8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768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8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769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769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769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770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0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77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770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0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770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1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771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1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771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1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771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1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772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2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772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2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772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2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772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3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773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3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8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773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3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8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773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3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0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774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4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774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4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774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4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775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5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775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5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795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775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75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779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779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776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76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776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798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776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8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8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8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77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78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778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78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663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63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66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6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6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6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66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66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66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66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66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66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66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66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66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66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66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66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67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7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67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67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67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67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67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67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67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67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67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7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67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676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76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67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67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009900" y="714356"/>
            <a:ext cx="6134100" cy="18732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Front">
                <a:rot lat="20099999" lon="20099999" rev="0"/>
              </a:camera>
              <a:lightRig rig="legacyFlat2" dir="t"/>
            </a:scene3d>
            <a:sp3d extrusionH="430200" prstMaterial="legacyMatte">
              <a:extrusionClr>
                <a:srgbClr val="9400ED"/>
              </a:extrusionClr>
            </a:sp3d>
          </a:bodyPr>
          <a:lstStyle/>
          <a:p>
            <a:pPr algn="ctr"/>
            <a:r>
              <a:rPr lang="uk-UA" sz="9600" b="1" kern="10" dirty="0" smtClean="0">
                <a:ln w="12700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Економіст</a:t>
            </a:r>
            <a:endParaRPr lang="ru-RU" sz="9600" b="1" kern="10" dirty="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274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714884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перший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погляд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професія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здатися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нудною.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Але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економіка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І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зрозумів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правила -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тобі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ніколи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буде нудно.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4" descr="ek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271877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00240"/>
            <a:ext cx="9144000" cy="411480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Одна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основних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вимог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роботодавця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до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кандидатів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досвід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роботи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аналогічних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посадах.</a:t>
            </a:r>
          </a:p>
          <a:p>
            <a:pPr algn="ctr"/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Перш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ніж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станете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висококласним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фахівцем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здатним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давати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точні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прогнози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і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ефективні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рекомендації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пройде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не один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рік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27088" y="620712"/>
            <a:ext cx="6959622" cy="1022337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uk-UA" sz="4800" i="1" kern="1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Impact"/>
              </a:rPr>
              <a:t>Мінуси професії</a:t>
            </a:r>
            <a:endParaRPr lang="ru-RU" sz="4800" i="1" kern="1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60"/>
            <a:ext cx="91440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 dirty="0"/>
              <a:t>    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Яку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спеціальність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можна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отримати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закінчивши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економічний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факультет?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безпосередньо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спеціальності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управління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підприємстві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(по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галузях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теорія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світова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національна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економіка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математичні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методи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економіці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бухгалтерський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облік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аналіз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аудит,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фінанси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 кредит, статистика, а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також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інші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спеціальності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тим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не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менш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можна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віднести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до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економічних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комерція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маркетинг, менеджмент), тому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80%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навчальні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плани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цих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спеціальностей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однакові</a:t>
            </a:r>
            <a:r>
              <a:rPr lang="ru-RU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714348" y="0"/>
            <a:ext cx="3667125" cy="124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uk-UA" sz="6000" b="1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На замітку</a:t>
            </a:r>
            <a:endParaRPr lang="ru-RU" sz="6000" b="1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214346" y="1142936"/>
            <a:ext cx="9358346" cy="571506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Éikos</a:t>
            </a:r>
            <a:r>
              <a:rPr lang="en-US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будинок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nomos</a:t>
            </a:r>
            <a:r>
              <a:rPr lang="en-US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закон, буквально - правила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b="1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економіста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популярних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час.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 посади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економіста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професію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економіста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фінансист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бухгалтер,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меркетолог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комерсант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менеджер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т. д.),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Фінансист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бухгалтер,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маркетолог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т.д.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людьми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організаціях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компаніях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успішність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Тому не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дивний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ажіотаж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користуватися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великим попитом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0"/>
            <a:ext cx="8084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 таке економіка?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298"/>
            <a:ext cx="9144000" cy="52864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2000" b="1" i="1" dirty="0">
              <a:solidFill>
                <a:srgbClr val="00FF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err="1" smtClean="0"/>
              <a:t>Економіст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займається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плануванням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аналізом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прогнозуванням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фінансового</a:t>
            </a:r>
            <a:r>
              <a:rPr lang="ru-RU" sz="2000" b="1" dirty="0" smtClean="0"/>
              <a:t> стану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підприємства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майбутній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період</a:t>
            </a:r>
            <a:r>
              <a:rPr lang="ru-RU" sz="2000" b="1" dirty="0" smtClean="0"/>
              <a:t> часу. </a:t>
            </a:r>
            <a:r>
              <a:rPr lang="ru-RU" sz="2000" b="1" dirty="0" err="1" smtClean="0"/>
              <a:t>з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декількох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варіантів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прогнозів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вибирає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оптимальний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Найчастіше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підприємстві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функції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економіста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виконує</a:t>
            </a:r>
            <a:r>
              <a:rPr lang="ru-RU" sz="2000" b="1" dirty="0" smtClean="0"/>
              <a:t> бухгалтер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навпаки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ці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дві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професії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назвати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суміжними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основне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smtClean="0"/>
              <a:t>ж </a:t>
            </a:r>
            <a:r>
              <a:rPr lang="ru-RU" sz="2000" b="1" dirty="0" err="1" smtClean="0"/>
              <a:t>їх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відмінність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полягає</a:t>
            </a:r>
            <a:r>
              <a:rPr lang="ru-RU" sz="2000" b="1" dirty="0" smtClean="0"/>
              <a:t> в тому,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бухгалтер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працює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фінансовими</a:t>
            </a:r>
            <a:r>
              <a:rPr lang="ru-RU" sz="2000" b="1" dirty="0" smtClean="0"/>
              <a:t> документами за </a:t>
            </a:r>
            <a:r>
              <a:rPr lang="ru-RU" sz="2000" b="1" dirty="0" err="1" smtClean="0"/>
              <a:t>минулий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період</a:t>
            </a:r>
            <a:r>
              <a:rPr lang="ru-RU" sz="2000" b="1" dirty="0" smtClean="0"/>
              <a:t>, а </a:t>
            </a:r>
            <a:r>
              <a:rPr lang="ru-RU" sz="2000" b="1" dirty="0" err="1" smtClean="0"/>
              <a:t>економіст</a:t>
            </a:r>
            <a:r>
              <a:rPr lang="ru-RU" sz="2000" b="1" dirty="0" smtClean="0"/>
              <a:t> дивиться в </a:t>
            </a:r>
            <a:r>
              <a:rPr lang="ru-RU" sz="2000" b="1" dirty="0" err="1" smtClean="0"/>
              <a:t>майбутнє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Економіст</a:t>
            </a:r>
            <a:r>
              <a:rPr lang="ru-RU" sz="2000" b="1" dirty="0" smtClean="0"/>
              <a:t> -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фахівець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галузі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планування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дослідження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управління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фінансово-господарською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діяльністю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Економіст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бере</a:t>
            </a:r>
            <a:r>
              <a:rPr lang="ru-RU" sz="2000" b="1" dirty="0" smtClean="0"/>
              <a:t> участь в </a:t>
            </a:r>
            <a:r>
              <a:rPr lang="ru-RU" sz="2000" b="1" dirty="0" err="1" smtClean="0"/>
              <a:t>системі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планування</a:t>
            </a:r>
            <a:r>
              <a:rPr lang="ru-RU" sz="2000" b="1" dirty="0" smtClean="0"/>
              <a:t> бюджету </a:t>
            </a:r>
            <a:r>
              <a:rPr lang="ru-RU" sz="2000" b="1" dirty="0" err="1" smtClean="0"/>
              <a:t>організації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здійснює</a:t>
            </a:r>
            <a:r>
              <a:rPr lang="ru-RU" sz="2000" b="1" dirty="0" smtClean="0"/>
              <a:t> контроль за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витратою</a:t>
            </a:r>
            <a:r>
              <a:rPr lang="ru-RU" sz="2000" b="1" dirty="0" smtClean="0"/>
              <a:t>, проводить аудит, а </a:t>
            </a:r>
            <a:r>
              <a:rPr lang="ru-RU" sz="2000" b="1" dirty="0" err="1" smtClean="0"/>
              <a:t>нерідко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сам </a:t>
            </a:r>
            <a:r>
              <a:rPr lang="ru-RU" sz="2000" b="1" dirty="0" err="1" smtClean="0"/>
              <a:t>займається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бухгалтерським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обліком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785786" y="500042"/>
            <a:ext cx="7858180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uk-UA" sz="66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CC99FF"/>
                    </a:gs>
                    <a:gs pos="100000">
                      <a:srgbClr val="FF0066"/>
                    </a:gs>
                  </a:gsLst>
                  <a:lin ang="18900000" scaled="1"/>
                </a:gra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Impact"/>
              </a:rPr>
              <a:t>Про професію економіста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діяльності: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772400" cy="4114800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rgbClr val="0070C0"/>
                </a:solidFill>
              </a:rPr>
              <a:t>збір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обробка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упорядкування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інформації</a:t>
            </a:r>
            <a:r>
              <a:rPr lang="ru-RU" sz="2000" b="1" dirty="0" smtClean="0">
                <a:solidFill>
                  <a:srgbClr val="0070C0"/>
                </a:solidFill>
              </a:rPr>
              <a:t> про </a:t>
            </a:r>
            <a:r>
              <a:rPr lang="ru-RU" sz="2000" b="1" dirty="0" err="1" smtClean="0">
                <a:solidFill>
                  <a:srgbClr val="0070C0"/>
                </a:solidFill>
              </a:rPr>
              <a:t>економічні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явища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процеси</a:t>
            </a:r>
            <a:r>
              <a:rPr lang="ru-RU" sz="2000" b="1" dirty="0" smtClean="0">
                <a:solidFill>
                  <a:srgbClr val="0070C0"/>
                </a:solidFill>
              </a:rPr>
              <a:t> (для </a:t>
            </a:r>
            <a:r>
              <a:rPr lang="ru-RU" sz="2000" b="1" dirty="0" err="1" smtClean="0">
                <a:solidFill>
                  <a:srgbClr val="0070C0"/>
                </a:solidFill>
              </a:rPr>
              <a:t>досягнення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найвищих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результатів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підприємств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організацій</a:t>
            </a:r>
            <a:r>
              <a:rPr lang="ru-RU" sz="2000" b="1" dirty="0" smtClean="0">
                <a:solidFill>
                  <a:srgbClr val="0070C0"/>
                </a:solidFill>
              </a:rPr>
              <a:t>);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аналіз</a:t>
            </a:r>
            <a:r>
              <a:rPr lang="ru-RU" sz="2000" b="1" dirty="0" smtClean="0">
                <a:solidFill>
                  <a:srgbClr val="0070C0"/>
                </a:solidFill>
              </a:rPr>
              <a:t> ходу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результату </a:t>
            </a:r>
            <a:r>
              <a:rPr lang="ru-RU" sz="2000" b="1" dirty="0" err="1" smtClean="0">
                <a:solidFill>
                  <a:srgbClr val="0070C0"/>
                </a:solidFill>
              </a:rPr>
              <a:t>економічної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sz="2000" b="1" dirty="0" smtClean="0">
                <a:solidFill>
                  <a:srgbClr val="0070C0"/>
                </a:solidFill>
              </a:rPr>
              <a:t> та </a:t>
            </a:r>
            <a:r>
              <a:rPr lang="ru-RU" sz="2000" b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її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успішності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вдосконалення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процесу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економічної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планування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підприємства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визначення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системи</a:t>
            </a:r>
            <a:r>
              <a:rPr lang="ru-RU" sz="2000" b="1" dirty="0" smtClean="0">
                <a:solidFill>
                  <a:srgbClr val="0070C0"/>
                </a:solidFill>
              </a:rPr>
              <a:t> оплати </a:t>
            </a:r>
            <a:r>
              <a:rPr lang="ru-RU" sz="2000" b="1" dirty="0" err="1" smtClean="0">
                <a:solidFill>
                  <a:srgbClr val="0070C0"/>
                </a:solidFill>
              </a:rPr>
              <a:t>праці</a:t>
            </a:r>
            <a:r>
              <a:rPr lang="ru-RU" sz="2000" b="1" dirty="0" smtClean="0">
                <a:solidFill>
                  <a:srgbClr val="0070C0"/>
                </a:solidFill>
              </a:rPr>
              <a:t> та </a:t>
            </a:r>
            <a:r>
              <a:rPr lang="ru-RU" sz="2000" b="1" dirty="0" err="1" smtClean="0">
                <a:solidFill>
                  <a:srgbClr val="0070C0"/>
                </a:solidFill>
              </a:rPr>
              <a:t>заохочень</a:t>
            </a:r>
            <a:r>
              <a:rPr lang="ru-RU" sz="2000" b="1" dirty="0" smtClean="0">
                <a:solidFill>
                  <a:srgbClr val="0070C0"/>
                </a:solidFill>
              </a:rPr>
              <a:t> для </a:t>
            </a:r>
            <a:r>
              <a:rPr lang="ru-RU" sz="2000" b="1" dirty="0" err="1" smtClean="0">
                <a:solidFill>
                  <a:srgbClr val="0070C0"/>
                </a:solidFill>
              </a:rPr>
              <a:t>всіх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категорій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працівників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підприємства</a:t>
            </a:r>
            <a:r>
              <a:rPr lang="ru-RU" sz="20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аналіз</a:t>
            </a:r>
            <a:r>
              <a:rPr lang="ru-RU" sz="2000" b="1" dirty="0" smtClean="0">
                <a:solidFill>
                  <a:srgbClr val="0070C0"/>
                </a:solidFill>
              </a:rPr>
              <a:t> причин </a:t>
            </a:r>
            <a:r>
              <a:rPr lang="ru-RU" sz="2000" b="1" dirty="0" err="1" smtClean="0">
                <a:solidFill>
                  <a:srgbClr val="0070C0"/>
                </a:solidFill>
              </a:rPr>
              <a:t>перевитрат</a:t>
            </a:r>
            <a:r>
              <a:rPr lang="ru-RU" sz="2000" b="1" dirty="0" smtClean="0">
                <a:solidFill>
                  <a:srgbClr val="0070C0"/>
                </a:solidFill>
              </a:rPr>
              <a:t> фонду </a:t>
            </a:r>
            <a:r>
              <a:rPr lang="ru-RU" sz="2000" b="1" dirty="0" err="1" smtClean="0">
                <a:solidFill>
                  <a:srgbClr val="0070C0"/>
                </a:solidFill>
              </a:rPr>
              <a:t>заробітної</a:t>
            </a:r>
            <a:r>
              <a:rPr lang="ru-RU" sz="2000" b="1" dirty="0" smtClean="0">
                <a:solidFill>
                  <a:srgbClr val="0070C0"/>
                </a:solidFill>
              </a:rPr>
              <a:t> плати;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робота, </a:t>
            </a:r>
            <a:r>
              <a:rPr lang="ru-RU" sz="2000" b="1" dirty="0" err="1" smtClean="0">
                <a:solidFill>
                  <a:srgbClr val="0070C0"/>
                </a:solidFill>
              </a:rPr>
              <a:t>пов'язана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розрахунками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переробкою</a:t>
            </a:r>
            <a:r>
              <a:rPr lang="ru-RU" sz="2000" b="1" dirty="0" smtClean="0">
                <a:solidFill>
                  <a:srgbClr val="0070C0"/>
                </a:solidFill>
              </a:rPr>
              <a:t> великих </a:t>
            </a:r>
            <a:r>
              <a:rPr lang="ru-RU" sz="2000" b="1" dirty="0" err="1" smtClean="0">
                <a:solidFill>
                  <a:srgbClr val="0070C0"/>
                </a:solidFill>
              </a:rPr>
              <a:t>обсягів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інформації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вираженої</a:t>
            </a:r>
            <a:r>
              <a:rPr lang="ru-RU" sz="2000" b="1" dirty="0" smtClean="0">
                <a:solidFill>
                  <a:srgbClr val="0070C0"/>
                </a:solidFill>
              </a:rPr>
              <a:t> в цифрах; </a:t>
            </a:r>
            <a:r>
              <a:rPr lang="ru-RU" sz="2000" b="1" dirty="0" err="1" smtClean="0">
                <a:solidFill>
                  <a:srgbClr val="0070C0"/>
                </a:solidFill>
              </a:rPr>
              <a:t>складання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економічних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обгрунтувань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довідок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періодичної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звітності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анотацій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оглядів</a:t>
            </a:r>
            <a:r>
              <a:rPr lang="ru-RU" sz="2000" b="1" dirty="0" smtClean="0">
                <a:solidFill>
                  <a:srgbClr val="0070C0"/>
                </a:solidFill>
              </a:rPr>
              <a:t>.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071678"/>
            <a:ext cx="8229600" cy="4525962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Вміння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аналізувати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великий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обсяг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інформації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хороша </a:t>
            </a:r>
            <a:r>
              <a:rPr lang="ru-RU" dirty="0" err="1" smtClean="0">
                <a:solidFill>
                  <a:srgbClr val="00B050"/>
                </a:solidFill>
              </a:rPr>
              <a:t>пам'ять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/>
              <a:t>  </a:t>
            </a:r>
            <a:r>
              <a:rPr lang="ru-RU" dirty="0" err="1" smtClean="0">
                <a:solidFill>
                  <a:schemeClr val="bg2"/>
                </a:solidFill>
              </a:rPr>
              <a:t>Висока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концентрація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уваги</a:t>
            </a:r>
            <a:endParaRPr lang="ru-RU" dirty="0" smtClean="0">
              <a:solidFill>
                <a:schemeClr val="bg2"/>
              </a:solidFill>
            </a:endParaRPr>
          </a:p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терпіння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комунікабельність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організаторські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здібності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928662" y="928670"/>
            <a:ext cx="5238750" cy="1728788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0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rgbClr val="0000CC"/>
              </a:extrusionClr>
            </a:sp3d>
          </a:bodyPr>
          <a:lstStyle/>
          <a:p>
            <a:pPr algn="ctr"/>
            <a:r>
              <a:rPr lang="uk-UA" sz="54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100000">
                      <a:srgbClr val="66FF33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Особисті якості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МІСЦЕ РОБОТИ ТА ОРІЄНТОВНИЙ РОЗПОДІЛ ЕКОНОМІСТІВ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З РІЗНИХ СФЕР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F0"/>
                </a:solidFill>
              </a:rPr>
              <a:t>Фінанси</a:t>
            </a:r>
            <a:r>
              <a:rPr lang="uk-UA" dirty="0" smtClean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бугалтерія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- </a:t>
            </a:r>
            <a:r>
              <a:rPr lang="ru-RU" dirty="0" smtClean="0">
                <a:solidFill>
                  <a:srgbClr val="00B0F0"/>
                </a:solidFill>
              </a:rPr>
              <a:t>18%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Банки, </a:t>
            </a:r>
            <a:r>
              <a:rPr lang="ru-RU" dirty="0" err="1" smtClean="0">
                <a:solidFill>
                  <a:srgbClr val="00B0F0"/>
                </a:solidFill>
              </a:rPr>
              <a:t>страхові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компанії</a:t>
            </a:r>
            <a:r>
              <a:rPr lang="ru-RU" dirty="0" smtClean="0">
                <a:solidFill>
                  <a:srgbClr val="00B0F0"/>
                </a:solidFill>
              </a:rPr>
              <a:t> - 16%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Дослідницькі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центри</a:t>
            </a:r>
            <a:r>
              <a:rPr lang="ru-RU" dirty="0" smtClean="0">
                <a:solidFill>
                  <a:srgbClr val="00B0F0"/>
                </a:solidFill>
              </a:rPr>
              <a:t> - 14%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Урядові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організації</a:t>
            </a:r>
            <a:r>
              <a:rPr lang="ru-RU" dirty="0" smtClean="0">
                <a:solidFill>
                  <a:srgbClr val="00B0F0"/>
                </a:solidFill>
              </a:rPr>
              <a:t> - 12%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Освіта</a:t>
            </a:r>
            <a:r>
              <a:rPr lang="ru-RU" dirty="0" smtClean="0">
                <a:solidFill>
                  <a:srgbClr val="00B0F0"/>
                </a:solidFill>
              </a:rPr>
              <a:t> та </a:t>
            </a:r>
            <a:r>
              <a:rPr lang="ru-RU" dirty="0" err="1" smtClean="0">
                <a:solidFill>
                  <a:srgbClr val="00B0F0"/>
                </a:solidFill>
              </a:rPr>
              <a:t>профпідготовка</a:t>
            </a:r>
            <a:r>
              <a:rPr lang="ru-RU" dirty="0" smtClean="0">
                <a:solidFill>
                  <a:srgbClr val="00B0F0"/>
                </a:solidFill>
              </a:rPr>
              <a:t> - 10%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Консультування</a:t>
            </a:r>
            <a:r>
              <a:rPr lang="ru-RU" dirty="0" smtClean="0">
                <a:solidFill>
                  <a:srgbClr val="00B0F0"/>
                </a:solidFill>
              </a:rPr>
              <a:t> - 10%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Інші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професії</a:t>
            </a:r>
            <a:r>
              <a:rPr lang="ru-RU" dirty="0" smtClean="0">
                <a:solidFill>
                  <a:srgbClr val="00B0F0"/>
                </a:solidFill>
              </a:rPr>
              <a:t> - 20%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929718" cy="464347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 dirty="0">
                <a:solidFill>
                  <a:srgbClr val="000000"/>
                </a:solidFill>
              </a:rPr>
              <a:t>     </a:t>
            </a:r>
            <a:r>
              <a:rPr lang="ru-RU" sz="2200" dirty="0" err="1" smtClean="0">
                <a:solidFill>
                  <a:srgbClr val="000000"/>
                </a:solidFill>
              </a:rPr>
              <a:t>Почати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можна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з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позиції</a:t>
            </a:r>
            <a:r>
              <a:rPr lang="ru-RU" sz="2200" dirty="0" smtClean="0">
                <a:solidFill>
                  <a:srgbClr val="000000"/>
                </a:solidFill>
              </a:rPr>
              <a:t> рядового </a:t>
            </a:r>
            <a:r>
              <a:rPr lang="ru-RU" sz="2200" dirty="0" err="1" smtClean="0">
                <a:solidFill>
                  <a:srgbClr val="000000"/>
                </a:solidFill>
              </a:rPr>
              <a:t>економіста</a:t>
            </a:r>
            <a:r>
              <a:rPr lang="ru-RU" sz="2200" dirty="0" smtClean="0">
                <a:solidFill>
                  <a:srgbClr val="000000"/>
                </a:solidFill>
              </a:rPr>
              <a:t>,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перспективі</a:t>
            </a:r>
            <a:r>
              <a:rPr lang="ru-RU" sz="2200" dirty="0" smtClean="0">
                <a:solidFill>
                  <a:srgbClr val="000000"/>
                </a:solidFill>
              </a:rPr>
              <a:t> - стати </a:t>
            </a:r>
            <a:r>
              <a:rPr lang="ru-RU" sz="2200" dirty="0" err="1" smtClean="0">
                <a:solidFill>
                  <a:srgbClr val="000000"/>
                </a:solidFill>
              </a:rPr>
              <a:t>керуючим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підприємством</a:t>
            </a:r>
            <a:r>
              <a:rPr lang="ru-RU" sz="2200" dirty="0" smtClean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який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відповідає</a:t>
            </a:r>
            <a:r>
              <a:rPr lang="ru-RU" sz="2200" dirty="0" smtClean="0">
                <a:solidFill>
                  <a:srgbClr val="000000"/>
                </a:solidFill>
              </a:rPr>
              <a:t> за </a:t>
            </a:r>
            <a:r>
              <a:rPr lang="ru-RU" sz="2200" dirty="0" err="1" smtClean="0">
                <a:solidFill>
                  <a:srgbClr val="000000"/>
                </a:solidFill>
              </a:rPr>
              <a:t>розвиток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компанії</a:t>
            </a:r>
            <a:r>
              <a:rPr lang="ru-RU" sz="2200" dirty="0" smtClean="0">
                <a:solidFill>
                  <a:srgbClr val="000000"/>
                </a:solidFill>
              </a:rPr>
              <a:t>, </a:t>
            </a:r>
            <a:r>
              <a:rPr lang="ru-RU" sz="2200" dirty="0" err="1" smtClean="0">
                <a:solidFill>
                  <a:srgbClr val="000000"/>
                </a:solidFill>
              </a:rPr>
              <a:t>її</a:t>
            </a:r>
            <a:endParaRPr lang="ru-RU" sz="2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конкурентоспроможність</a:t>
            </a:r>
            <a:r>
              <a:rPr lang="ru-RU" sz="2200" dirty="0" smtClean="0">
                <a:solidFill>
                  <a:srgbClr val="000000"/>
                </a:solidFill>
              </a:rPr>
              <a:t>, </a:t>
            </a:r>
            <a:r>
              <a:rPr lang="ru-RU" sz="2200" dirty="0" err="1" smtClean="0">
                <a:solidFill>
                  <a:srgbClr val="000000"/>
                </a:solidFill>
              </a:rPr>
              <a:t>контролює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і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координує</a:t>
            </a:r>
            <a:endParaRPr lang="ru-RU" sz="2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діяльність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всіх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структурних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підрозділів</a:t>
            </a:r>
            <a:r>
              <a:rPr lang="ru-RU" sz="2200" dirty="0" smtClean="0">
                <a:solidFill>
                  <a:srgbClr val="000000"/>
                </a:solidFill>
              </a:rPr>
              <a:t>.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середньому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початківець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економіст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може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розраховувати</a:t>
            </a:r>
            <a:endParaRPr lang="ru-RU" sz="2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smtClean="0">
                <a:solidFill>
                  <a:srgbClr val="000000"/>
                </a:solidFill>
              </a:rPr>
              <a:t>на $ 700-800. </a:t>
            </a:r>
            <a:r>
              <a:rPr lang="ru-RU" sz="2200" dirty="0" err="1" smtClean="0">
                <a:solidFill>
                  <a:srgbClr val="000000"/>
                </a:solidFill>
              </a:rPr>
              <a:t>Багато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що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залежить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від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специфіки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галузі</a:t>
            </a:r>
            <a:r>
              <a:rPr lang="ru-RU" sz="2200" dirty="0" smtClean="0">
                <a:solidFill>
                  <a:srgbClr val="000000"/>
                </a:solidFill>
              </a:rPr>
              <a:t>: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будівельній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сфері</a:t>
            </a:r>
            <a:r>
              <a:rPr lang="ru-RU" sz="2200" dirty="0" smtClean="0">
                <a:solidFill>
                  <a:srgbClr val="000000"/>
                </a:solidFill>
              </a:rPr>
              <a:t>, </a:t>
            </a:r>
            <a:r>
              <a:rPr lang="ru-RU" sz="2200" dirty="0" err="1" smtClean="0">
                <a:solidFill>
                  <a:srgbClr val="000000"/>
                </a:solidFill>
              </a:rPr>
              <a:t>харчової</a:t>
            </a:r>
            <a:r>
              <a:rPr lang="ru-RU" sz="2200" dirty="0" smtClean="0">
                <a:solidFill>
                  <a:srgbClr val="000000"/>
                </a:solidFill>
              </a:rPr>
              <a:t>, в банках </a:t>
            </a:r>
            <a:r>
              <a:rPr lang="ru-RU" sz="2200" dirty="0" err="1" smtClean="0">
                <a:solidFill>
                  <a:srgbClr val="000000"/>
                </a:solidFill>
              </a:rPr>
              <a:t>зарплати</a:t>
            </a:r>
            <a:endParaRPr lang="ru-RU" sz="2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можуть</a:t>
            </a:r>
            <a:r>
              <a:rPr lang="ru-RU" sz="2200" dirty="0" smtClean="0">
                <a:solidFill>
                  <a:srgbClr val="000000"/>
                </a:solidFill>
              </a:rPr>
              <a:t> бути </a:t>
            </a:r>
            <a:r>
              <a:rPr lang="ru-RU" sz="2200" dirty="0" err="1" smtClean="0">
                <a:solidFill>
                  <a:srgbClr val="000000"/>
                </a:solidFill>
              </a:rPr>
              <a:t>вищими</a:t>
            </a:r>
            <a:r>
              <a:rPr lang="ru-RU" sz="2200" dirty="0" smtClean="0">
                <a:solidFill>
                  <a:srgbClr val="000000"/>
                </a:solidFill>
              </a:rPr>
              <a:t> - </a:t>
            </a:r>
            <a:r>
              <a:rPr lang="ru-RU" sz="2200" dirty="0" err="1" smtClean="0">
                <a:solidFill>
                  <a:srgbClr val="000000"/>
                </a:solidFill>
              </a:rPr>
              <a:t>від</a:t>
            </a:r>
            <a:r>
              <a:rPr lang="ru-RU" sz="2200" dirty="0" smtClean="0">
                <a:solidFill>
                  <a:srgbClr val="000000"/>
                </a:solidFill>
              </a:rPr>
              <a:t> $ 1000. З </a:t>
            </a:r>
            <a:r>
              <a:rPr lang="ru-RU" sz="2200" dirty="0" err="1" smtClean="0">
                <a:solidFill>
                  <a:srgbClr val="000000"/>
                </a:solidFill>
              </a:rPr>
              <a:t>досвідом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зростуть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і</a:t>
            </a:r>
            <a:endParaRPr lang="ru-RU" sz="2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smtClean="0">
                <a:solidFill>
                  <a:srgbClr val="000000"/>
                </a:solidFill>
              </a:rPr>
              <a:t>доходи. </a:t>
            </a:r>
            <a:r>
              <a:rPr lang="ru-RU" sz="2200" dirty="0" err="1" smtClean="0">
                <a:solidFill>
                  <a:srgbClr val="000000"/>
                </a:solidFill>
              </a:rPr>
              <a:t>С</a:t>
            </a:r>
            <a:r>
              <a:rPr lang="ru-RU" sz="2200" dirty="0" err="1" smtClean="0">
                <a:solidFill>
                  <a:srgbClr val="000000"/>
                </a:solidFill>
              </a:rPr>
              <a:t>ередня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smtClean="0">
                <a:solidFill>
                  <a:srgbClr val="000000"/>
                </a:solidFill>
              </a:rPr>
              <a:t>зарплата </a:t>
            </a:r>
            <a:r>
              <a:rPr lang="ru-RU" sz="2200" dirty="0" err="1" smtClean="0">
                <a:solidFill>
                  <a:srgbClr val="000000"/>
                </a:solidFill>
              </a:rPr>
              <a:t>фахівця</a:t>
            </a:r>
            <a:r>
              <a:rPr lang="ru-RU" sz="2200" dirty="0" smtClean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err="1" smtClean="0">
                <a:solidFill>
                  <a:srgbClr val="000000"/>
                </a:solidFill>
              </a:rPr>
              <a:t>Який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пропрацював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smtClean="0">
                <a:solidFill>
                  <a:srgbClr val="000000"/>
                </a:solidFill>
              </a:rPr>
              <a:t>у </a:t>
            </a:r>
            <a:r>
              <a:rPr lang="ru-RU" sz="2200" dirty="0" err="1" smtClean="0">
                <a:solidFill>
                  <a:srgbClr val="000000"/>
                </a:solidFill>
              </a:rPr>
              <a:t>певній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сфері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близько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двох</a:t>
            </a:r>
            <a:r>
              <a:rPr lang="ru-RU" sz="2200" dirty="0" smtClean="0">
                <a:solidFill>
                  <a:srgbClr val="000000"/>
                </a:solidFill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</a:rPr>
              <a:t>років</a:t>
            </a:r>
            <a:r>
              <a:rPr lang="ru-RU" sz="2200" dirty="0" smtClean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smtClean="0">
                <a:solidFill>
                  <a:srgbClr val="000000"/>
                </a:solidFill>
              </a:rPr>
              <a:t>- $ 1500-1800.</a:t>
            </a:r>
            <a:endParaRPr lang="ru-RU" sz="2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285852" y="500042"/>
            <a:ext cx="6500858" cy="857256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uk-UA" sz="115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Кар´єра</a:t>
            </a:r>
            <a:r>
              <a:rPr lang="uk-UA" sz="115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і зарплата</a:t>
            </a:r>
            <a:endParaRPr lang="ru-RU" sz="11500" b="1" kern="10" dirty="0">
              <a:ln w="9525">
                <a:noFill/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66FF33"/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залежності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професійного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досвіду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рівня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ерудиції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економісти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виступати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як 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ролі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фінансових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аналітиків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так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ролі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експертів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Основне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завдання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економіста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грамотний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розподіл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грошових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потоків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компанії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метою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забезпечення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рентабельності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виробничої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E:\83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815423"/>
            <a:ext cx="3000396" cy="2042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71678"/>
            <a:ext cx="8929718" cy="457203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Економісти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були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і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залишаються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найбільш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затребуваними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фахівцями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на ринку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праці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Висока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заробітна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плата.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Від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$ 400 до 1500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і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 </a:t>
            </a:r>
            <a:r>
              <a:rPr lang="ru-RU" sz="4800" i="1" dirty="0" err="1" smtClean="0">
                <a:solidFill>
                  <a:srgbClr val="0000FF"/>
                </a:solidFill>
                <a:latin typeface="Blackadder ITC" pitchFamily="82" charset="0"/>
              </a:rPr>
              <a:t>вище</a:t>
            </a:r>
            <a:r>
              <a:rPr lang="ru-RU" sz="4800" i="1" dirty="0" smtClean="0">
                <a:solidFill>
                  <a:srgbClr val="0000FF"/>
                </a:solidFill>
                <a:latin typeface="Blackadder ITC" pitchFamily="82" charset="0"/>
              </a:rPr>
              <a:t>. </a:t>
            </a:r>
            <a:r>
              <a:rPr lang="ru-RU" sz="4800" i="1" dirty="0">
                <a:solidFill>
                  <a:srgbClr val="0000FF"/>
                </a:solidFill>
                <a:latin typeface="Blackadder ITC" pitchFamily="82" charset="0"/>
              </a:rPr>
              <a:t/>
            </a:r>
            <a:br>
              <a:rPr lang="ru-RU" sz="4800" i="1" dirty="0">
                <a:solidFill>
                  <a:srgbClr val="0000FF"/>
                </a:solidFill>
                <a:latin typeface="Blackadder ITC" pitchFamily="82" charset="0"/>
              </a:rPr>
            </a:b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285852" y="428604"/>
            <a:ext cx="6662767" cy="1023924"/>
          </a:xfrm>
          <a:custGeom>
            <a:avLst/>
            <a:gdLst>
              <a:gd name="connsiteX0" fmla="*/ 0 w 6662767"/>
              <a:gd name="connsiteY0" fmla="*/ 0 h 1023924"/>
              <a:gd name="connsiteX1" fmla="*/ 6662767 w 6662767"/>
              <a:gd name="connsiteY1" fmla="*/ 0 h 1023924"/>
              <a:gd name="connsiteX2" fmla="*/ 6662767 w 6662767"/>
              <a:gd name="connsiteY2" fmla="*/ 1023924 h 1023924"/>
              <a:gd name="connsiteX3" fmla="*/ 0 w 6662767"/>
              <a:gd name="connsiteY3" fmla="*/ 1023924 h 1023924"/>
              <a:gd name="connsiteX4" fmla="*/ 0 w 6662767"/>
              <a:gd name="connsiteY4" fmla="*/ 0 h 102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2767" h="1023924">
                <a:moveTo>
                  <a:pt x="0" y="0"/>
                </a:moveTo>
                <a:lnTo>
                  <a:pt x="6662767" y="0"/>
                </a:lnTo>
                <a:lnTo>
                  <a:pt x="6662767" y="1023924"/>
                </a:lnTo>
                <a:lnTo>
                  <a:pt x="0" y="1023924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uk-UA" sz="4800" b="1" i="1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Плюси професії</a:t>
            </a:r>
            <a:endParaRPr lang="ru-RU" sz="4800" b="1" i="1" kern="1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theme/theme1.xml><?xml version="1.0" encoding="utf-8"?>
<a:theme xmlns:a="http://schemas.openxmlformats.org/drawingml/2006/main" name="Тема4">
  <a:themeElements>
    <a:clrScheme name="Салют 3">
      <a:dk1>
        <a:srgbClr val="9F237F"/>
      </a:dk1>
      <a:lt1>
        <a:srgbClr val="FFCC00"/>
      </a:lt1>
      <a:dk2>
        <a:srgbClr val="000000"/>
      </a:dk2>
      <a:lt2>
        <a:srgbClr val="FFFFFF"/>
      </a:lt2>
      <a:accent1>
        <a:srgbClr val="39A6DD"/>
      </a:accent1>
      <a:accent2>
        <a:srgbClr val="FF03E7"/>
      </a:accent2>
      <a:accent3>
        <a:srgbClr val="AAAAAA"/>
      </a:accent3>
      <a:accent4>
        <a:srgbClr val="DAAE00"/>
      </a:accent4>
      <a:accent5>
        <a:srgbClr val="AED0EB"/>
      </a:accent5>
      <a:accent6>
        <a:srgbClr val="E702D1"/>
      </a:accent6>
      <a:hlink>
        <a:srgbClr val="FF3399"/>
      </a:hlink>
      <a:folHlink>
        <a:srgbClr val="753BCB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34</TotalTime>
  <Words>565</Words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Тема4</vt:lpstr>
      <vt:lpstr>Слайд 1</vt:lpstr>
      <vt:lpstr>Слайд 2</vt:lpstr>
      <vt:lpstr>Слайд 3</vt:lpstr>
      <vt:lpstr>Види діяльності: </vt:lpstr>
      <vt:lpstr>Слайд 5</vt:lpstr>
      <vt:lpstr>МІСЦЕ РОБОТИ ТА ОРІЄНТОВНИЙ РОЗПОДІЛ ЕКОНОМІСТІВ З РІЗНИХ СФЕР</vt:lpstr>
      <vt:lpstr>Слайд 7</vt:lpstr>
      <vt:lpstr>Додаткові особливості: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2013-02-18T20:12:43Z</dcterms:modified>
</cp:coreProperties>
</file>