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1" r:id="rId5"/>
    <p:sldId id="260" r:id="rId6"/>
    <p:sldId id="258" r:id="rId7"/>
    <p:sldId id="263" r:id="rId8"/>
    <p:sldId id="262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05" autoAdjust="0"/>
  </p:normalViewPr>
  <p:slideViewPr>
    <p:cSldViewPr>
      <p:cViewPr varScale="1">
        <p:scale>
          <a:sx n="64" d="100"/>
          <a:sy n="64" d="100"/>
        </p:scale>
        <p:origin x="-13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27652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7653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313" y="187"/>
              <a:ext cx="4298" cy="3372"/>
              <a:chOff x="0" y="0"/>
              <a:chExt cx="5533" cy="4341"/>
            </a:xfrm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5470" cy="4341"/>
                <a:chOff x="0" y="0"/>
                <a:chExt cx="5470" cy="4341"/>
              </a:xfrm>
            </p:grpSpPr>
            <p:grpSp>
              <p:nvGrpSpPr>
                <p:cNvPr id="6" name="Group 8"/>
                <p:cNvGrpSpPr>
                  <a:grpSpLocks/>
                </p:cNvGrpSpPr>
                <p:nvPr/>
              </p:nvGrpSpPr>
              <p:grpSpPr bwMode="auto">
                <a:xfrm>
                  <a:off x="1339" y="786"/>
                  <a:ext cx="2919" cy="2151"/>
                  <a:chOff x="1265" y="814"/>
                  <a:chExt cx="2919" cy="2151"/>
                </a:xfrm>
              </p:grpSpPr>
              <p:sp>
                <p:nvSpPr>
                  <p:cNvPr id="27657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4"/>
                    <a:ext cx="2919" cy="215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7658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80" y="1601"/>
                    <a:ext cx="579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" name="Group 11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470" cy="4341"/>
                  <a:chOff x="0" y="0"/>
                  <a:chExt cx="5470" cy="4341"/>
                </a:xfrm>
              </p:grpSpPr>
              <p:grpSp>
                <p:nvGrpSpPr>
                  <p:cNvPr id="8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5" y="1502"/>
                    <a:ext cx="1258" cy="2327"/>
                    <a:chOff x="3471" y="1530"/>
                    <a:chExt cx="1258" cy="2327"/>
                  </a:xfrm>
                </p:grpSpPr>
                <p:sp>
                  <p:nvSpPr>
                    <p:cNvPr id="2766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5" y="2236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766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1" y="3150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9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3" cy="1332"/>
                    <a:chOff x="2864" y="2019"/>
                    <a:chExt cx="2463" cy="1332"/>
                  </a:xfrm>
                </p:grpSpPr>
                <p:sp>
                  <p:nvSpPr>
                    <p:cNvPr id="27664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9"/>
                      <a:ext cx="1814" cy="3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7665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3" y="2806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0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1" y="1804"/>
                    <a:ext cx="2477" cy="1064"/>
                    <a:chOff x="2897" y="1832"/>
                    <a:chExt cx="2477" cy="1064"/>
                  </a:xfrm>
                </p:grpSpPr>
                <p:sp>
                  <p:nvSpPr>
                    <p:cNvPr id="2766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7" y="1832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766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1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27670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7671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7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2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2" cy="657"/>
                    <a:chOff x="2958" y="1414"/>
                    <a:chExt cx="2342" cy="657"/>
                  </a:xfrm>
                </p:grpSpPr>
                <p:sp>
                  <p:nvSpPr>
                    <p:cNvPr id="2767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767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70" y="1582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3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3"/>
                    <a:chOff x="2983" y="1269"/>
                    <a:chExt cx="2150" cy="343"/>
                  </a:xfrm>
                </p:grpSpPr>
                <p:sp>
                  <p:nvSpPr>
                    <p:cNvPr id="27676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7677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4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89"/>
                    <a:ext cx="1879" cy="427"/>
                    <a:chOff x="2938" y="917"/>
                    <a:chExt cx="1879" cy="427"/>
                  </a:xfrm>
                </p:grpSpPr>
                <p:sp>
                  <p:nvSpPr>
                    <p:cNvPr id="2767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768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7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27682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9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7683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2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6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3" cy="1332"/>
                    <a:chOff x="-5" y="2196"/>
                    <a:chExt cx="2463" cy="1332"/>
                  </a:xfrm>
                </p:grpSpPr>
                <p:sp>
                  <p:nvSpPr>
                    <p:cNvPr id="2768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4" cy="3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768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3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7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4"/>
                    <a:chOff x="-52" y="2009"/>
                    <a:chExt cx="2477" cy="1064"/>
                  </a:xfrm>
                </p:grpSpPr>
                <p:sp>
                  <p:nvSpPr>
                    <p:cNvPr id="27688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7689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7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8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7"/>
                    <a:chOff x="-74" y="1813"/>
                    <a:chExt cx="2472" cy="927"/>
                  </a:xfrm>
                </p:grpSpPr>
                <p:sp>
                  <p:nvSpPr>
                    <p:cNvPr id="2769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769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9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6" y="1563"/>
                    <a:ext cx="2342" cy="657"/>
                    <a:chOff x="22" y="1591"/>
                    <a:chExt cx="2342" cy="657"/>
                  </a:xfrm>
                </p:grpSpPr>
                <p:sp>
                  <p:nvSpPr>
                    <p:cNvPr id="27694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9" y="1591"/>
                      <a:ext cx="154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7695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2" y="1759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0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8"/>
                    <a:ext cx="2150" cy="343"/>
                    <a:chOff x="189" y="1446"/>
                    <a:chExt cx="2150" cy="343"/>
                  </a:xfrm>
                </p:grpSpPr>
                <p:sp>
                  <p:nvSpPr>
                    <p:cNvPr id="2769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769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6"/>
                      <a:ext cx="754" cy="34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1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27700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7701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2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1"/>
                    <a:ext cx="1850" cy="554"/>
                    <a:chOff x="616" y="899"/>
                    <a:chExt cx="1850" cy="554"/>
                  </a:xfrm>
                </p:grpSpPr>
                <p:sp>
                  <p:nvSpPr>
                    <p:cNvPr id="277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3" y="123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77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899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3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27706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7707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4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2770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771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5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6"/>
                    <a:ext cx="778" cy="1512"/>
                    <a:chOff x="1633" y="104"/>
                    <a:chExt cx="778" cy="1512"/>
                  </a:xfrm>
                </p:grpSpPr>
                <p:sp>
                  <p:nvSpPr>
                    <p:cNvPr id="27712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4" y="958"/>
                      <a:ext cx="1100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7713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31"/>
                      <a:ext cx="591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6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0"/>
                    <a:ext cx="634" cy="1534"/>
                    <a:chOff x="1935" y="28"/>
                    <a:chExt cx="634" cy="1534"/>
                  </a:xfrm>
                </p:grpSpPr>
                <p:sp>
                  <p:nvSpPr>
                    <p:cNvPr id="2771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1" y="924"/>
                      <a:ext cx="106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771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4"/>
                      <a:ext cx="570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7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5" cy="566"/>
                    <a:chOff x="2822" y="672"/>
                    <a:chExt cx="1845" cy="566"/>
                  </a:xfrm>
                </p:grpSpPr>
                <p:sp>
                  <p:nvSpPr>
                    <p:cNvPr id="27718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7719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2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1" cy="717"/>
                    <a:chOff x="2683" y="445"/>
                    <a:chExt cx="1781" cy="717"/>
                  </a:xfrm>
                </p:grpSpPr>
                <p:sp>
                  <p:nvSpPr>
                    <p:cNvPr id="2772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772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2" y="445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7723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5" y="949"/>
                    <a:ext cx="1027" cy="14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7724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grpSp>
                <p:nvGrpSpPr>
                  <p:cNvPr id="29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40" cy="1520"/>
                    <a:chOff x="2800" y="41"/>
                    <a:chExt cx="640" cy="1520"/>
                  </a:xfrm>
                </p:grpSpPr>
                <p:sp>
                  <p:nvSpPr>
                    <p:cNvPr id="27726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7727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1" y="181"/>
                      <a:ext cx="570" cy="2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0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08" y="135"/>
                    <a:ext cx="1017" cy="1464"/>
                    <a:chOff x="2934" y="163"/>
                    <a:chExt cx="1017" cy="1464"/>
                  </a:xfrm>
                </p:grpSpPr>
                <p:sp>
                  <p:nvSpPr>
                    <p:cNvPr id="27729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1" y="915"/>
                      <a:ext cx="1155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7730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30" y="261"/>
                      <a:ext cx="620" cy="42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1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4" y="4"/>
                    <a:ext cx="243" cy="1448"/>
                    <a:chOff x="2730" y="32"/>
                    <a:chExt cx="243" cy="1448"/>
                  </a:xfrm>
                </p:grpSpPr>
                <p:sp>
                  <p:nvSpPr>
                    <p:cNvPr id="27732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6" y="960"/>
                      <a:ext cx="954" cy="8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7733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50" y="220"/>
                      <a:ext cx="512" cy="13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7788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1"/>
                    <a:ext cx="1085" cy="2450"/>
                    <a:chOff x="943" y="1769"/>
                    <a:chExt cx="1085" cy="2450"/>
                  </a:xfrm>
                </p:grpSpPr>
                <p:sp>
                  <p:nvSpPr>
                    <p:cNvPr id="27735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10" y="2475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7736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5" y="3512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7789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3"/>
                    <a:chOff x="1455" y="1936"/>
                    <a:chExt cx="766" cy="2373"/>
                  </a:xfrm>
                </p:grpSpPr>
                <p:sp>
                  <p:nvSpPr>
                    <p:cNvPr id="27738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8"/>
                      <a:ext cx="159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7739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6"/>
                      <a:ext cx="85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7790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1" y="1962"/>
                    <a:ext cx="459" cy="2329"/>
                    <a:chOff x="1956" y="1990"/>
                    <a:chExt cx="492" cy="2604"/>
                  </a:xfrm>
                </p:grpSpPr>
                <p:sp>
                  <p:nvSpPr>
                    <p:cNvPr id="27741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42" y="2695"/>
                      <a:ext cx="1711" cy="30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7742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4" y="3898"/>
                      <a:ext cx="918" cy="47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7791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6"/>
                    <a:chOff x="3334" y="1717"/>
                    <a:chExt cx="1125" cy="2426"/>
                  </a:xfrm>
                </p:grpSpPr>
                <p:sp>
                  <p:nvSpPr>
                    <p:cNvPr id="27744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7745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1" y="3436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7792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8"/>
                    <a:ext cx="883" cy="2426"/>
                    <a:chOff x="3181" y="1866"/>
                    <a:chExt cx="883" cy="2426"/>
                  </a:xfrm>
                </p:grpSpPr>
                <p:sp>
                  <p:nvSpPr>
                    <p:cNvPr id="27747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1"/>
                      <a:ext cx="1650" cy="29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7748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5" cy="46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7793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5"/>
                    <a:ext cx="619" cy="2386"/>
                    <a:chOff x="3006" y="1983"/>
                    <a:chExt cx="619" cy="2386"/>
                  </a:xfrm>
                </p:grpSpPr>
                <p:sp>
                  <p:nvSpPr>
                    <p:cNvPr id="27750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8" y="2661"/>
                      <a:ext cx="160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7751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2" y="3747"/>
                      <a:ext cx="859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7794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3"/>
                    <a:ext cx="405" cy="2219"/>
                    <a:chOff x="2819" y="2101"/>
                    <a:chExt cx="405" cy="2219"/>
                  </a:xfrm>
                </p:grpSpPr>
                <p:sp>
                  <p:nvSpPr>
                    <p:cNvPr id="27753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6" y="2714"/>
                      <a:ext cx="147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7754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7795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6" cy="2185"/>
                    <a:chOff x="2287" y="2135"/>
                    <a:chExt cx="426" cy="2185"/>
                  </a:xfrm>
                </p:grpSpPr>
                <p:sp>
                  <p:nvSpPr>
                    <p:cNvPr id="27756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0" y="2760"/>
                      <a:ext cx="1437" cy="18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7757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7"/>
                      <a:ext cx="771" cy="29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</p:grpSp>
          </p:grpSp>
          <p:grpSp>
            <p:nvGrpSpPr>
              <p:cNvPr id="27796" name="Group 110"/>
              <p:cNvGrpSpPr>
                <a:grpSpLocks/>
              </p:cNvGrpSpPr>
              <p:nvPr/>
            </p:nvGrpSpPr>
            <p:grpSpPr bwMode="auto">
              <a:xfrm>
                <a:off x="74" y="313"/>
                <a:ext cx="5459" cy="3667"/>
                <a:chOff x="74" y="313"/>
                <a:chExt cx="5459" cy="3667"/>
              </a:xfrm>
            </p:grpSpPr>
            <p:grpSp>
              <p:nvGrpSpPr>
                <p:cNvPr id="27797" name="Group 111"/>
                <p:cNvGrpSpPr>
                  <a:grpSpLocks/>
                </p:cNvGrpSpPr>
                <p:nvPr/>
              </p:nvGrpSpPr>
              <p:grpSpPr bwMode="auto">
                <a:xfrm>
                  <a:off x="74" y="313"/>
                  <a:ext cx="5459" cy="3667"/>
                  <a:chOff x="74" y="313"/>
                  <a:chExt cx="5459" cy="3667"/>
                </a:xfrm>
              </p:grpSpPr>
              <p:sp>
                <p:nvSpPr>
                  <p:cNvPr id="27760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6" y="456"/>
                    <a:ext cx="2567" cy="2046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7761" name="Arc 113"/>
                  <p:cNvSpPr>
                    <a:spLocks/>
                  </p:cNvSpPr>
                  <p:nvPr/>
                </p:nvSpPr>
                <p:spPr bwMode="hidden">
                  <a:xfrm flipH="1">
                    <a:off x="388" y="1601"/>
                    <a:ext cx="2016" cy="2379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7762" name="Arc 114"/>
                  <p:cNvSpPr>
                    <a:spLocks/>
                  </p:cNvSpPr>
                  <p:nvPr/>
                </p:nvSpPr>
                <p:spPr bwMode="hidden">
                  <a:xfrm>
                    <a:off x="3029" y="1181"/>
                    <a:ext cx="1426" cy="2379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7763" name="Arc 115"/>
                  <p:cNvSpPr>
                    <a:spLocks/>
                  </p:cNvSpPr>
                  <p:nvPr/>
                </p:nvSpPr>
                <p:spPr bwMode="hidden">
                  <a:xfrm flipH="1">
                    <a:off x="74" y="813"/>
                    <a:ext cx="2540" cy="2379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7764" name="Arc 116"/>
                  <p:cNvSpPr>
                    <a:spLocks/>
                  </p:cNvSpPr>
                  <p:nvPr/>
                </p:nvSpPr>
                <p:spPr bwMode="hidden">
                  <a:xfrm flipH="1">
                    <a:off x="790" y="313"/>
                    <a:ext cx="1850" cy="2304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7765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4" cy="2304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7766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800" y="438"/>
                    <a:ext cx="418" cy="1524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240" y="16"/>
                      </a:cxn>
                      <a:cxn ang="0">
                        <a:pos x="96" y="160"/>
                      </a:cxn>
                      <a:cxn ang="0">
                        <a:pos x="336" y="160"/>
                      </a:cxn>
                      <a:cxn ang="0">
                        <a:pos x="192" y="304"/>
                      </a:cxn>
                      <a:cxn ang="0">
                        <a:pos x="384" y="352"/>
                      </a:cxn>
                      <a:cxn ang="0">
                        <a:pos x="288" y="448"/>
                      </a:cxn>
                      <a:cxn ang="0">
                        <a:pos x="480" y="496"/>
                      </a:cxn>
                      <a:cxn ang="0">
                        <a:pos x="384" y="592"/>
                      </a:cxn>
                      <a:cxn ang="0">
                        <a:pos x="528" y="640"/>
                      </a:cxn>
                      <a:cxn ang="0">
                        <a:pos x="480" y="736"/>
                      </a:cxn>
                      <a:cxn ang="0">
                        <a:pos x="576" y="832"/>
                      </a:cxn>
                      <a:cxn ang="0">
                        <a:pos x="576" y="928"/>
                      </a:cxn>
                      <a:cxn ang="0">
                        <a:pos x="672" y="1072"/>
                      </a:cxn>
                      <a:cxn ang="0">
                        <a:pos x="624" y="1216"/>
                      </a:cxn>
                      <a:cxn ang="0">
                        <a:pos x="720" y="1312"/>
                      </a:cxn>
                      <a:cxn ang="0">
                        <a:pos x="672" y="1456"/>
                      </a:cxn>
                      <a:cxn ang="0">
                        <a:pos x="720" y="1600"/>
                      </a:cxn>
                      <a:cxn ang="0">
                        <a:pos x="672" y="1696"/>
                      </a:cxn>
                      <a:cxn ang="0">
                        <a:pos x="768" y="1840"/>
                      </a:cxn>
                      <a:cxn ang="0">
                        <a:pos x="720" y="1984"/>
                      </a:cxn>
                      <a:cxn ang="0">
                        <a:pos x="768" y="2176"/>
                      </a:cxn>
                      <a:cxn ang="0">
                        <a:pos x="720" y="2224"/>
                      </a:cxn>
                      <a:cxn ang="0">
                        <a:pos x="768" y="2368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7767" name="Freeform 119"/>
                <p:cNvSpPr>
                  <a:spLocks/>
                </p:cNvSpPr>
                <p:nvPr/>
              </p:nvSpPr>
              <p:spPr bwMode="hidden">
                <a:xfrm rot="20253369">
                  <a:off x="3280" y="1529"/>
                  <a:ext cx="442" cy="837"/>
                </a:xfrm>
                <a:custGeom>
                  <a:avLst/>
                  <a:gdLst/>
                  <a:ahLst/>
                  <a:cxnLst>
                    <a:cxn ang="0">
                      <a:pos x="0" y="64"/>
                    </a:cxn>
                    <a:cxn ang="0">
                      <a:pos x="240" y="16"/>
                    </a:cxn>
                    <a:cxn ang="0">
                      <a:pos x="96" y="160"/>
                    </a:cxn>
                    <a:cxn ang="0">
                      <a:pos x="336" y="160"/>
                    </a:cxn>
                    <a:cxn ang="0">
                      <a:pos x="192" y="304"/>
                    </a:cxn>
                    <a:cxn ang="0">
                      <a:pos x="384" y="352"/>
                    </a:cxn>
                    <a:cxn ang="0">
                      <a:pos x="288" y="448"/>
                    </a:cxn>
                    <a:cxn ang="0">
                      <a:pos x="480" y="496"/>
                    </a:cxn>
                    <a:cxn ang="0">
                      <a:pos x="384" y="592"/>
                    </a:cxn>
                    <a:cxn ang="0">
                      <a:pos x="528" y="640"/>
                    </a:cxn>
                    <a:cxn ang="0">
                      <a:pos x="480" y="736"/>
                    </a:cxn>
                    <a:cxn ang="0">
                      <a:pos x="576" y="832"/>
                    </a:cxn>
                    <a:cxn ang="0">
                      <a:pos x="576" y="928"/>
                    </a:cxn>
                    <a:cxn ang="0">
                      <a:pos x="672" y="1072"/>
                    </a:cxn>
                    <a:cxn ang="0">
                      <a:pos x="624" y="1216"/>
                    </a:cxn>
                    <a:cxn ang="0">
                      <a:pos x="720" y="1312"/>
                    </a:cxn>
                    <a:cxn ang="0">
                      <a:pos x="672" y="1456"/>
                    </a:cxn>
                    <a:cxn ang="0">
                      <a:pos x="720" y="1600"/>
                    </a:cxn>
                    <a:cxn ang="0">
                      <a:pos x="672" y="1696"/>
                    </a:cxn>
                    <a:cxn ang="0">
                      <a:pos x="768" y="1840"/>
                    </a:cxn>
                    <a:cxn ang="0">
                      <a:pos x="720" y="1984"/>
                    </a:cxn>
                    <a:cxn ang="0">
                      <a:pos x="768" y="2176"/>
                    </a:cxn>
                    <a:cxn ang="0">
                      <a:pos x="720" y="2224"/>
                    </a:cxn>
                    <a:cxn ang="0">
                      <a:pos x="768" y="2368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27798" name="Group 120"/>
            <p:cNvGrpSpPr>
              <a:grpSpLocks/>
            </p:cNvGrpSpPr>
            <p:nvPr/>
          </p:nvGrpSpPr>
          <p:grpSpPr bwMode="auto">
            <a:xfrm>
              <a:off x="1476" y="449"/>
              <a:ext cx="4038" cy="2966"/>
              <a:chOff x="210" y="337"/>
              <a:chExt cx="5198" cy="3818"/>
            </a:xfrm>
          </p:grpSpPr>
          <p:sp>
            <p:nvSpPr>
              <p:cNvPr id="27769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7770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7771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7772" name="Arc 124"/>
              <p:cNvSpPr>
                <a:spLocks/>
              </p:cNvSpPr>
              <p:nvPr/>
            </p:nvSpPr>
            <p:spPr bwMode="hidden">
              <a:xfrm flipH="1">
                <a:off x="210" y="1168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7773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7774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7775" name="Freeform 127"/>
              <p:cNvSpPr>
                <a:spLocks/>
              </p:cNvSpPr>
              <p:nvPr/>
            </p:nvSpPr>
            <p:spPr bwMode="hidden">
              <a:xfrm>
                <a:off x="3301" y="2635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7776" name="Freeform 128"/>
              <p:cNvSpPr>
                <a:spLocks/>
              </p:cNvSpPr>
              <p:nvPr/>
            </p:nvSpPr>
            <p:spPr bwMode="hidden">
              <a:xfrm rot="19660755" flipV="1">
                <a:off x="2546" y="2150"/>
                <a:ext cx="442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7777" name="Freeform 129"/>
              <p:cNvSpPr>
                <a:spLocks/>
              </p:cNvSpPr>
              <p:nvPr/>
            </p:nvSpPr>
            <p:spPr bwMode="hidden">
              <a:xfrm flipH="1">
                <a:off x="489" y="2504"/>
                <a:ext cx="1085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7778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7779" name="Freeform 131"/>
              <p:cNvSpPr>
                <a:spLocks/>
              </p:cNvSpPr>
              <p:nvPr/>
            </p:nvSpPr>
            <p:spPr bwMode="hidden">
              <a:xfrm>
                <a:off x="4401" y="2280"/>
                <a:ext cx="1007" cy="1601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7780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7781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3" cy="143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7782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2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27783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27784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7785" name="Rectangle 13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27786" name="Rectangle 1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7787" name="Rectangle 13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26628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629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26631" name="Oval 7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632" name="Oval 8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26634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635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6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7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26638" name="Oval 14"/>
                <p:cNvSpPr>
                  <a:spLocks noChangeArrowheads="1"/>
                </p:cNvSpPr>
                <p:nvPr/>
              </p:nvSpPr>
              <p:spPr bwMode="hidden">
                <a:xfrm>
                  <a:off x="1265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6639" name="Oval 15"/>
                <p:cNvSpPr>
                  <a:spLocks noChangeArrowheads="1"/>
                </p:cNvSpPr>
                <p:nvPr/>
              </p:nvSpPr>
              <p:spPr bwMode="hidden">
                <a:xfrm>
                  <a:off x="2380" y="1601"/>
                  <a:ext cx="579" cy="40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8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9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26642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65" y="2236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6643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1" y="3150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26645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4" y="2019"/>
                    <a:ext cx="1814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6646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3" y="2806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1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26648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7" y="1832"/>
                    <a:ext cx="1736" cy="30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6649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2" y="2420"/>
                    <a:ext cx="932" cy="47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26651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24" y="1636"/>
                    <a:ext cx="1677" cy="33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6652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95" y="2037"/>
                    <a:ext cx="901" cy="52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3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26654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8" y="1414"/>
                    <a:ext cx="154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6655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2"/>
                    <a:ext cx="83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4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26657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3" y="1289"/>
                    <a:ext cx="1404" cy="21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6658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9" y="1269"/>
                    <a:ext cx="754" cy="34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5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26660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8" y="1129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6661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55" y="917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6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26663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6" y="2359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6664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2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7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26666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14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6667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5" y="2983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26669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09"/>
                    <a:ext cx="1736" cy="30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6670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2" y="2597"/>
                    <a:ext cx="932" cy="47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26672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3"/>
                    <a:ext cx="1677" cy="33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6673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4"/>
                    <a:ext cx="901" cy="52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26675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91"/>
                    <a:ext cx="154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6676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2" y="1759"/>
                    <a:ext cx="83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26678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6"/>
                    <a:ext cx="1404" cy="21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6679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6"/>
                    <a:ext cx="754" cy="34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2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26681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6682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4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3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26684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3" y="1238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6685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6" y="899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4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26687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81" y="438"/>
                    <a:ext cx="484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6688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31"/>
                    <a:ext cx="260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5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26690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7" y="383"/>
                    <a:ext cx="491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6691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4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26693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4" y="958"/>
                    <a:ext cx="1100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6694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6" y="231"/>
                    <a:ext cx="591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7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26696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1" y="924"/>
                    <a:ext cx="1061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6697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19" y="144"/>
                    <a:ext cx="570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8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26699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22" y="1023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6700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5" y="672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9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26702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3" y="947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6703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2" y="445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6704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/>
                  <a:ahLst/>
                  <a:cxnLst>
                    <a:cxn ang="0">
                      <a:pos x="0" y="504"/>
                    </a:cxn>
                    <a:cxn ang="0">
                      <a:pos x="864" y="168"/>
                    </a:cxn>
                    <a:cxn ang="0">
                      <a:pos x="1776" y="24"/>
                    </a:cxn>
                    <a:cxn ang="0">
                      <a:pos x="2736" y="24"/>
                    </a:cxn>
                    <a:cxn ang="0">
                      <a:pos x="2720" y="103"/>
                    </a:cxn>
                    <a:cxn ang="0">
                      <a:pos x="1764" y="103"/>
                    </a:cxn>
                    <a:cxn ang="0">
                      <a:pos x="654" y="292"/>
                    </a:cxn>
                    <a:cxn ang="0">
                      <a:pos x="0" y="504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6705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0"/>
                </a:xfrm>
                <a:custGeom>
                  <a:avLst/>
                  <a:gdLst/>
                  <a:ahLst/>
                  <a:cxnLst>
                    <a:cxn ang="0">
                      <a:pos x="5" y="8"/>
                    </a:cxn>
                    <a:cxn ang="0">
                      <a:pos x="485" y="56"/>
                    </a:cxn>
                    <a:cxn ang="0">
                      <a:pos x="1157" y="200"/>
                    </a:cxn>
                    <a:cxn ang="0">
                      <a:pos x="1611" y="432"/>
                    </a:cxn>
                    <a:cxn ang="0">
                      <a:pos x="1756" y="609"/>
                    </a:cxn>
                    <a:cxn ang="0">
                      <a:pos x="1689" y="787"/>
                    </a:cxn>
                    <a:cxn ang="0">
                      <a:pos x="1589" y="632"/>
                    </a:cxn>
                    <a:cxn ang="0">
                      <a:pos x="1389" y="454"/>
                    </a:cxn>
                    <a:cxn ang="0">
                      <a:pos x="1109" y="296"/>
                    </a:cxn>
                    <a:cxn ang="0">
                      <a:pos x="581" y="152"/>
                    </a:cxn>
                    <a:cxn ang="0">
                      <a:pos x="0" y="76"/>
                    </a:cxn>
                    <a:cxn ang="0">
                      <a:pos x="5" y="8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30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26707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1" y="938"/>
                    <a:ext cx="1062" cy="1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6708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1" y="181"/>
                    <a:ext cx="570" cy="2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1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26710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1" y="915"/>
                    <a:ext cx="1155" cy="27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6711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0" y="261"/>
                    <a:ext cx="620" cy="42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656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26713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6" y="960"/>
                    <a:ext cx="954" cy="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6714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0"/>
                    <a:ext cx="512" cy="1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659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26716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10" y="2475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6717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12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662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26719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7" y="2578"/>
                    <a:ext cx="159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6720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2" y="3636"/>
                    <a:ext cx="856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665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26722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42" y="2695"/>
                    <a:ext cx="1711" cy="301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6723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34" y="3898"/>
                    <a:ext cx="918" cy="47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668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26725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8" y="2423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6726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1" y="3436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671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26728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41"/>
                    <a:ext cx="1650" cy="29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6729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15"/>
                    <a:ext cx="885" cy="46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674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26731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61"/>
                    <a:ext cx="1601" cy="2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6732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2" y="3747"/>
                    <a:ext cx="859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677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26734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06" y="2714"/>
                    <a:ext cx="1471" cy="2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6735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6" y="3732"/>
                    <a:ext cx="790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680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26737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0" y="2760"/>
                    <a:ext cx="1437" cy="188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6738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49" y="3787"/>
                    <a:ext cx="771" cy="29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26739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1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40" name="Arc 116"/>
              <p:cNvSpPr>
                <a:spLocks/>
              </p:cNvSpPr>
              <p:nvPr/>
            </p:nvSpPr>
            <p:spPr bwMode="hidden">
              <a:xfrm flipH="1">
                <a:off x="3528" y="726"/>
                <a:ext cx="833" cy="903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41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42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7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43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2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44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45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46" name="Arc 122"/>
              <p:cNvSpPr>
                <a:spLocks/>
              </p:cNvSpPr>
              <p:nvPr/>
            </p:nvSpPr>
            <p:spPr bwMode="hidden">
              <a:xfrm>
                <a:off x="4268" y="585"/>
                <a:ext cx="394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47" name="Arc 123"/>
              <p:cNvSpPr>
                <a:spLocks/>
              </p:cNvSpPr>
              <p:nvPr/>
            </p:nvSpPr>
            <p:spPr bwMode="hidden">
              <a:xfrm>
                <a:off x="4303" y="463"/>
                <a:ext cx="55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48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90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49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3" cy="3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50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51" name="Arc 127"/>
              <p:cNvSpPr>
                <a:spLocks/>
              </p:cNvSpPr>
              <p:nvPr/>
            </p:nvSpPr>
            <p:spPr bwMode="hidden">
              <a:xfrm flipH="1">
                <a:off x="3425" y="123"/>
                <a:ext cx="725" cy="903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52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9" cy="904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53" name="Freeform 129"/>
              <p:cNvSpPr>
                <a:spLocks/>
              </p:cNvSpPr>
              <p:nvPr/>
            </p:nvSpPr>
            <p:spPr bwMode="hidden">
              <a:xfrm flipH="1">
                <a:off x="3307" y="982"/>
                <a:ext cx="425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54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55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56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57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5" cy="41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58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62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59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4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760" name="Freeform 136"/>
              <p:cNvSpPr>
                <a:spLocks/>
              </p:cNvSpPr>
              <p:nvPr/>
            </p:nvSpPr>
            <p:spPr bwMode="hidden">
              <a:xfrm rot="1346631" flipH="1">
                <a:off x="3783" y="590"/>
                <a:ext cx="173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26761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6762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6763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26764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26765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3009900" y="714356"/>
            <a:ext cx="6134100" cy="1873250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  <a:scene3d>
              <a:camera prst="legacyPerspectiveFront">
                <a:rot lat="20099999" lon="20099999" rev="0"/>
              </a:camera>
              <a:lightRig rig="legacyFlat2" dir="t"/>
            </a:scene3d>
            <a:sp3d extrusionH="430200" prstMaterial="legacyMatte">
              <a:extrusionClr>
                <a:srgbClr val="9400ED"/>
              </a:extrusionClr>
            </a:sp3d>
          </a:bodyPr>
          <a:lstStyle/>
          <a:p>
            <a:pPr algn="ctr"/>
            <a:r>
              <a:rPr lang="uk-UA" sz="9600" b="1" kern="10" dirty="0" smtClean="0">
                <a:ln w="12700"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"/>
                <a:cs typeface="Arial"/>
              </a:rPr>
              <a:t>Економіст</a:t>
            </a:r>
            <a:endParaRPr lang="ru-RU" sz="9600" b="1" kern="10" dirty="0">
              <a:ln w="12700"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latin typeface="Arial"/>
              <a:cs typeface="Arial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331913" y="27463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b="1" i="1">
                <a:solidFill>
                  <a:srgbClr val="FFFF00"/>
                </a:solidFill>
                <a:latin typeface="Arial" charset="0"/>
              </a:rPr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4714884"/>
            <a:ext cx="74295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 перший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погляд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професія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може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здатися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нудною.</a:t>
            </a:r>
          </a:p>
          <a:p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 Але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економіка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-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це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гра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</a:p>
          <a:p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 І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якщо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ти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зрозумів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правила -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тобі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ніколи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не буде нудно.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9" name="Picture 4" descr="ek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357430"/>
            <a:ext cx="2718777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00240"/>
            <a:ext cx="9144000" cy="4114800"/>
          </a:xfrm>
        </p:spPr>
        <p:txBody>
          <a:bodyPr/>
          <a:lstStyle/>
          <a:p>
            <a:pPr algn="ctr"/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Одна </a:t>
            </a:r>
            <a:r>
              <a:rPr lang="ru-RU" sz="2800" b="1" i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з</a:t>
            </a:r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800" b="1" i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основних</a:t>
            </a:r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800" b="1" i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вимог</a:t>
            </a:r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800" b="1" i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роботодавця</a:t>
            </a:r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до </a:t>
            </a:r>
            <a:r>
              <a:rPr lang="ru-RU" sz="2800" b="1" i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кандидатів</a:t>
            </a:r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- </a:t>
            </a:r>
            <a:r>
              <a:rPr lang="ru-RU" sz="2800" b="1" i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досвід</a:t>
            </a:r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800" b="1" i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роботи</a:t>
            </a:r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на </a:t>
            </a:r>
            <a:r>
              <a:rPr lang="ru-RU" sz="2800" b="1" i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аналогічних</a:t>
            </a:r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посадах.</a:t>
            </a:r>
          </a:p>
          <a:p>
            <a:pPr algn="ctr"/>
            <a:endParaRPr lang="ru-RU" sz="2800" b="1" i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Перш </a:t>
            </a:r>
            <a:r>
              <a:rPr lang="ru-RU" sz="2800" b="1" i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ніж</a:t>
            </a:r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800" b="1" i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ви</a:t>
            </a:r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станете </a:t>
            </a:r>
            <a:r>
              <a:rPr lang="ru-RU" sz="2800" b="1" i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висококласним</a:t>
            </a:r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800" b="1" i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фахівцем</a:t>
            </a:r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, </a:t>
            </a:r>
            <a:r>
              <a:rPr lang="ru-RU" sz="2800" b="1" i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здатним</a:t>
            </a:r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800" b="1" i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давати</a:t>
            </a:r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800" b="1" i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точні</a:t>
            </a:r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800" b="1" i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прогнози</a:t>
            </a:r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800" b="1" i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і</a:t>
            </a:r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800" b="1" i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ефективні</a:t>
            </a:r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800" b="1" i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рекомендації</a:t>
            </a:r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, </a:t>
            </a:r>
            <a:r>
              <a:rPr lang="ru-RU" sz="2800" b="1" i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пройде</a:t>
            </a:r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не один </a:t>
            </a:r>
            <a:r>
              <a:rPr lang="ru-RU" sz="2800" b="1" i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рік</a:t>
            </a:r>
            <a:r>
              <a:rPr lang="ru-RU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</a:t>
            </a:r>
            <a:endParaRPr lang="ru-RU" sz="28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827088" y="620712"/>
            <a:ext cx="6959622" cy="1022337"/>
          </a:xfrm>
          <a:prstGeom prst="rect">
            <a:avLst/>
          </a:prstGeom>
        </p:spPr>
        <p:txBody>
          <a:bodyPr wrap="none" fromWordArt="1">
            <a:prstTxWarp prst="textChevronInverted">
              <a:avLst>
                <a:gd name="adj" fmla="val 75000"/>
              </a:avLst>
            </a:prstTxWarp>
          </a:bodyPr>
          <a:lstStyle/>
          <a:p>
            <a:pPr algn="ctr"/>
            <a:r>
              <a:rPr lang="uk-UA" sz="4800" i="1" kern="1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Impact"/>
              </a:rPr>
              <a:t>Мінуси професії</a:t>
            </a:r>
            <a:endParaRPr lang="ru-RU" sz="4800" i="1" kern="1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85860"/>
            <a:ext cx="9144000" cy="4114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000" b="1" i="1" dirty="0"/>
              <a:t>    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Яку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спеціальність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можна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отримати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,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закінчивши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економічний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факультет?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Це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безпосередньо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економічні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спеціальності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-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економіка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,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економіка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і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управління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на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підприємстві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(по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галузях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),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економічна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теорія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,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економіка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праці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,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світова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економіка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,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національна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економіка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,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математичні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методи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в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економіці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,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бухгалтерський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облік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,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аналіз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і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аудит,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фінанси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та кредит, статистика, а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також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інші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спеціальності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,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які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,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тим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не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менш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,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можна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віднести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до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економічних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(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комерція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, маркетинг, менеджмент), тому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що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на 80%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навчальні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плани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цих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спеціальностей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2800" b="1" i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однакові</a:t>
            </a:r>
            <a:r>
              <a:rPr lang="ru-RU" sz="28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.</a:t>
            </a:r>
            <a:endParaRPr lang="ru-RU" sz="2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8196" name="WordArt 4"/>
          <p:cNvSpPr>
            <a:spLocks noChangeArrowheads="1" noChangeShapeType="1" noTextEdit="1"/>
          </p:cNvSpPr>
          <p:nvPr/>
        </p:nvSpPr>
        <p:spPr bwMode="auto">
          <a:xfrm>
            <a:off x="714348" y="0"/>
            <a:ext cx="3667125" cy="1244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r>
              <a:rPr lang="uk-UA" sz="6000" b="1" i="1" kern="10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Impact"/>
              </a:rPr>
              <a:t>На замітку</a:t>
            </a:r>
            <a:endParaRPr lang="ru-RU" sz="6000" b="1" i="1" kern="10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-214346" y="1142936"/>
            <a:ext cx="9358346" cy="5715064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>
                <a:ln w="3175" cmpd="sng">
                  <a:solidFill>
                    <a:srgbClr val="002060"/>
                  </a:solidFill>
                  <a:prstDash val="solid"/>
                </a:ln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b="1" dirty="0" err="1" smtClean="0">
                <a:ln w="3175" cmpd="sng">
                  <a:solidFill>
                    <a:srgbClr val="002060"/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Економіка</a:t>
            </a:r>
            <a:r>
              <a:rPr lang="ru-RU" sz="2400" b="1" dirty="0" smtClean="0">
                <a:ln w="3175" cmpd="sng">
                  <a:solidFill>
                    <a:srgbClr val="002060"/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n w="3175" cmpd="sng">
                  <a:solidFill>
                    <a:srgbClr val="002060"/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dirty="0" err="1" smtClean="0">
                <a:ln w="3175" cmpd="sng">
                  <a:solidFill>
                    <a:srgbClr val="002060"/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b="1" dirty="0" smtClean="0">
                <a:ln w="3175" cmpd="sng">
                  <a:solidFill>
                    <a:srgbClr val="002060"/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3175" cmpd="sng">
                  <a:solidFill>
                    <a:srgbClr val="002060"/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грец</a:t>
            </a:r>
            <a:r>
              <a:rPr lang="ru-RU" sz="2400" b="1" dirty="0" smtClean="0">
                <a:ln w="3175" cmpd="sng">
                  <a:solidFill>
                    <a:srgbClr val="002060"/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 smtClean="0">
                <a:ln w="3175" cmpd="sng">
                  <a:solidFill>
                    <a:srgbClr val="002060"/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Éikos</a:t>
            </a:r>
            <a:r>
              <a:rPr lang="en-US" sz="2400" b="1" dirty="0" smtClean="0">
                <a:ln w="3175" cmpd="sng">
                  <a:solidFill>
                    <a:srgbClr val="002060"/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b="1" dirty="0" err="1" smtClean="0">
                <a:ln w="3175" cmpd="sng">
                  <a:solidFill>
                    <a:srgbClr val="002060"/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будинок</a:t>
            </a:r>
            <a:r>
              <a:rPr lang="ru-RU" sz="2400" b="1" dirty="0" smtClean="0">
                <a:ln w="3175" cmpd="sng">
                  <a:solidFill>
                    <a:srgbClr val="002060"/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3175" cmpd="sng">
                  <a:solidFill>
                    <a:srgbClr val="002060"/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b="1" dirty="0" smtClean="0">
                <a:ln w="3175" cmpd="sng">
                  <a:solidFill>
                    <a:srgbClr val="002060"/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n w="3175" cmpd="sng">
                  <a:solidFill>
                    <a:srgbClr val="002060"/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nomos</a:t>
            </a:r>
            <a:r>
              <a:rPr lang="en-US" sz="2400" b="1" dirty="0" smtClean="0">
                <a:ln w="3175" cmpd="sng">
                  <a:solidFill>
                    <a:srgbClr val="002060"/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b="1" dirty="0" smtClean="0">
                <a:ln w="3175" cmpd="sng">
                  <a:solidFill>
                    <a:srgbClr val="002060"/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закон, буквально - правила </a:t>
            </a:r>
            <a:r>
              <a:rPr lang="ru-RU" sz="2400" b="1" dirty="0" err="1" smtClean="0">
                <a:ln w="3175" cmpd="sng">
                  <a:solidFill>
                    <a:srgbClr val="002060"/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ведення</a:t>
            </a:r>
            <a:r>
              <a:rPr lang="ru-RU" sz="2400" b="1" dirty="0" smtClean="0">
                <a:ln w="3175" cmpd="sng">
                  <a:solidFill>
                    <a:srgbClr val="002060"/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3175" cmpd="sng">
                  <a:solidFill>
                    <a:srgbClr val="002060"/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2400" b="1" dirty="0" smtClean="0">
                <a:ln w="3175" cmpd="sng">
                  <a:solidFill>
                    <a:srgbClr val="002060"/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- </a:t>
            </a:r>
            <a:r>
              <a:rPr lang="ru-RU" sz="2400" b="1" dirty="0" err="1" smtClean="0">
                <a:ln w="3175" cmpd="sng">
                  <a:solidFill>
                    <a:srgbClr val="002060"/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господарська</a:t>
            </a:r>
            <a:r>
              <a:rPr lang="ru-RU" sz="2400" b="1" dirty="0" smtClean="0">
                <a:ln w="3175" cmpd="sng">
                  <a:solidFill>
                    <a:srgbClr val="002060"/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3175" cmpd="sng">
                  <a:solidFill>
                    <a:srgbClr val="002060"/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400" b="1" dirty="0" smtClean="0">
                <a:ln w="3175" cmpd="sng">
                  <a:solidFill>
                    <a:srgbClr val="002060"/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b="1" dirty="0" err="1" smtClean="0">
                <a:ln w="3175" cmpd="sng">
                  <a:solidFill>
                    <a:srgbClr val="002060"/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400" b="1" dirty="0" smtClean="0">
                <a:ln w="3175" cmpd="sng">
                  <a:solidFill>
                    <a:srgbClr val="002060"/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n w="3175" cmpd="sng">
                  <a:solidFill>
                    <a:srgbClr val="002060"/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розподіл</a:t>
            </a:r>
            <a:r>
              <a:rPr lang="ru-RU" sz="2400" b="1" dirty="0" smtClean="0">
                <a:ln w="3175" cmpd="sng">
                  <a:solidFill>
                    <a:srgbClr val="002060"/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n w="3175" cmpd="sng">
                  <a:solidFill>
                    <a:srgbClr val="002060"/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обмін</a:t>
            </a:r>
            <a:r>
              <a:rPr lang="ru-RU" sz="2400" b="1" dirty="0" smtClean="0">
                <a:ln w="3175" cmpd="sng">
                  <a:solidFill>
                    <a:srgbClr val="002060"/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3175" cmpd="sng">
                  <a:solidFill>
                    <a:srgbClr val="002060"/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b="1" dirty="0" smtClean="0">
                <a:ln w="3175" cmpd="sng">
                  <a:solidFill>
                    <a:srgbClr val="002060"/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3175" cmpd="sng">
                  <a:solidFill>
                    <a:srgbClr val="002060"/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споживання</a:t>
            </a:r>
            <a:r>
              <a:rPr lang="ru-RU" sz="2400" b="1" dirty="0" smtClean="0">
                <a:ln w="3175" cmpd="sng">
                  <a:solidFill>
                    <a:srgbClr val="002060"/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3175" cmpd="sng">
                  <a:solidFill>
                    <a:srgbClr val="002060"/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2400" b="1" dirty="0" smtClean="0">
                <a:ln w="3175" cmpd="sng">
                  <a:solidFill>
                    <a:srgbClr val="002060"/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Професія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економіста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однією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найбільш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популярних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даний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час.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ж посади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віднести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професії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економіста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терміном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розуміють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власне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професію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економіста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професії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фінансист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, бухгалтер,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меркетолог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комерсант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, менеджер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т. д.),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все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спеціальності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Фінансист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, бухгалтер,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маркетолог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т.д.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стають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головними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людьми в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організаціях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компаніях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виробництві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них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успішність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часто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подальшого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існування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. Тому не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дивний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той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ажіотаж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існує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відношенню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фахівців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стала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користуватися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великим попитом у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молоді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0"/>
            <a:ext cx="80842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Що таке економіка?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57298"/>
            <a:ext cx="9144000" cy="5286412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endParaRPr lang="ru-RU" sz="2000" b="1" i="1" dirty="0">
              <a:solidFill>
                <a:srgbClr val="00FF00"/>
              </a:solidFill>
              <a:latin typeface="Comic Sans MS" pitchFamily="66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 err="1" smtClean="0"/>
              <a:t>Економіст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займається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плануванням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аналізом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і</a:t>
            </a:r>
            <a:endParaRPr lang="ru-RU" sz="2000" b="1" dirty="0" smtClean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000" b="1" dirty="0" err="1" smtClean="0"/>
              <a:t>прогнозуванням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фінансового</a:t>
            </a:r>
            <a:r>
              <a:rPr lang="ru-RU" sz="2000" b="1" dirty="0" smtClean="0"/>
              <a:t> стану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000" b="1" dirty="0" err="1" smtClean="0"/>
              <a:t>підприємства</a:t>
            </a:r>
            <a:r>
              <a:rPr lang="ru-RU" sz="2000" b="1" dirty="0" smtClean="0"/>
              <a:t> на </a:t>
            </a:r>
            <a:r>
              <a:rPr lang="ru-RU" sz="2000" b="1" dirty="0" err="1" smtClean="0"/>
              <a:t>майбутній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період</a:t>
            </a:r>
            <a:r>
              <a:rPr lang="ru-RU" sz="2000" b="1" dirty="0" smtClean="0"/>
              <a:t> часу. </a:t>
            </a:r>
            <a:r>
              <a:rPr lang="ru-RU" sz="2000" b="1" dirty="0" err="1" smtClean="0"/>
              <a:t>з</a:t>
            </a:r>
            <a:endParaRPr lang="ru-RU" sz="2000" b="1" dirty="0" smtClean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000" b="1" dirty="0" err="1" smtClean="0"/>
              <a:t>декількох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варіантів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прогнозів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вибирає</a:t>
            </a:r>
            <a:endParaRPr lang="ru-RU" sz="2000" b="1" dirty="0" smtClean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000" b="1" dirty="0" err="1" smtClean="0"/>
              <a:t>оптимальний</a:t>
            </a:r>
            <a:r>
              <a:rPr lang="ru-RU" sz="2000" b="1" dirty="0" smtClean="0"/>
              <a:t>. </a:t>
            </a:r>
            <a:r>
              <a:rPr lang="ru-RU" sz="2000" b="1" dirty="0" err="1" smtClean="0"/>
              <a:t>Найчастіше</a:t>
            </a:r>
            <a:r>
              <a:rPr lang="ru-RU" sz="2000" b="1" dirty="0" smtClean="0"/>
              <a:t> на </a:t>
            </a:r>
            <a:r>
              <a:rPr lang="ru-RU" sz="2000" b="1" dirty="0" err="1" smtClean="0"/>
              <a:t>підприємстві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функції</a:t>
            </a:r>
            <a:endParaRPr lang="ru-RU" sz="2000" b="1" dirty="0" smtClean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000" b="1" dirty="0" err="1" smtClean="0"/>
              <a:t>економіста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виконує</a:t>
            </a:r>
            <a:r>
              <a:rPr lang="ru-RU" sz="2000" b="1" dirty="0" smtClean="0"/>
              <a:t> бухгалтер </a:t>
            </a:r>
            <a:r>
              <a:rPr lang="ru-RU" sz="2000" b="1" dirty="0" err="1" smtClean="0"/>
              <a:t>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навпаки</a:t>
            </a:r>
            <a:r>
              <a:rPr lang="ru-RU" sz="2000" b="1" dirty="0" smtClean="0"/>
              <a:t>. </a:t>
            </a:r>
            <a:r>
              <a:rPr lang="ru-RU" sz="2000" b="1" dirty="0" err="1" smtClean="0"/>
              <a:t>ці</a:t>
            </a:r>
            <a:endParaRPr lang="ru-RU" sz="2000" b="1" dirty="0" smtClean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000" b="1" dirty="0" err="1" smtClean="0"/>
              <a:t>дві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професії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можна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назвати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суміжними</a:t>
            </a:r>
            <a:r>
              <a:rPr lang="ru-RU" sz="2000" b="1" dirty="0" smtClean="0"/>
              <a:t>. </a:t>
            </a:r>
            <a:r>
              <a:rPr lang="ru-RU" sz="2000" b="1" dirty="0" err="1" smtClean="0"/>
              <a:t>основне</a:t>
            </a:r>
            <a:endParaRPr lang="ru-RU" sz="2000" b="1" dirty="0" smtClean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000" b="1" dirty="0" smtClean="0"/>
              <a:t>ж </a:t>
            </a:r>
            <a:r>
              <a:rPr lang="ru-RU" sz="2000" b="1" dirty="0" err="1" smtClean="0"/>
              <a:t>їх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відмінність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полягає</a:t>
            </a:r>
            <a:r>
              <a:rPr lang="ru-RU" sz="2000" b="1" dirty="0" smtClean="0"/>
              <a:t> в тому, </a:t>
            </a:r>
            <a:r>
              <a:rPr lang="ru-RU" sz="2000" b="1" dirty="0" err="1" smtClean="0"/>
              <a:t>що</a:t>
            </a:r>
            <a:r>
              <a:rPr lang="ru-RU" sz="2000" b="1" dirty="0" smtClean="0"/>
              <a:t> бухгалтер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000" b="1" dirty="0" err="1" smtClean="0"/>
              <a:t>працює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фінансовими</a:t>
            </a:r>
            <a:r>
              <a:rPr lang="ru-RU" sz="2000" b="1" dirty="0" smtClean="0"/>
              <a:t> документами за </a:t>
            </a:r>
            <a:r>
              <a:rPr lang="ru-RU" sz="2000" b="1" dirty="0" err="1" smtClean="0"/>
              <a:t>минулий</a:t>
            </a:r>
            <a:endParaRPr lang="ru-RU" sz="2000" b="1" dirty="0" smtClean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000" b="1" dirty="0" err="1" smtClean="0"/>
              <a:t>період</a:t>
            </a:r>
            <a:r>
              <a:rPr lang="ru-RU" sz="2000" b="1" dirty="0" smtClean="0"/>
              <a:t>, а </a:t>
            </a:r>
            <a:r>
              <a:rPr lang="ru-RU" sz="2000" b="1" dirty="0" err="1" smtClean="0"/>
              <a:t>економіст</a:t>
            </a:r>
            <a:r>
              <a:rPr lang="ru-RU" sz="2000" b="1" dirty="0" smtClean="0"/>
              <a:t> дивиться в </a:t>
            </a:r>
            <a:r>
              <a:rPr lang="ru-RU" sz="2000" b="1" dirty="0" err="1" smtClean="0"/>
              <a:t>майбутнє</a:t>
            </a:r>
            <a:r>
              <a:rPr lang="ru-RU" sz="2000" b="1" dirty="0" smtClean="0"/>
              <a:t>. </a:t>
            </a:r>
            <a:r>
              <a:rPr lang="ru-RU" sz="2000" b="1" dirty="0" err="1" smtClean="0"/>
              <a:t>Економіст</a:t>
            </a:r>
            <a:r>
              <a:rPr lang="ru-RU" sz="2000" b="1" dirty="0" smtClean="0"/>
              <a:t> - </a:t>
            </a:r>
            <a:r>
              <a:rPr lang="ru-RU" sz="2000" b="1" dirty="0" err="1" smtClean="0"/>
              <a:t>це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фахівець</a:t>
            </a:r>
            <a:r>
              <a:rPr lang="ru-RU" sz="2000" b="1" dirty="0" smtClean="0"/>
              <a:t> в </a:t>
            </a:r>
            <a:r>
              <a:rPr lang="ru-RU" sz="2000" b="1" dirty="0" err="1" smtClean="0"/>
              <a:t>галузі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фінансового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планування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дослідження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управління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фінансово-господарською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діяльністю</a:t>
            </a:r>
            <a:r>
              <a:rPr lang="ru-RU" sz="2000" b="1" dirty="0" smtClean="0"/>
              <a:t>. </a:t>
            </a:r>
            <a:r>
              <a:rPr lang="ru-RU" sz="2000" b="1" dirty="0" err="1" smtClean="0"/>
              <a:t>Економіст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бере</a:t>
            </a:r>
            <a:r>
              <a:rPr lang="ru-RU" sz="2000" b="1" dirty="0" smtClean="0"/>
              <a:t> участь в </a:t>
            </a:r>
            <a:r>
              <a:rPr lang="ru-RU" sz="2000" b="1" dirty="0" err="1" smtClean="0"/>
              <a:t>системі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планування</a:t>
            </a:r>
            <a:r>
              <a:rPr lang="ru-RU" sz="2000" b="1" dirty="0" smtClean="0"/>
              <a:t> бюджету </a:t>
            </a:r>
            <a:r>
              <a:rPr lang="ru-RU" sz="2000" b="1" dirty="0" err="1" smtClean="0"/>
              <a:t>організації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здійснює</a:t>
            </a:r>
            <a:r>
              <a:rPr lang="ru-RU" sz="2000" b="1" dirty="0" smtClean="0"/>
              <a:t> контроль за </a:t>
            </a:r>
            <a:r>
              <a:rPr lang="ru-RU" sz="2000" b="1" dirty="0" err="1" smtClean="0"/>
              <a:t>його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витратою</a:t>
            </a:r>
            <a:r>
              <a:rPr lang="ru-RU" sz="2000" b="1" dirty="0" smtClean="0"/>
              <a:t>, проводить аудит, а </a:t>
            </a:r>
            <a:r>
              <a:rPr lang="ru-RU" sz="2000" b="1" dirty="0" err="1" smtClean="0"/>
              <a:t>нерідко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і</a:t>
            </a:r>
            <a:r>
              <a:rPr lang="ru-RU" sz="2000" b="1" dirty="0" smtClean="0"/>
              <a:t> сам </a:t>
            </a:r>
            <a:r>
              <a:rPr lang="ru-RU" sz="2000" b="1" dirty="0" err="1" smtClean="0"/>
              <a:t>займається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бухгалтерським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обліком</a:t>
            </a:r>
            <a:r>
              <a:rPr lang="ru-RU" sz="2000" b="1" dirty="0" smtClean="0"/>
              <a:t>.</a:t>
            </a:r>
            <a:endParaRPr lang="ru-RU" sz="2000" b="1" dirty="0"/>
          </a:p>
        </p:txBody>
      </p:sp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785786" y="500042"/>
            <a:ext cx="7858180" cy="1371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r>
              <a:rPr lang="uk-UA" sz="6600" b="1" kern="10" dirty="0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CC99FF"/>
                    </a:gs>
                    <a:gs pos="100000">
                      <a:srgbClr val="FF0066"/>
                    </a:gs>
                  </a:gsLst>
                  <a:lin ang="18900000" scaled="1"/>
                </a:gradFill>
                <a:effectLst>
                  <a:prstShdw prst="shdw11">
                    <a:srgbClr val="C0C0C0">
                      <a:alpha val="50000"/>
                    </a:srgbClr>
                  </a:prstShdw>
                </a:effectLst>
                <a:latin typeface="Impact"/>
              </a:rPr>
              <a:t>Про професію економіста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Види діяльності: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214422"/>
            <a:ext cx="7772400" cy="4114800"/>
          </a:xfrm>
        </p:spPr>
        <p:txBody>
          <a:bodyPr>
            <a:noAutofit/>
          </a:bodyPr>
          <a:lstStyle/>
          <a:p>
            <a:r>
              <a:rPr lang="ru-RU" sz="2000" b="1" dirty="0" err="1" smtClean="0">
                <a:solidFill>
                  <a:srgbClr val="0070C0"/>
                </a:solidFill>
              </a:rPr>
              <a:t>збір</a:t>
            </a:r>
            <a:r>
              <a:rPr lang="ru-RU" sz="2000" b="1" dirty="0" smtClean="0">
                <a:solidFill>
                  <a:srgbClr val="0070C0"/>
                </a:solidFill>
              </a:rPr>
              <a:t>, </a:t>
            </a:r>
            <a:r>
              <a:rPr lang="ru-RU" sz="2000" b="1" dirty="0" err="1" smtClean="0">
                <a:solidFill>
                  <a:srgbClr val="0070C0"/>
                </a:solidFill>
              </a:rPr>
              <a:t>обробка</a:t>
            </a:r>
            <a:r>
              <a:rPr lang="ru-RU" sz="2000" b="1" dirty="0" smtClean="0">
                <a:solidFill>
                  <a:srgbClr val="0070C0"/>
                </a:solidFill>
              </a:rPr>
              <a:t>, </a:t>
            </a:r>
            <a:r>
              <a:rPr lang="ru-RU" sz="2000" b="1" dirty="0" err="1" smtClean="0">
                <a:solidFill>
                  <a:srgbClr val="0070C0"/>
                </a:solidFill>
              </a:rPr>
              <a:t>упорядкування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інформації</a:t>
            </a:r>
            <a:r>
              <a:rPr lang="ru-RU" sz="2000" b="1" dirty="0" smtClean="0">
                <a:solidFill>
                  <a:srgbClr val="0070C0"/>
                </a:solidFill>
              </a:rPr>
              <a:t> про </a:t>
            </a:r>
            <a:r>
              <a:rPr lang="ru-RU" sz="2000" b="1" dirty="0" err="1" smtClean="0">
                <a:solidFill>
                  <a:srgbClr val="0070C0"/>
                </a:solidFill>
              </a:rPr>
              <a:t>економічні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явища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і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процеси</a:t>
            </a:r>
            <a:r>
              <a:rPr lang="ru-RU" sz="2000" b="1" dirty="0" smtClean="0">
                <a:solidFill>
                  <a:srgbClr val="0070C0"/>
                </a:solidFill>
              </a:rPr>
              <a:t> (для </a:t>
            </a:r>
            <a:r>
              <a:rPr lang="ru-RU" sz="2000" b="1" dirty="0" err="1" smtClean="0">
                <a:solidFill>
                  <a:srgbClr val="0070C0"/>
                </a:solidFill>
              </a:rPr>
              <a:t>досягнення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найвищих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результатів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підприємств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і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організацій</a:t>
            </a:r>
            <a:r>
              <a:rPr lang="ru-RU" sz="2000" b="1" dirty="0" smtClean="0">
                <a:solidFill>
                  <a:srgbClr val="0070C0"/>
                </a:solidFill>
              </a:rPr>
              <a:t>);</a:t>
            </a:r>
          </a:p>
          <a:p>
            <a:r>
              <a:rPr lang="ru-RU" sz="2000" b="1" dirty="0" err="1" smtClean="0">
                <a:solidFill>
                  <a:srgbClr val="0070C0"/>
                </a:solidFill>
              </a:rPr>
              <a:t>аналіз</a:t>
            </a:r>
            <a:r>
              <a:rPr lang="ru-RU" sz="2000" b="1" dirty="0" smtClean="0">
                <a:solidFill>
                  <a:srgbClr val="0070C0"/>
                </a:solidFill>
              </a:rPr>
              <a:t> ходу </a:t>
            </a:r>
            <a:r>
              <a:rPr lang="ru-RU" sz="2000" b="1" dirty="0" err="1" smtClean="0">
                <a:solidFill>
                  <a:srgbClr val="0070C0"/>
                </a:solidFill>
              </a:rPr>
              <a:t>і</a:t>
            </a:r>
            <a:r>
              <a:rPr lang="ru-RU" sz="2000" b="1" dirty="0" smtClean="0">
                <a:solidFill>
                  <a:srgbClr val="0070C0"/>
                </a:solidFill>
              </a:rPr>
              <a:t> результату </a:t>
            </a:r>
            <a:r>
              <a:rPr lang="ru-RU" sz="2000" b="1" dirty="0" err="1" smtClean="0">
                <a:solidFill>
                  <a:srgbClr val="0070C0"/>
                </a:solidFill>
              </a:rPr>
              <a:t>економічної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діяльності</a:t>
            </a:r>
            <a:r>
              <a:rPr lang="ru-RU" sz="2000" b="1" dirty="0" smtClean="0">
                <a:solidFill>
                  <a:srgbClr val="0070C0"/>
                </a:solidFill>
              </a:rPr>
              <a:t> та </a:t>
            </a:r>
            <a:r>
              <a:rPr lang="ru-RU" sz="2000" b="1" dirty="0" err="1" smtClean="0">
                <a:solidFill>
                  <a:srgbClr val="0070C0"/>
                </a:solidFill>
              </a:rPr>
              <a:t>оцінка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її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успішності</a:t>
            </a:r>
            <a:r>
              <a:rPr lang="ru-RU" sz="2000" b="1" dirty="0" smtClean="0">
                <a:solidFill>
                  <a:srgbClr val="0070C0"/>
                </a:solidFill>
              </a:rPr>
              <a:t>;</a:t>
            </a:r>
          </a:p>
          <a:p>
            <a:r>
              <a:rPr lang="ru-RU" sz="2000" b="1" dirty="0" err="1" smtClean="0">
                <a:solidFill>
                  <a:srgbClr val="0070C0"/>
                </a:solidFill>
              </a:rPr>
              <a:t>вдосконалення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процесу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економічної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діяльності</a:t>
            </a:r>
            <a:r>
              <a:rPr lang="ru-RU" sz="2000" b="1" dirty="0" smtClean="0">
                <a:solidFill>
                  <a:srgbClr val="0070C0"/>
                </a:solidFill>
              </a:rPr>
              <a:t>;</a:t>
            </a:r>
          </a:p>
          <a:p>
            <a:r>
              <a:rPr lang="ru-RU" sz="2000" b="1" dirty="0" err="1" smtClean="0">
                <a:solidFill>
                  <a:srgbClr val="0070C0"/>
                </a:solidFill>
              </a:rPr>
              <a:t>планування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діяльності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підприємства</a:t>
            </a:r>
            <a:r>
              <a:rPr lang="ru-RU" sz="2000" b="1" dirty="0" smtClean="0">
                <a:solidFill>
                  <a:srgbClr val="0070C0"/>
                </a:solidFill>
              </a:rPr>
              <a:t>;</a:t>
            </a:r>
          </a:p>
          <a:p>
            <a:r>
              <a:rPr lang="ru-RU" sz="2000" b="1" dirty="0" err="1" smtClean="0">
                <a:solidFill>
                  <a:srgbClr val="0070C0"/>
                </a:solidFill>
              </a:rPr>
              <a:t>визначення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системи</a:t>
            </a:r>
            <a:r>
              <a:rPr lang="ru-RU" sz="2000" b="1" dirty="0" smtClean="0">
                <a:solidFill>
                  <a:srgbClr val="0070C0"/>
                </a:solidFill>
              </a:rPr>
              <a:t> оплати </a:t>
            </a:r>
            <a:r>
              <a:rPr lang="ru-RU" sz="2000" b="1" dirty="0" err="1" smtClean="0">
                <a:solidFill>
                  <a:srgbClr val="0070C0"/>
                </a:solidFill>
              </a:rPr>
              <a:t>праці</a:t>
            </a:r>
            <a:r>
              <a:rPr lang="ru-RU" sz="2000" b="1" dirty="0" smtClean="0">
                <a:solidFill>
                  <a:srgbClr val="0070C0"/>
                </a:solidFill>
              </a:rPr>
              <a:t> та </a:t>
            </a:r>
            <a:r>
              <a:rPr lang="ru-RU" sz="2000" b="1" dirty="0" err="1" smtClean="0">
                <a:solidFill>
                  <a:srgbClr val="0070C0"/>
                </a:solidFill>
              </a:rPr>
              <a:t>заохочень</a:t>
            </a:r>
            <a:r>
              <a:rPr lang="ru-RU" sz="2000" b="1" dirty="0" smtClean="0">
                <a:solidFill>
                  <a:srgbClr val="0070C0"/>
                </a:solidFill>
              </a:rPr>
              <a:t> для </a:t>
            </a:r>
            <a:r>
              <a:rPr lang="ru-RU" sz="2000" b="1" dirty="0" err="1" smtClean="0">
                <a:solidFill>
                  <a:srgbClr val="0070C0"/>
                </a:solidFill>
              </a:rPr>
              <a:t>всіх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категорій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працівників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підприємства</a:t>
            </a:r>
            <a:r>
              <a:rPr lang="ru-RU" sz="2000" b="1" dirty="0" smtClean="0">
                <a:solidFill>
                  <a:srgbClr val="0070C0"/>
                </a:solidFill>
              </a:rPr>
              <a:t>;</a:t>
            </a:r>
          </a:p>
          <a:p>
            <a:r>
              <a:rPr lang="ru-RU" sz="2000" b="1" dirty="0" err="1" smtClean="0">
                <a:solidFill>
                  <a:srgbClr val="0070C0"/>
                </a:solidFill>
              </a:rPr>
              <a:t>аналіз</a:t>
            </a:r>
            <a:r>
              <a:rPr lang="ru-RU" sz="2000" b="1" dirty="0" smtClean="0">
                <a:solidFill>
                  <a:srgbClr val="0070C0"/>
                </a:solidFill>
              </a:rPr>
              <a:t> причин </a:t>
            </a:r>
            <a:r>
              <a:rPr lang="ru-RU" sz="2000" b="1" dirty="0" err="1" smtClean="0">
                <a:solidFill>
                  <a:srgbClr val="0070C0"/>
                </a:solidFill>
              </a:rPr>
              <a:t>перевитрат</a:t>
            </a:r>
            <a:r>
              <a:rPr lang="ru-RU" sz="2000" b="1" dirty="0" smtClean="0">
                <a:solidFill>
                  <a:srgbClr val="0070C0"/>
                </a:solidFill>
              </a:rPr>
              <a:t> фонду </a:t>
            </a:r>
            <a:r>
              <a:rPr lang="ru-RU" sz="2000" b="1" dirty="0" err="1" smtClean="0">
                <a:solidFill>
                  <a:srgbClr val="0070C0"/>
                </a:solidFill>
              </a:rPr>
              <a:t>заробітної</a:t>
            </a:r>
            <a:r>
              <a:rPr lang="ru-RU" sz="2000" b="1" dirty="0" smtClean="0">
                <a:solidFill>
                  <a:srgbClr val="0070C0"/>
                </a:solidFill>
              </a:rPr>
              <a:t> плати;</a:t>
            </a:r>
          </a:p>
          <a:p>
            <a:r>
              <a:rPr lang="ru-RU" sz="2000" b="1" dirty="0" smtClean="0">
                <a:solidFill>
                  <a:srgbClr val="0070C0"/>
                </a:solidFill>
              </a:rPr>
              <a:t>робота, </a:t>
            </a:r>
            <a:r>
              <a:rPr lang="ru-RU" sz="2000" b="1" dirty="0" err="1" smtClean="0">
                <a:solidFill>
                  <a:srgbClr val="0070C0"/>
                </a:solidFill>
              </a:rPr>
              <a:t>пов'язана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з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розрахунками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і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переробкою</a:t>
            </a:r>
            <a:r>
              <a:rPr lang="ru-RU" sz="2000" b="1" dirty="0" smtClean="0">
                <a:solidFill>
                  <a:srgbClr val="0070C0"/>
                </a:solidFill>
              </a:rPr>
              <a:t> великих </a:t>
            </a:r>
            <a:r>
              <a:rPr lang="ru-RU" sz="2000" b="1" dirty="0" err="1" smtClean="0">
                <a:solidFill>
                  <a:srgbClr val="0070C0"/>
                </a:solidFill>
              </a:rPr>
              <a:t>обсягів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інформації</a:t>
            </a:r>
            <a:r>
              <a:rPr lang="ru-RU" sz="2000" b="1" dirty="0" smtClean="0">
                <a:solidFill>
                  <a:srgbClr val="0070C0"/>
                </a:solidFill>
              </a:rPr>
              <a:t>, </a:t>
            </a:r>
            <a:r>
              <a:rPr lang="ru-RU" sz="2000" b="1" dirty="0" err="1" smtClean="0">
                <a:solidFill>
                  <a:srgbClr val="0070C0"/>
                </a:solidFill>
              </a:rPr>
              <a:t>вираженої</a:t>
            </a:r>
            <a:r>
              <a:rPr lang="ru-RU" sz="2000" b="1" dirty="0" smtClean="0">
                <a:solidFill>
                  <a:srgbClr val="0070C0"/>
                </a:solidFill>
              </a:rPr>
              <a:t> в цифрах; </a:t>
            </a:r>
            <a:r>
              <a:rPr lang="ru-RU" sz="2000" b="1" dirty="0" err="1" smtClean="0">
                <a:solidFill>
                  <a:srgbClr val="0070C0"/>
                </a:solidFill>
              </a:rPr>
              <a:t>складання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економічних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обгрунтувань</a:t>
            </a:r>
            <a:r>
              <a:rPr lang="ru-RU" sz="2000" b="1" dirty="0" smtClean="0">
                <a:solidFill>
                  <a:srgbClr val="0070C0"/>
                </a:solidFill>
              </a:rPr>
              <a:t>, </a:t>
            </a:r>
            <a:r>
              <a:rPr lang="ru-RU" sz="2000" b="1" dirty="0" err="1" smtClean="0">
                <a:solidFill>
                  <a:srgbClr val="0070C0"/>
                </a:solidFill>
              </a:rPr>
              <a:t>довідок</a:t>
            </a:r>
            <a:r>
              <a:rPr lang="ru-RU" sz="2000" b="1" dirty="0" smtClean="0">
                <a:solidFill>
                  <a:srgbClr val="0070C0"/>
                </a:solidFill>
              </a:rPr>
              <a:t>, </a:t>
            </a:r>
            <a:r>
              <a:rPr lang="ru-RU" sz="2000" b="1" dirty="0" err="1" smtClean="0">
                <a:solidFill>
                  <a:srgbClr val="0070C0"/>
                </a:solidFill>
              </a:rPr>
              <a:t>періодичної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звітності</a:t>
            </a:r>
            <a:r>
              <a:rPr lang="ru-RU" sz="2000" b="1" dirty="0" smtClean="0">
                <a:solidFill>
                  <a:srgbClr val="0070C0"/>
                </a:solidFill>
              </a:rPr>
              <a:t>, </a:t>
            </a:r>
            <a:r>
              <a:rPr lang="ru-RU" sz="2000" b="1" dirty="0" err="1" smtClean="0">
                <a:solidFill>
                  <a:srgbClr val="0070C0"/>
                </a:solidFill>
              </a:rPr>
              <a:t>анотацій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і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</a:rPr>
              <a:t>оглядів</a:t>
            </a:r>
            <a:r>
              <a:rPr lang="ru-RU" sz="2000" b="1" dirty="0" smtClean="0">
                <a:solidFill>
                  <a:srgbClr val="0070C0"/>
                </a:solidFill>
              </a:rPr>
              <a:t>.</a:t>
            </a:r>
            <a:endParaRPr lang="ru-RU" sz="1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2071678"/>
            <a:ext cx="8229600" cy="4525962"/>
          </a:xfrm>
        </p:spPr>
        <p:txBody>
          <a:bodyPr/>
          <a:lstStyle/>
          <a:p>
            <a:pPr algn="ctr"/>
            <a:r>
              <a:rPr lang="ru-RU" dirty="0"/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Вміння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аналізувати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великий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обсяг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інформації</a:t>
            </a:r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rgbClr val="00B050"/>
                </a:solidFill>
              </a:rPr>
              <a:t>хороша </a:t>
            </a:r>
            <a:r>
              <a:rPr lang="ru-RU" dirty="0" err="1" smtClean="0">
                <a:solidFill>
                  <a:srgbClr val="00B050"/>
                </a:solidFill>
              </a:rPr>
              <a:t>пам'ять</a:t>
            </a:r>
            <a:endParaRPr lang="ru-RU" dirty="0" smtClean="0">
              <a:solidFill>
                <a:srgbClr val="00B050"/>
              </a:solidFill>
            </a:endParaRPr>
          </a:p>
          <a:p>
            <a:pPr algn="ctr"/>
            <a:r>
              <a:rPr lang="ru-RU" dirty="0" smtClean="0"/>
              <a:t>  </a:t>
            </a:r>
            <a:r>
              <a:rPr lang="ru-RU" dirty="0" err="1" smtClean="0">
                <a:solidFill>
                  <a:schemeClr val="bg2"/>
                </a:solidFill>
              </a:rPr>
              <a:t>Висока</a:t>
            </a:r>
            <a:r>
              <a:rPr lang="ru-RU" dirty="0" smtClean="0">
                <a:solidFill>
                  <a:schemeClr val="bg2"/>
                </a:solidFill>
              </a:rPr>
              <a:t> </a:t>
            </a:r>
            <a:r>
              <a:rPr lang="ru-RU" dirty="0" err="1" smtClean="0">
                <a:solidFill>
                  <a:schemeClr val="bg2"/>
                </a:solidFill>
              </a:rPr>
              <a:t>концентрація</a:t>
            </a:r>
            <a:r>
              <a:rPr lang="ru-RU" dirty="0" smtClean="0">
                <a:solidFill>
                  <a:schemeClr val="bg2"/>
                </a:solidFill>
              </a:rPr>
              <a:t> </a:t>
            </a:r>
            <a:r>
              <a:rPr lang="ru-RU" dirty="0" err="1" smtClean="0">
                <a:solidFill>
                  <a:schemeClr val="bg2"/>
                </a:solidFill>
              </a:rPr>
              <a:t>уваги</a:t>
            </a:r>
            <a:endParaRPr lang="ru-RU" dirty="0" smtClean="0">
              <a:solidFill>
                <a:schemeClr val="bg2"/>
              </a:solidFill>
            </a:endParaRPr>
          </a:p>
          <a:p>
            <a:pPr algn="ctr"/>
            <a:r>
              <a:rPr lang="ru-RU" dirty="0" err="1" smtClean="0">
                <a:solidFill>
                  <a:srgbClr val="0070C0"/>
                </a:solidFill>
              </a:rPr>
              <a:t>терпіння</a:t>
            </a:r>
            <a:endParaRPr lang="ru-RU" dirty="0" smtClean="0">
              <a:solidFill>
                <a:srgbClr val="0070C0"/>
              </a:solidFill>
            </a:endParaRPr>
          </a:p>
          <a:p>
            <a:pPr algn="ctr"/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комунікабельність</a:t>
            </a:r>
            <a:endParaRPr lang="ru-RU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ru-RU" dirty="0" err="1" smtClean="0">
                <a:solidFill>
                  <a:schemeClr val="accent5">
                    <a:lumMod val="25000"/>
                  </a:schemeClr>
                </a:solidFill>
              </a:rPr>
              <a:t>організаторські</a:t>
            </a:r>
            <a:r>
              <a:rPr lang="ru-RU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25000"/>
                  </a:schemeClr>
                </a:solidFill>
              </a:rPr>
              <a:t>здібності</a:t>
            </a:r>
            <a:endParaRPr lang="ru-RU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4100" name="WordArt 4"/>
          <p:cNvSpPr>
            <a:spLocks noChangeArrowheads="1" noChangeShapeType="1" noTextEdit="1"/>
          </p:cNvSpPr>
          <p:nvPr/>
        </p:nvSpPr>
        <p:spPr bwMode="auto">
          <a:xfrm>
            <a:off x="928662" y="928670"/>
            <a:ext cx="5238750" cy="1728788"/>
          </a:xfrm>
          <a:prstGeom prst="rect">
            <a:avLst/>
          </a:prstGeom>
        </p:spPr>
        <p:txBody>
          <a:bodyPr spcFirstLastPara="1" wrap="none" fromWordArt="1">
            <a:prstTxWarp prst="textButton">
              <a:avLst>
                <a:gd name="adj" fmla="val 10800000"/>
              </a:avLst>
            </a:prstTxWarp>
            <a:scene3d>
              <a:camera prst="legacyPerspectiveTopRight"/>
              <a:lightRig rig="legacyFlat3" dir="b"/>
            </a:scene3d>
            <a:sp3d extrusionH="887400" prstMaterial="legacyMatte">
              <a:extrusionClr>
                <a:srgbClr val="0000CC"/>
              </a:extrusionClr>
            </a:sp3d>
          </a:bodyPr>
          <a:lstStyle/>
          <a:p>
            <a:pPr algn="ctr"/>
            <a:r>
              <a:rPr lang="uk-UA" sz="5400" b="1" kern="10" dirty="0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0000CC"/>
                    </a:gs>
                    <a:gs pos="100000">
                      <a:srgbClr val="66FF33"/>
                    </a:gs>
                  </a:gsLst>
                  <a:path path="rect">
                    <a:fillToRect r="100000" b="100000"/>
                  </a:path>
                </a:gradFill>
                <a:latin typeface="Impact"/>
              </a:rPr>
              <a:t>Особисті якості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МІСЦЕ РОБОТИ ТА ОРІЄНТОВНИЙ РОЗПОДІЛ ЕКОНОМІСТІВ </a:t>
            </a: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З РІЗНИХ СФЕР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00B0F0"/>
                </a:solidFill>
              </a:rPr>
              <a:t>Фінанси</a:t>
            </a:r>
            <a:r>
              <a:rPr lang="uk-UA" dirty="0" smtClean="0">
                <a:solidFill>
                  <a:srgbClr val="00B0F0"/>
                </a:solidFill>
              </a:rPr>
              <a:t>, </a:t>
            </a:r>
            <a:r>
              <a:rPr lang="uk-UA" dirty="0" err="1" smtClean="0">
                <a:solidFill>
                  <a:srgbClr val="00B0F0"/>
                </a:solidFill>
              </a:rPr>
              <a:t>бугалтерія</a:t>
            </a:r>
            <a:r>
              <a:rPr lang="uk-UA" dirty="0" smtClean="0">
                <a:solidFill>
                  <a:srgbClr val="00B0F0"/>
                </a:solidFill>
              </a:rPr>
              <a:t> </a:t>
            </a:r>
            <a:r>
              <a:rPr lang="ru-RU" dirty="0" smtClean="0">
                <a:solidFill>
                  <a:srgbClr val="00B0F0"/>
                </a:solidFill>
              </a:rPr>
              <a:t>- </a:t>
            </a:r>
            <a:r>
              <a:rPr lang="ru-RU" dirty="0" smtClean="0">
                <a:solidFill>
                  <a:srgbClr val="00B0F0"/>
                </a:solidFill>
              </a:rPr>
              <a:t>18%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Банки, </a:t>
            </a:r>
            <a:r>
              <a:rPr lang="ru-RU" dirty="0" err="1" smtClean="0">
                <a:solidFill>
                  <a:srgbClr val="00B0F0"/>
                </a:solidFill>
              </a:rPr>
              <a:t>страхові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компанії</a:t>
            </a:r>
            <a:r>
              <a:rPr lang="ru-RU" dirty="0" smtClean="0">
                <a:solidFill>
                  <a:srgbClr val="00B0F0"/>
                </a:solidFill>
              </a:rPr>
              <a:t> - 16%</a:t>
            </a:r>
          </a:p>
          <a:p>
            <a:r>
              <a:rPr lang="ru-RU" dirty="0" err="1" smtClean="0">
                <a:solidFill>
                  <a:srgbClr val="00B0F0"/>
                </a:solidFill>
              </a:rPr>
              <a:t>Дослідницькі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центри</a:t>
            </a:r>
            <a:r>
              <a:rPr lang="ru-RU" dirty="0" smtClean="0">
                <a:solidFill>
                  <a:srgbClr val="00B0F0"/>
                </a:solidFill>
              </a:rPr>
              <a:t> - 14%</a:t>
            </a:r>
          </a:p>
          <a:p>
            <a:r>
              <a:rPr lang="ru-RU" dirty="0" err="1" smtClean="0">
                <a:solidFill>
                  <a:srgbClr val="00B0F0"/>
                </a:solidFill>
              </a:rPr>
              <a:t>Урядові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організації</a:t>
            </a:r>
            <a:r>
              <a:rPr lang="ru-RU" dirty="0" smtClean="0">
                <a:solidFill>
                  <a:srgbClr val="00B0F0"/>
                </a:solidFill>
              </a:rPr>
              <a:t> - 12%</a:t>
            </a:r>
          </a:p>
          <a:p>
            <a:r>
              <a:rPr lang="ru-RU" dirty="0" err="1" smtClean="0">
                <a:solidFill>
                  <a:srgbClr val="00B0F0"/>
                </a:solidFill>
              </a:rPr>
              <a:t>Освіта</a:t>
            </a:r>
            <a:r>
              <a:rPr lang="ru-RU" dirty="0" smtClean="0">
                <a:solidFill>
                  <a:srgbClr val="00B0F0"/>
                </a:solidFill>
              </a:rPr>
              <a:t> та </a:t>
            </a:r>
            <a:r>
              <a:rPr lang="ru-RU" dirty="0" err="1" smtClean="0">
                <a:solidFill>
                  <a:srgbClr val="00B0F0"/>
                </a:solidFill>
              </a:rPr>
              <a:t>профпідготовка</a:t>
            </a:r>
            <a:r>
              <a:rPr lang="ru-RU" dirty="0" smtClean="0">
                <a:solidFill>
                  <a:srgbClr val="00B0F0"/>
                </a:solidFill>
              </a:rPr>
              <a:t> - 10%</a:t>
            </a:r>
          </a:p>
          <a:p>
            <a:r>
              <a:rPr lang="ru-RU" dirty="0" err="1" smtClean="0">
                <a:solidFill>
                  <a:srgbClr val="00B0F0"/>
                </a:solidFill>
              </a:rPr>
              <a:t>Консультування</a:t>
            </a:r>
            <a:r>
              <a:rPr lang="ru-RU" dirty="0" smtClean="0">
                <a:solidFill>
                  <a:srgbClr val="00B0F0"/>
                </a:solidFill>
              </a:rPr>
              <a:t> - 10%</a:t>
            </a:r>
          </a:p>
          <a:p>
            <a:r>
              <a:rPr lang="ru-RU" dirty="0" err="1" smtClean="0">
                <a:solidFill>
                  <a:srgbClr val="00B0F0"/>
                </a:solidFill>
              </a:rPr>
              <a:t>Інші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професії</a:t>
            </a:r>
            <a:r>
              <a:rPr lang="ru-RU" dirty="0" smtClean="0">
                <a:solidFill>
                  <a:srgbClr val="00B0F0"/>
                </a:solidFill>
              </a:rPr>
              <a:t> - 20%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714488"/>
            <a:ext cx="8929718" cy="464347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200" dirty="0">
                <a:solidFill>
                  <a:srgbClr val="000000"/>
                </a:solidFill>
              </a:rPr>
              <a:t>     </a:t>
            </a:r>
            <a:r>
              <a:rPr lang="ru-RU" sz="2200" dirty="0" err="1" smtClean="0">
                <a:solidFill>
                  <a:srgbClr val="000000"/>
                </a:solidFill>
              </a:rPr>
              <a:t>Почати</a:t>
            </a:r>
            <a:r>
              <a:rPr lang="ru-RU" sz="2200" dirty="0" smtClean="0">
                <a:solidFill>
                  <a:srgbClr val="000000"/>
                </a:solidFill>
              </a:rPr>
              <a:t> </a:t>
            </a:r>
            <a:r>
              <a:rPr lang="ru-RU" sz="2200" dirty="0" err="1" smtClean="0">
                <a:solidFill>
                  <a:srgbClr val="000000"/>
                </a:solidFill>
              </a:rPr>
              <a:t>можна</a:t>
            </a:r>
            <a:r>
              <a:rPr lang="ru-RU" sz="2200" dirty="0" smtClean="0">
                <a:solidFill>
                  <a:srgbClr val="000000"/>
                </a:solidFill>
              </a:rPr>
              <a:t> </a:t>
            </a:r>
            <a:r>
              <a:rPr lang="ru-RU" sz="2200" dirty="0" err="1" smtClean="0">
                <a:solidFill>
                  <a:srgbClr val="000000"/>
                </a:solidFill>
              </a:rPr>
              <a:t>з</a:t>
            </a:r>
            <a:r>
              <a:rPr lang="ru-RU" sz="2200" dirty="0" smtClean="0">
                <a:solidFill>
                  <a:srgbClr val="000000"/>
                </a:solidFill>
              </a:rPr>
              <a:t> </a:t>
            </a:r>
            <a:r>
              <a:rPr lang="ru-RU" sz="2200" dirty="0" err="1" smtClean="0">
                <a:solidFill>
                  <a:srgbClr val="000000"/>
                </a:solidFill>
              </a:rPr>
              <a:t>позиції</a:t>
            </a:r>
            <a:r>
              <a:rPr lang="ru-RU" sz="2200" dirty="0" smtClean="0">
                <a:solidFill>
                  <a:srgbClr val="000000"/>
                </a:solidFill>
              </a:rPr>
              <a:t> рядового </a:t>
            </a:r>
            <a:r>
              <a:rPr lang="ru-RU" sz="2200" dirty="0" err="1" smtClean="0">
                <a:solidFill>
                  <a:srgbClr val="000000"/>
                </a:solidFill>
              </a:rPr>
              <a:t>економіста</a:t>
            </a:r>
            <a:r>
              <a:rPr lang="ru-RU" sz="2200" dirty="0" smtClean="0">
                <a:solidFill>
                  <a:srgbClr val="000000"/>
                </a:solidFill>
              </a:rPr>
              <a:t>, в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200" dirty="0" err="1" smtClean="0">
                <a:solidFill>
                  <a:srgbClr val="000000"/>
                </a:solidFill>
              </a:rPr>
              <a:t>перспективі</a:t>
            </a:r>
            <a:r>
              <a:rPr lang="ru-RU" sz="2200" dirty="0" smtClean="0">
                <a:solidFill>
                  <a:srgbClr val="000000"/>
                </a:solidFill>
              </a:rPr>
              <a:t> - стати </a:t>
            </a:r>
            <a:r>
              <a:rPr lang="ru-RU" sz="2200" dirty="0" err="1" smtClean="0">
                <a:solidFill>
                  <a:srgbClr val="000000"/>
                </a:solidFill>
              </a:rPr>
              <a:t>керуючим</a:t>
            </a:r>
            <a:r>
              <a:rPr lang="ru-RU" sz="2200" dirty="0" smtClean="0">
                <a:solidFill>
                  <a:srgbClr val="000000"/>
                </a:solidFill>
              </a:rPr>
              <a:t> </a:t>
            </a:r>
            <a:r>
              <a:rPr lang="ru-RU" sz="2200" dirty="0" err="1" smtClean="0">
                <a:solidFill>
                  <a:srgbClr val="000000"/>
                </a:solidFill>
              </a:rPr>
              <a:t>підприємством</a:t>
            </a:r>
            <a:r>
              <a:rPr lang="ru-RU" sz="2200" dirty="0" smtClean="0">
                <a:solidFill>
                  <a:srgbClr val="000000"/>
                </a:solidFill>
              </a:rPr>
              <a:t>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200" dirty="0" err="1" smtClean="0">
                <a:solidFill>
                  <a:srgbClr val="000000"/>
                </a:solidFill>
              </a:rPr>
              <a:t>який</a:t>
            </a:r>
            <a:r>
              <a:rPr lang="ru-RU" sz="2200" dirty="0" smtClean="0">
                <a:solidFill>
                  <a:srgbClr val="000000"/>
                </a:solidFill>
              </a:rPr>
              <a:t> </a:t>
            </a:r>
            <a:r>
              <a:rPr lang="ru-RU" sz="2200" dirty="0" err="1" smtClean="0">
                <a:solidFill>
                  <a:srgbClr val="000000"/>
                </a:solidFill>
              </a:rPr>
              <a:t>відповідає</a:t>
            </a:r>
            <a:r>
              <a:rPr lang="ru-RU" sz="2200" dirty="0" smtClean="0">
                <a:solidFill>
                  <a:srgbClr val="000000"/>
                </a:solidFill>
              </a:rPr>
              <a:t> за </a:t>
            </a:r>
            <a:r>
              <a:rPr lang="ru-RU" sz="2200" dirty="0" err="1" smtClean="0">
                <a:solidFill>
                  <a:srgbClr val="000000"/>
                </a:solidFill>
              </a:rPr>
              <a:t>розвиток</a:t>
            </a:r>
            <a:r>
              <a:rPr lang="ru-RU" sz="2200" dirty="0" smtClean="0">
                <a:solidFill>
                  <a:srgbClr val="000000"/>
                </a:solidFill>
              </a:rPr>
              <a:t> </a:t>
            </a:r>
            <a:r>
              <a:rPr lang="ru-RU" sz="2200" dirty="0" err="1" smtClean="0">
                <a:solidFill>
                  <a:srgbClr val="000000"/>
                </a:solidFill>
              </a:rPr>
              <a:t>компанії</a:t>
            </a:r>
            <a:r>
              <a:rPr lang="ru-RU" sz="2200" dirty="0" smtClean="0">
                <a:solidFill>
                  <a:srgbClr val="000000"/>
                </a:solidFill>
              </a:rPr>
              <a:t>, </a:t>
            </a:r>
            <a:r>
              <a:rPr lang="ru-RU" sz="2200" dirty="0" err="1" smtClean="0">
                <a:solidFill>
                  <a:srgbClr val="000000"/>
                </a:solidFill>
              </a:rPr>
              <a:t>її</a:t>
            </a:r>
            <a:endParaRPr lang="ru-RU" sz="2200" dirty="0" smtClean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200" dirty="0" err="1" smtClean="0">
                <a:solidFill>
                  <a:srgbClr val="000000"/>
                </a:solidFill>
              </a:rPr>
              <a:t>конкурентоспроможність</a:t>
            </a:r>
            <a:r>
              <a:rPr lang="ru-RU" sz="2200" dirty="0" smtClean="0">
                <a:solidFill>
                  <a:srgbClr val="000000"/>
                </a:solidFill>
              </a:rPr>
              <a:t>, </a:t>
            </a:r>
            <a:r>
              <a:rPr lang="ru-RU" sz="2200" dirty="0" err="1" smtClean="0">
                <a:solidFill>
                  <a:srgbClr val="000000"/>
                </a:solidFill>
              </a:rPr>
              <a:t>контролює</a:t>
            </a:r>
            <a:r>
              <a:rPr lang="ru-RU" sz="2200" dirty="0" smtClean="0">
                <a:solidFill>
                  <a:srgbClr val="000000"/>
                </a:solidFill>
              </a:rPr>
              <a:t> </a:t>
            </a:r>
            <a:r>
              <a:rPr lang="ru-RU" sz="2200" dirty="0" err="1" smtClean="0">
                <a:solidFill>
                  <a:srgbClr val="000000"/>
                </a:solidFill>
              </a:rPr>
              <a:t>і</a:t>
            </a:r>
            <a:r>
              <a:rPr lang="ru-RU" sz="2200" dirty="0" smtClean="0">
                <a:solidFill>
                  <a:srgbClr val="000000"/>
                </a:solidFill>
              </a:rPr>
              <a:t> </a:t>
            </a:r>
            <a:r>
              <a:rPr lang="ru-RU" sz="2200" dirty="0" err="1" smtClean="0">
                <a:solidFill>
                  <a:srgbClr val="000000"/>
                </a:solidFill>
              </a:rPr>
              <a:t>координує</a:t>
            </a:r>
            <a:endParaRPr lang="ru-RU" sz="2200" dirty="0" smtClean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200" dirty="0" err="1" smtClean="0">
                <a:solidFill>
                  <a:srgbClr val="000000"/>
                </a:solidFill>
              </a:rPr>
              <a:t>діяльність</a:t>
            </a:r>
            <a:r>
              <a:rPr lang="ru-RU" sz="2200" dirty="0" smtClean="0">
                <a:solidFill>
                  <a:srgbClr val="000000"/>
                </a:solidFill>
              </a:rPr>
              <a:t> </a:t>
            </a:r>
            <a:r>
              <a:rPr lang="ru-RU" sz="2200" dirty="0" err="1" smtClean="0">
                <a:solidFill>
                  <a:srgbClr val="000000"/>
                </a:solidFill>
              </a:rPr>
              <a:t>всіх</a:t>
            </a:r>
            <a:r>
              <a:rPr lang="ru-RU" sz="2200" dirty="0" smtClean="0">
                <a:solidFill>
                  <a:srgbClr val="000000"/>
                </a:solidFill>
              </a:rPr>
              <a:t> </a:t>
            </a:r>
            <a:r>
              <a:rPr lang="ru-RU" sz="2200" dirty="0" err="1" smtClean="0">
                <a:solidFill>
                  <a:srgbClr val="000000"/>
                </a:solidFill>
              </a:rPr>
              <a:t>структурних</a:t>
            </a:r>
            <a:r>
              <a:rPr lang="ru-RU" sz="2200" dirty="0" smtClean="0">
                <a:solidFill>
                  <a:srgbClr val="000000"/>
                </a:solidFill>
              </a:rPr>
              <a:t> </a:t>
            </a:r>
            <a:r>
              <a:rPr lang="ru-RU" sz="2200" dirty="0" err="1" smtClean="0">
                <a:solidFill>
                  <a:srgbClr val="000000"/>
                </a:solidFill>
              </a:rPr>
              <a:t>підрозділів</a:t>
            </a:r>
            <a:r>
              <a:rPr lang="ru-RU" sz="2200" dirty="0" smtClean="0">
                <a:solidFill>
                  <a:srgbClr val="000000"/>
                </a:solidFill>
              </a:rPr>
              <a:t>. В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200" dirty="0" err="1" smtClean="0">
                <a:solidFill>
                  <a:srgbClr val="000000"/>
                </a:solidFill>
              </a:rPr>
              <a:t>середньому</a:t>
            </a:r>
            <a:r>
              <a:rPr lang="ru-RU" sz="2200" dirty="0" smtClean="0">
                <a:solidFill>
                  <a:srgbClr val="000000"/>
                </a:solidFill>
              </a:rPr>
              <a:t> </a:t>
            </a:r>
            <a:r>
              <a:rPr lang="ru-RU" sz="2200" dirty="0" err="1" smtClean="0">
                <a:solidFill>
                  <a:srgbClr val="000000"/>
                </a:solidFill>
              </a:rPr>
              <a:t>початківець</a:t>
            </a:r>
            <a:r>
              <a:rPr lang="ru-RU" sz="2200" dirty="0" smtClean="0">
                <a:solidFill>
                  <a:srgbClr val="000000"/>
                </a:solidFill>
              </a:rPr>
              <a:t> </a:t>
            </a:r>
            <a:r>
              <a:rPr lang="ru-RU" sz="2200" dirty="0" err="1" smtClean="0">
                <a:solidFill>
                  <a:srgbClr val="000000"/>
                </a:solidFill>
              </a:rPr>
              <a:t>економіст</a:t>
            </a:r>
            <a:r>
              <a:rPr lang="ru-RU" sz="2200" dirty="0" smtClean="0">
                <a:solidFill>
                  <a:srgbClr val="000000"/>
                </a:solidFill>
              </a:rPr>
              <a:t> </a:t>
            </a:r>
            <a:r>
              <a:rPr lang="ru-RU" sz="2200" dirty="0" err="1" smtClean="0">
                <a:solidFill>
                  <a:srgbClr val="000000"/>
                </a:solidFill>
              </a:rPr>
              <a:t>може</a:t>
            </a:r>
            <a:r>
              <a:rPr lang="ru-RU" sz="2200" dirty="0" smtClean="0">
                <a:solidFill>
                  <a:srgbClr val="000000"/>
                </a:solidFill>
              </a:rPr>
              <a:t> </a:t>
            </a:r>
            <a:r>
              <a:rPr lang="ru-RU" sz="2200" dirty="0" err="1" smtClean="0">
                <a:solidFill>
                  <a:srgbClr val="000000"/>
                </a:solidFill>
              </a:rPr>
              <a:t>розраховувати</a:t>
            </a:r>
            <a:endParaRPr lang="ru-RU" sz="2200" dirty="0" smtClean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200" dirty="0" smtClean="0">
                <a:solidFill>
                  <a:srgbClr val="000000"/>
                </a:solidFill>
              </a:rPr>
              <a:t>на $ 700-800. </a:t>
            </a:r>
            <a:r>
              <a:rPr lang="ru-RU" sz="2200" dirty="0" err="1" smtClean="0">
                <a:solidFill>
                  <a:srgbClr val="000000"/>
                </a:solidFill>
              </a:rPr>
              <a:t>Багато</a:t>
            </a:r>
            <a:r>
              <a:rPr lang="ru-RU" sz="2200" dirty="0" smtClean="0">
                <a:solidFill>
                  <a:srgbClr val="000000"/>
                </a:solidFill>
              </a:rPr>
              <a:t> </a:t>
            </a:r>
            <a:r>
              <a:rPr lang="ru-RU" sz="2200" dirty="0" err="1" smtClean="0">
                <a:solidFill>
                  <a:srgbClr val="000000"/>
                </a:solidFill>
              </a:rPr>
              <a:t>що</a:t>
            </a:r>
            <a:r>
              <a:rPr lang="ru-RU" sz="2200" dirty="0" smtClean="0">
                <a:solidFill>
                  <a:srgbClr val="000000"/>
                </a:solidFill>
              </a:rPr>
              <a:t> </a:t>
            </a:r>
            <a:r>
              <a:rPr lang="ru-RU" sz="2200" dirty="0" err="1" smtClean="0">
                <a:solidFill>
                  <a:srgbClr val="000000"/>
                </a:solidFill>
              </a:rPr>
              <a:t>залежить</a:t>
            </a:r>
            <a:r>
              <a:rPr lang="ru-RU" sz="2200" dirty="0" smtClean="0">
                <a:solidFill>
                  <a:srgbClr val="000000"/>
                </a:solidFill>
              </a:rPr>
              <a:t> </a:t>
            </a:r>
            <a:r>
              <a:rPr lang="ru-RU" sz="2200" dirty="0" err="1" smtClean="0">
                <a:solidFill>
                  <a:srgbClr val="000000"/>
                </a:solidFill>
              </a:rPr>
              <a:t>від</a:t>
            </a:r>
            <a:r>
              <a:rPr lang="ru-RU" sz="2200" dirty="0" smtClean="0">
                <a:solidFill>
                  <a:srgbClr val="000000"/>
                </a:solidFill>
              </a:rPr>
              <a:t> </a:t>
            </a:r>
            <a:r>
              <a:rPr lang="ru-RU" sz="2200" dirty="0" err="1" smtClean="0">
                <a:solidFill>
                  <a:srgbClr val="000000"/>
                </a:solidFill>
              </a:rPr>
              <a:t>специфіки</a:t>
            </a:r>
            <a:r>
              <a:rPr lang="ru-RU" sz="2200" dirty="0" smtClean="0">
                <a:solidFill>
                  <a:srgbClr val="000000"/>
                </a:solidFill>
              </a:rPr>
              <a:t> </a:t>
            </a:r>
            <a:r>
              <a:rPr lang="ru-RU" sz="2200" dirty="0" err="1" smtClean="0">
                <a:solidFill>
                  <a:srgbClr val="000000"/>
                </a:solidFill>
              </a:rPr>
              <a:t>галузі</a:t>
            </a:r>
            <a:r>
              <a:rPr lang="ru-RU" sz="2200" dirty="0" smtClean="0">
                <a:solidFill>
                  <a:srgbClr val="000000"/>
                </a:solidFill>
              </a:rPr>
              <a:t>: в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200" dirty="0" err="1" smtClean="0">
                <a:solidFill>
                  <a:srgbClr val="000000"/>
                </a:solidFill>
              </a:rPr>
              <a:t>будівельній</a:t>
            </a:r>
            <a:r>
              <a:rPr lang="ru-RU" sz="2200" dirty="0" smtClean="0">
                <a:solidFill>
                  <a:srgbClr val="000000"/>
                </a:solidFill>
              </a:rPr>
              <a:t> </a:t>
            </a:r>
            <a:r>
              <a:rPr lang="ru-RU" sz="2200" dirty="0" err="1" smtClean="0">
                <a:solidFill>
                  <a:srgbClr val="000000"/>
                </a:solidFill>
              </a:rPr>
              <a:t>сфері</a:t>
            </a:r>
            <a:r>
              <a:rPr lang="ru-RU" sz="2200" dirty="0" smtClean="0">
                <a:solidFill>
                  <a:srgbClr val="000000"/>
                </a:solidFill>
              </a:rPr>
              <a:t>, </a:t>
            </a:r>
            <a:r>
              <a:rPr lang="ru-RU" sz="2200" dirty="0" err="1" smtClean="0">
                <a:solidFill>
                  <a:srgbClr val="000000"/>
                </a:solidFill>
              </a:rPr>
              <a:t>харчової</a:t>
            </a:r>
            <a:r>
              <a:rPr lang="ru-RU" sz="2200" dirty="0" smtClean="0">
                <a:solidFill>
                  <a:srgbClr val="000000"/>
                </a:solidFill>
              </a:rPr>
              <a:t>, в банках </a:t>
            </a:r>
            <a:r>
              <a:rPr lang="ru-RU" sz="2200" dirty="0" err="1" smtClean="0">
                <a:solidFill>
                  <a:srgbClr val="000000"/>
                </a:solidFill>
              </a:rPr>
              <a:t>зарплати</a:t>
            </a:r>
            <a:endParaRPr lang="ru-RU" sz="2200" dirty="0" smtClean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200" dirty="0" err="1" smtClean="0">
                <a:solidFill>
                  <a:srgbClr val="000000"/>
                </a:solidFill>
              </a:rPr>
              <a:t>можуть</a:t>
            </a:r>
            <a:r>
              <a:rPr lang="ru-RU" sz="2200" dirty="0" smtClean="0">
                <a:solidFill>
                  <a:srgbClr val="000000"/>
                </a:solidFill>
              </a:rPr>
              <a:t> бути </a:t>
            </a:r>
            <a:r>
              <a:rPr lang="ru-RU" sz="2200" dirty="0" err="1" smtClean="0">
                <a:solidFill>
                  <a:srgbClr val="000000"/>
                </a:solidFill>
              </a:rPr>
              <a:t>вищими</a:t>
            </a:r>
            <a:r>
              <a:rPr lang="ru-RU" sz="2200" dirty="0" smtClean="0">
                <a:solidFill>
                  <a:srgbClr val="000000"/>
                </a:solidFill>
              </a:rPr>
              <a:t> - </a:t>
            </a:r>
            <a:r>
              <a:rPr lang="ru-RU" sz="2200" dirty="0" err="1" smtClean="0">
                <a:solidFill>
                  <a:srgbClr val="000000"/>
                </a:solidFill>
              </a:rPr>
              <a:t>від</a:t>
            </a:r>
            <a:r>
              <a:rPr lang="ru-RU" sz="2200" dirty="0" smtClean="0">
                <a:solidFill>
                  <a:srgbClr val="000000"/>
                </a:solidFill>
              </a:rPr>
              <a:t> $ 1000. З </a:t>
            </a:r>
            <a:r>
              <a:rPr lang="ru-RU" sz="2200" dirty="0" err="1" smtClean="0">
                <a:solidFill>
                  <a:srgbClr val="000000"/>
                </a:solidFill>
              </a:rPr>
              <a:t>досвідом</a:t>
            </a:r>
            <a:r>
              <a:rPr lang="ru-RU" sz="2200" dirty="0" smtClean="0">
                <a:solidFill>
                  <a:srgbClr val="000000"/>
                </a:solidFill>
              </a:rPr>
              <a:t> </a:t>
            </a:r>
            <a:r>
              <a:rPr lang="ru-RU" sz="2200" dirty="0" err="1" smtClean="0">
                <a:solidFill>
                  <a:srgbClr val="000000"/>
                </a:solidFill>
              </a:rPr>
              <a:t>зростуть</a:t>
            </a:r>
            <a:r>
              <a:rPr lang="ru-RU" sz="2200" dirty="0" smtClean="0">
                <a:solidFill>
                  <a:srgbClr val="000000"/>
                </a:solidFill>
              </a:rPr>
              <a:t> </a:t>
            </a:r>
            <a:r>
              <a:rPr lang="ru-RU" sz="2200" dirty="0" err="1" smtClean="0">
                <a:solidFill>
                  <a:srgbClr val="000000"/>
                </a:solidFill>
              </a:rPr>
              <a:t>і</a:t>
            </a:r>
            <a:endParaRPr lang="ru-RU" sz="2200" dirty="0" smtClean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200" dirty="0" smtClean="0">
                <a:solidFill>
                  <a:srgbClr val="000000"/>
                </a:solidFill>
              </a:rPr>
              <a:t>доходи. </a:t>
            </a:r>
            <a:r>
              <a:rPr lang="ru-RU" sz="2200" dirty="0" err="1" smtClean="0">
                <a:solidFill>
                  <a:srgbClr val="000000"/>
                </a:solidFill>
              </a:rPr>
              <a:t>С</a:t>
            </a:r>
            <a:r>
              <a:rPr lang="ru-RU" sz="2200" dirty="0" err="1" smtClean="0">
                <a:solidFill>
                  <a:srgbClr val="000000"/>
                </a:solidFill>
              </a:rPr>
              <a:t>ередня</a:t>
            </a:r>
            <a:r>
              <a:rPr lang="ru-RU" sz="2200" dirty="0" smtClean="0">
                <a:solidFill>
                  <a:srgbClr val="000000"/>
                </a:solidFill>
              </a:rPr>
              <a:t> </a:t>
            </a:r>
            <a:r>
              <a:rPr lang="ru-RU" sz="2200" dirty="0" smtClean="0">
                <a:solidFill>
                  <a:srgbClr val="000000"/>
                </a:solidFill>
              </a:rPr>
              <a:t>зарплата </a:t>
            </a:r>
            <a:r>
              <a:rPr lang="ru-RU" sz="2200" dirty="0" err="1" smtClean="0">
                <a:solidFill>
                  <a:srgbClr val="000000"/>
                </a:solidFill>
              </a:rPr>
              <a:t>фахівця</a:t>
            </a:r>
            <a:r>
              <a:rPr lang="ru-RU" sz="2200" dirty="0" smtClean="0">
                <a:solidFill>
                  <a:srgbClr val="000000"/>
                </a:solidFill>
              </a:rPr>
              <a:t>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200" dirty="0" err="1" smtClean="0">
                <a:solidFill>
                  <a:srgbClr val="000000"/>
                </a:solidFill>
              </a:rPr>
              <a:t>Який</a:t>
            </a:r>
            <a:r>
              <a:rPr lang="ru-RU" sz="2200" dirty="0" smtClean="0">
                <a:solidFill>
                  <a:srgbClr val="000000"/>
                </a:solidFill>
              </a:rPr>
              <a:t> </a:t>
            </a:r>
            <a:r>
              <a:rPr lang="ru-RU" sz="2200" dirty="0" err="1" smtClean="0">
                <a:solidFill>
                  <a:srgbClr val="000000"/>
                </a:solidFill>
              </a:rPr>
              <a:t>пропрацював</a:t>
            </a:r>
            <a:r>
              <a:rPr lang="ru-RU" sz="2200" dirty="0" smtClean="0">
                <a:solidFill>
                  <a:srgbClr val="000000"/>
                </a:solidFill>
              </a:rPr>
              <a:t> </a:t>
            </a:r>
            <a:r>
              <a:rPr lang="ru-RU" sz="2200" dirty="0" smtClean="0">
                <a:solidFill>
                  <a:srgbClr val="000000"/>
                </a:solidFill>
              </a:rPr>
              <a:t>у </a:t>
            </a:r>
            <a:r>
              <a:rPr lang="ru-RU" sz="2200" dirty="0" err="1" smtClean="0">
                <a:solidFill>
                  <a:srgbClr val="000000"/>
                </a:solidFill>
              </a:rPr>
              <a:t>певній</a:t>
            </a:r>
            <a:r>
              <a:rPr lang="ru-RU" sz="2200" dirty="0" smtClean="0">
                <a:solidFill>
                  <a:srgbClr val="000000"/>
                </a:solidFill>
              </a:rPr>
              <a:t> </a:t>
            </a:r>
            <a:r>
              <a:rPr lang="ru-RU" sz="2200" dirty="0" err="1" smtClean="0">
                <a:solidFill>
                  <a:srgbClr val="000000"/>
                </a:solidFill>
              </a:rPr>
              <a:t>сфері</a:t>
            </a:r>
            <a:r>
              <a:rPr lang="ru-RU" sz="2200" dirty="0" smtClean="0">
                <a:solidFill>
                  <a:srgbClr val="000000"/>
                </a:solidFill>
              </a:rPr>
              <a:t> </a:t>
            </a:r>
            <a:r>
              <a:rPr lang="ru-RU" sz="2200" dirty="0" err="1" smtClean="0">
                <a:solidFill>
                  <a:srgbClr val="000000"/>
                </a:solidFill>
              </a:rPr>
              <a:t>близько</a:t>
            </a:r>
            <a:r>
              <a:rPr lang="ru-RU" sz="2200" dirty="0" smtClean="0">
                <a:solidFill>
                  <a:srgbClr val="000000"/>
                </a:solidFill>
              </a:rPr>
              <a:t> </a:t>
            </a:r>
            <a:r>
              <a:rPr lang="ru-RU" sz="2200" dirty="0" err="1" smtClean="0">
                <a:solidFill>
                  <a:srgbClr val="000000"/>
                </a:solidFill>
              </a:rPr>
              <a:t>двох</a:t>
            </a:r>
            <a:r>
              <a:rPr lang="ru-RU" sz="2200" dirty="0" smtClean="0">
                <a:solidFill>
                  <a:srgbClr val="000000"/>
                </a:solidFill>
              </a:rPr>
              <a:t> </a:t>
            </a:r>
            <a:r>
              <a:rPr lang="ru-RU" sz="2200" dirty="0" err="1" smtClean="0">
                <a:solidFill>
                  <a:srgbClr val="000000"/>
                </a:solidFill>
              </a:rPr>
              <a:t>років</a:t>
            </a:r>
            <a:r>
              <a:rPr lang="ru-RU" sz="2200" dirty="0" smtClean="0">
                <a:solidFill>
                  <a:srgbClr val="000000"/>
                </a:solidFill>
              </a:rPr>
              <a:t>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200" dirty="0" smtClean="0">
                <a:solidFill>
                  <a:srgbClr val="000000"/>
                </a:solidFill>
              </a:rPr>
              <a:t>- $ 1500-1800.</a:t>
            </a:r>
            <a:endParaRPr lang="ru-RU" sz="22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5125" name="WordArt 5"/>
          <p:cNvSpPr>
            <a:spLocks noChangeArrowheads="1" noChangeShapeType="1" noTextEdit="1"/>
          </p:cNvSpPr>
          <p:nvPr/>
        </p:nvSpPr>
        <p:spPr bwMode="auto">
          <a:xfrm>
            <a:off x="1285852" y="500042"/>
            <a:ext cx="6500858" cy="857256"/>
          </a:xfrm>
          <a:prstGeom prst="rect">
            <a:avLst/>
          </a:prstGeom>
        </p:spPr>
        <p:txBody>
          <a:bodyPr wrap="none" fromWordArt="1">
            <a:prstTxWarp prst="textStop">
              <a:avLst>
                <a:gd name="adj" fmla="val 22222"/>
              </a:avLst>
            </a:prstTxWarp>
          </a:bodyPr>
          <a:lstStyle/>
          <a:p>
            <a:pPr algn="ctr"/>
            <a:r>
              <a:rPr lang="uk-UA" sz="115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Кар´єра</a:t>
            </a:r>
            <a:r>
              <a:rPr lang="uk-UA" sz="115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 і зарплата</a:t>
            </a:r>
            <a:endParaRPr lang="ru-RU" sz="11500" b="1" kern="10" dirty="0">
              <a:ln w="9525">
                <a:noFill/>
                <a:round/>
                <a:headEnd/>
                <a:tailEnd/>
              </a:ln>
              <a:solidFill>
                <a:schemeClr val="accent6">
                  <a:lumMod val="75000"/>
                </a:schemeClr>
              </a:soli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Додаткові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14422"/>
            <a:ext cx="7772400" cy="411480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rgbClr val="66FF33"/>
                </a:solidFill>
              </a:rPr>
              <a:t> 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В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залежності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від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професійного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досвіду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загального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рівня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ерудиції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економісти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можуть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виступати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як в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ролі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фінансових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аналітиків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, так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ролі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експертів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Основне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завдання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економіста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-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грамотний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розподіл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грошових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потоків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компанії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метою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забезпечення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рентабельності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виробничої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діяльності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26" name="Picture 2" descr="E:\8357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4815423"/>
            <a:ext cx="3000396" cy="20425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2071678"/>
            <a:ext cx="8929718" cy="457203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4800" i="1" dirty="0" err="1" smtClean="0">
                <a:solidFill>
                  <a:srgbClr val="0000FF"/>
                </a:solidFill>
                <a:latin typeface="Blackadder ITC" pitchFamily="82" charset="0"/>
              </a:rPr>
              <a:t>Економісти</a:t>
            </a:r>
            <a:r>
              <a:rPr lang="ru-RU" sz="4800" i="1" dirty="0" smtClean="0">
                <a:solidFill>
                  <a:srgbClr val="0000FF"/>
                </a:solidFill>
                <a:latin typeface="Blackadder ITC" pitchFamily="82" charset="0"/>
              </a:rPr>
              <a:t> </a:t>
            </a:r>
            <a:r>
              <a:rPr lang="ru-RU" sz="4800" i="1" dirty="0" err="1" smtClean="0">
                <a:solidFill>
                  <a:srgbClr val="0000FF"/>
                </a:solidFill>
                <a:latin typeface="Blackadder ITC" pitchFamily="82" charset="0"/>
              </a:rPr>
              <a:t>були</a:t>
            </a:r>
            <a:r>
              <a:rPr lang="ru-RU" sz="4800" i="1" dirty="0" smtClean="0">
                <a:solidFill>
                  <a:srgbClr val="0000FF"/>
                </a:solidFill>
                <a:latin typeface="Blackadder ITC" pitchFamily="82" charset="0"/>
              </a:rPr>
              <a:t> </a:t>
            </a:r>
            <a:r>
              <a:rPr lang="ru-RU" sz="4800" i="1" dirty="0" err="1" smtClean="0">
                <a:solidFill>
                  <a:srgbClr val="0000FF"/>
                </a:solidFill>
                <a:latin typeface="Blackadder ITC" pitchFamily="82" charset="0"/>
              </a:rPr>
              <a:t>і</a:t>
            </a:r>
            <a:r>
              <a:rPr lang="ru-RU" sz="4800" i="1" dirty="0" smtClean="0">
                <a:solidFill>
                  <a:srgbClr val="0000FF"/>
                </a:solidFill>
                <a:latin typeface="Blackadder ITC" pitchFamily="82" charset="0"/>
              </a:rPr>
              <a:t> </a:t>
            </a:r>
            <a:r>
              <a:rPr lang="ru-RU" sz="4800" i="1" dirty="0" err="1" smtClean="0">
                <a:solidFill>
                  <a:srgbClr val="0000FF"/>
                </a:solidFill>
                <a:latin typeface="Blackadder ITC" pitchFamily="82" charset="0"/>
              </a:rPr>
              <a:t>залишаються</a:t>
            </a:r>
            <a:r>
              <a:rPr lang="ru-RU" sz="4800" i="1" dirty="0" smtClean="0">
                <a:solidFill>
                  <a:srgbClr val="0000FF"/>
                </a:solidFill>
                <a:latin typeface="Blackadder ITC" pitchFamily="82" charset="0"/>
              </a:rPr>
              <a:t> </a:t>
            </a:r>
            <a:r>
              <a:rPr lang="ru-RU" sz="4800" i="1" dirty="0" err="1" smtClean="0">
                <a:solidFill>
                  <a:srgbClr val="0000FF"/>
                </a:solidFill>
                <a:latin typeface="Blackadder ITC" pitchFamily="82" charset="0"/>
              </a:rPr>
              <a:t>найбільш</a:t>
            </a:r>
            <a:r>
              <a:rPr lang="ru-RU" sz="4800" i="1" dirty="0" smtClean="0">
                <a:solidFill>
                  <a:srgbClr val="0000FF"/>
                </a:solidFill>
                <a:latin typeface="Blackadder ITC" pitchFamily="82" charset="0"/>
              </a:rPr>
              <a:t> </a:t>
            </a:r>
            <a:r>
              <a:rPr lang="ru-RU" sz="4800" i="1" dirty="0" err="1" smtClean="0">
                <a:solidFill>
                  <a:srgbClr val="0000FF"/>
                </a:solidFill>
                <a:latin typeface="Blackadder ITC" pitchFamily="82" charset="0"/>
              </a:rPr>
              <a:t>затребуваними</a:t>
            </a:r>
            <a:r>
              <a:rPr lang="ru-RU" sz="4800" i="1" dirty="0" smtClean="0">
                <a:solidFill>
                  <a:srgbClr val="0000FF"/>
                </a:solidFill>
                <a:latin typeface="Blackadder ITC" pitchFamily="82" charset="0"/>
              </a:rPr>
              <a:t> </a:t>
            </a:r>
            <a:r>
              <a:rPr lang="ru-RU" sz="4800" i="1" dirty="0" err="1" smtClean="0">
                <a:solidFill>
                  <a:srgbClr val="0000FF"/>
                </a:solidFill>
                <a:latin typeface="Blackadder ITC" pitchFamily="82" charset="0"/>
              </a:rPr>
              <a:t>фахівцями</a:t>
            </a:r>
            <a:r>
              <a:rPr lang="ru-RU" sz="4800" i="1" dirty="0" smtClean="0">
                <a:solidFill>
                  <a:srgbClr val="0000FF"/>
                </a:solidFill>
                <a:latin typeface="Blackadder ITC" pitchFamily="82" charset="0"/>
              </a:rPr>
              <a:t> на ринку </a:t>
            </a:r>
            <a:r>
              <a:rPr lang="ru-RU" sz="4800" i="1" dirty="0" err="1" smtClean="0">
                <a:solidFill>
                  <a:srgbClr val="0000FF"/>
                </a:solidFill>
                <a:latin typeface="Blackadder ITC" pitchFamily="82" charset="0"/>
              </a:rPr>
              <a:t>праці</a:t>
            </a:r>
            <a:r>
              <a:rPr lang="ru-RU" sz="4800" i="1" dirty="0" smtClean="0">
                <a:solidFill>
                  <a:srgbClr val="0000FF"/>
                </a:solidFill>
                <a:latin typeface="Blackadder ITC" pitchFamily="82" charset="0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ru-RU" sz="4800" i="1" dirty="0" err="1" smtClean="0">
                <a:solidFill>
                  <a:srgbClr val="0000FF"/>
                </a:solidFill>
                <a:latin typeface="Blackadder ITC" pitchFamily="82" charset="0"/>
              </a:rPr>
              <a:t>Висока</a:t>
            </a:r>
            <a:r>
              <a:rPr lang="ru-RU" sz="4800" i="1" dirty="0" smtClean="0">
                <a:solidFill>
                  <a:srgbClr val="0000FF"/>
                </a:solidFill>
                <a:latin typeface="Blackadder ITC" pitchFamily="82" charset="0"/>
              </a:rPr>
              <a:t> </a:t>
            </a:r>
            <a:r>
              <a:rPr lang="ru-RU" sz="4800" i="1" dirty="0" err="1" smtClean="0">
                <a:solidFill>
                  <a:srgbClr val="0000FF"/>
                </a:solidFill>
                <a:latin typeface="Blackadder ITC" pitchFamily="82" charset="0"/>
              </a:rPr>
              <a:t>заробітна</a:t>
            </a:r>
            <a:r>
              <a:rPr lang="ru-RU" sz="4800" i="1" dirty="0" smtClean="0">
                <a:solidFill>
                  <a:srgbClr val="0000FF"/>
                </a:solidFill>
                <a:latin typeface="Blackadder ITC" pitchFamily="82" charset="0"/>
              </a:rPr>
              <a:t> плата. </a:t>
            </a:r>
            <a:r>
              <a:rPr lang="ru-RU" sz="4800" i="1" dirty="0" err="1" smtClean="0">
                <a:solidFill>
                  <a:srgbClr val="0000FF"/>
                </a:solidFill>
                <a:latin typeface="Blackadder ITC" pitchFamily="82" charset="0"/>
              </a:rPr>
              <a:t>Від</a:t>
            </a:r>
            <a:r>
              <a:rPr lang="ru-RU" sz="4800" i="1" dirty="0" smtClean="0">
                <a:solidFill>
                  <a:srgbClr val="0000FF"/>
                </a:solidFill>
                <a:latin typeface="Blackadder ITC" pitchFamily="82" charset="0"/>
              </a:rPr>
              <a:t> $ 400 до 1500 </a:t>
            </a:r>
            <a:r>
              <a:rPr lang="ru-RU" sz="4800" i="1" dirty="0" err="1" smtClean="0">
                <a:solidFill>
                  <a:srgbClr val="0000FF"/>
                </a:solidFill>
                <a:latin typeface="Blackadder ITC" pitchFamily="82" charset="0"/>
              </a:rPr>
              <a:t>і</a:t>
            </a:r>
            <a:r>
              <a:rPr lang="ru-RU" sz="4800" i="1" dirty="0" smtClean="0">
                <a:solidFill>
                  <a:srgbClr val="0000FF"/>
                </a:solidFill>
                <a:latin typeface="Blackadder ITC" pitchFamily="82" charset="0"/>
              </a:rPr>
              <a:t> </a:t>
            </a:r>
            <a:r>
              <a:rPr lang="ru-RU" sz="4800" i="1" dirty="0" err="1" smtClean="0">
                <a:solidFill>
                  <a:srgbClr val="0000FF"/>
                </a:solidFill>
                <a:latin typeface="Blackadder ITC" pitchFamily="82" charset="0"/>
              </a:rPr>
              <a:t>вище</a:t>
            </a:r>
            <a:r>
              <a:rPr lang="ru-RU" sz="4800" i="1" dirty="0" smtClean="0">
                <a:solidFill>
                  <a:srgbClr val="0000FF"/>
                </a:solidFill>
                <a:latin typeface="Blackadder ITC" pitchFamily="82" charset="0"/>
              </a:rPr>
              <a:t>. </a:t>
            </a:r>
            <a:r>
              <a:rPr lang="ru-RU" sz="4800" i="1" dirty="0">
                <a:solidFill>
                  <a:srgbClr val="0000FF"/>
                </a:solidFill>
                <a:latin typeface="Blackadder ITC" pitchFamily="82" charset="0"/>
              </a:rPr>
              <a:t/>
            </a:r>
            <a:br>
              <a:rPr lang="ru-RU" sz="4800" i="1" dirty="0">
                <a:solidFill>
                  <a:srgbClr val="0000FF"/>
                </a:solidFill>
                <a:latin typeface="Blackadder ITC" pitchFamily="82" charset="0"/>
              </a:rPr>
            </a:br>
            <a:r>
              <a:rPr lang="ru-RU" sz="2800" i="1" dirty="0"/>
              <a:t/>
            </a:r>
            <a:br>
              <a:rPr lang="ru-RU" sz="2800" i="1" dirty="0"/>
            </a:br>
            <a:endParaRPr lang="ru-RU" sz="2800" i="1" dirty="0"/>
          </a:p>
        </p:txBody>
      </p:sp>
      <p:sp>
        <p:nvSpPr>
          <p:cNvPr id="6148" name="WordArt 4"/>
          <p:cNvSpPr>
            <a:spLocks noChangeArrowheads="1" noChangeShapeType="1" noTextEdit="1"/>
          </p:cNvSpPr>
          <p:nvPr/>
        </p:nvSpPr>
        <p:spPr bwMode="auto">
          <a:xfrm>
            <a:off x="1285852" y="428604"/>
            <a:ext cx="6662767" cy="1023924"/>
          </a:xfrm>
          <a:custGeom>
            <a:avLst/>
            <a:gdLst>
              <a:gd name="connsiteX0" fmla="*/ 0 w 6662767"/>
              <a:gd name="connsiteY0" fmla="*/ 0 h 1023924"/>
              <a:gd name="connsiteX1" fmla="*/ 6662767 w 6662767"/>
              <a:gd name="connsiteY1" fmla="*/ 0 h 1023924"/>
              <a:gd name="connsiteX2" fmla="*/ 6662767 w 6662767"/>
              <a:gd name="connsiteY2" fmla="*/ 1023924 h 1023924"/>
              <a:gd name="connsiteX3" fmla="*/ 0 w 6662767"/>
              <a:gd name="connsiteY3" fmla="*/ 1023924 h 1023924"/>
              <a:gd name="connsiteX4" fmla="*/ 0 w 6662767"/>
              <a:gd name="connsiteY4" fmla="*/ 0 h 1023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62767" h="1023924">
                <a:moveTo>
                  <a:pt x="0" y="0"/>
                </a:moveTo>
                <a:lnTo>
                  <a:pt x="6662767" y="0"/>
                </a:lnTo>
                <a:lnTo>
                  <a:pt x="6662767" y="1023924"/>
                </a:lnTo>
                <a:lnTo>
                  <a:pt x="0" y="1023924"/>
                </a:lnTo>
                <a:lnTo>
                  <a:pt x="0" y="0"/>
                </a:lnTo>
                <a:close/>
              </a:path>
            </a:pathLst>
          </a:custGeom>
        </p:spPr>
        <p:txBody>
          <a:bodyPr wrap="none" fromWordArt="1">
            <a:prstTxWarp prst="textChevron">
              <a:avLst>
                <a:gd name="adj" fmla="val 25000"/>
              </a:avLst>
            </a:prstTxWarp>
          </a:bodyPr>
          <a:lstStyle/>
          <a:p>
            <a:pPr algn="ctr"/>
            <a:r>
              <a:rPr lang="uk-UA" sz="4800" b="1" i="1" kern="1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Impact"/>
              </a:rPr>
              <a:t>Плюси професії</a:t>
            </a:r>
            <a:endParaRPr lang="ru-RU" sz="4800" b="1" i="1" kern="1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</p:bldLst>
  </p:timing>
</p:sld>
</file>

<file path=ppt/theme/theme1.xml><?xml version="1.0" encoding="utf-8"?>
<a:theme xmlns:a="http://schemas.openxmlformats.org/drawingml/2006/main" name="Тема4">
  <a:themeElements>
    <a:clrScheme name="Салют 3">
      <a:dk1>
        <a:srgbClr val="9F237F"/>
      </a:dk1>
      <a:lt1>
        <a:srgbClr val="FFCC00"/>
      </a:lt1>
      <a:dk2>
        <a:srgbClr val="000000"/>
      </a:dk2>
      <a:lt2>
        <a:srgbClr val="FFFFFF"/>
      </a:lt2>
      <a:accent1>
        <a:srgbClr val="39A6DD"/>
      </a:accent1>
      <a:accent2>
        <a:srgbClr val="FF03E7"/>
      </a:accent2>
      <a:accent3>
        <a:srgbClr val="AAAAAA"/>
      </a:accent3>
      <a:accent4>
        <a:srgbClr val="DAAE00"/>
      </a:accent4>
      <a:accent5>
        <a:srgbClr val="AED0EB"/>
      </a:accent5>
      <a:accent6>
        <a:srgbClr val="E702D1"/>
      </a:accent6>
      <a:hlink>
        <a:srgbClr val="FF3399"/>
      </a:hlink>
      <a:folHlink>
        <a:srgbClr val="753BCB"/>
      </a:folHlink>
    </a:clrScheme>
    <a:fontScheme name="Салют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алют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Тема4</Template>
  <TotalTime>34</TotalTime>
  <Words>565</Words>
  <PresentationFormat>Экран (4:3)</PresentationFormat>
  <Paragraphs>68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Тема4</vt:lpstr>
      <vt:lpstr>Слайд 1</vt:lpstr>
      <vt:lpstr>Слайд 2</vt:lpstr>
      <vt:lpstr>Слайд 3</vt:lpstr>
      <vt:lpstr>Види діяльності: </vt:lpstr>
      <vt:lpstr>Слайд 5</vt:lpstr>
      <vt:lpstr>МІСЦЕ РОБОТИ ТА ОРІЄНТОВНИЙ РОЗПОДІЛ ЕКОНОМІСТІВ З РІЗНИХ СФЕР</vt:lpstr>
      <vt:lpstr>Слайд 7</vt:lpstr>
      <vt:lpstr>Додаткові особливості:  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5</cp:revision>
  <dcterms:modified xsi:type="dcterms:W3CDTF">2013-02-18T20:12:43Z</dcterms:modified>
</cp:coreProperties>
</file>