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660"/>
  </p:normalViewPr>
  <p:slideViewPr>
    <p:cSldViewPr>
      <p:cViewPr>
        <p:scale>
          <a:sx n="35" d="100"/>
          <a:sy n="35" d="100"/>
        </p:scale>
        <p:origin x="-1512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kingworldnews.com/kingworldnews/KWN_DailyWeb/Entries/2010/9/28_Ben_Davies_-_The_World_Monetary_Earthquake_files/shapeimage_2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8" b="447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1944216"/>
          </a:xfrm>
          <a:solidFill>
            <a:schemeClr val="bg1">
              <a:lumMod val="95000"/>
              <a:alpha val="45000"/>
            </a:schemeClr>
          </a:solidFill>
        </p:spPr>
        <p:txBody>
          <a:bodyPr>
            <a:noAutofit/>
          </a:bodyPr>
          <a:lstStyle/>
          <a:p>
            <a:r>
              <a:rPr lang="ru-RU" sz="6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Міжнародний</a:t>
            </a:r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рух</a:t>
            </a:r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капіталів</a:t>
            </a:r>
            <a:endParaRPr lang="ru-RU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7947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news.traders-union.ru/images/news/653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441474"/>
            <a:ext cx="10850563" cy="729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9"/>
            <a:ext cx="8229600" cy="3168351"/>
          </a:xfrm>
          <a:solidFill>
            <a:schemeClr val="tx1">
              <a:alpha val="33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>
                <a:solidFill>
                  <a:schemeClr val="bg1"/>
                </a:solidFill>
              </a:rPr>
              <a:t>Отже, </a:t>
            </a:r>
            <a:r>
              <a:rPr lang="ru-RU" sz="2800" dirty="0" err="1">
                <a:solidFill>
                  <a:schemeClr val="bg1"/>
                </a:solidFill>
              </a:rPr>
              <a:t>о</a:t>
            </a:r>
            <a:r>
              <a:rPr lang="ru-RU" sz="2800" dirty="0" err="1" smtClean="0">
                <a:solidFill>
                  <a:schemeClr val="bg1"/>
                </a:solidFill>
              </a:rPr>
              <a:t>собливістю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міжнародного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руху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капіталів</a:t>
            </a:r>
            <a:r>
              <a:rPr lang="ru-RU" sz="2800" dirty="0">
                <a:solidFill>
                  <a:schemeClr val="bg1"/>
                </a:solidFill>
              </a:rPr>
              <a:t> на </a:t>
            </a:r>
            <a:r>
              <a:rPr lang="ru-RU" sz="2800" dirty="0" err="1">
                <a:solidFill>
                  <a:schemeClr val="bg1"/>
                </a:solidFill>
              </a:rPr>
              <a:t>сучасному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етапі</a:t>
            </a:r>
            <a:r>
              <a:rPr lang="ru-RU" sz="2800" dirty="0">
                <a:solidFill>
                  <a:schemeClr val="bg1"/>
                </a:solidFill>
              </a:rPr>
              <a:t> є і </a:t>
            </a:r>
            <a:r>
              <a:rPr lang="ru-RU" sz="2800" dirty="0" err="1">
                <a:solidFill>
                  <a:schemeClr val="bg1"/>
                </a:solidFill>
              </a:rPr>
              <a:t>посилення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його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політичної</a:t>
            </a:r>
            <a:r>
              <a:rPr lang="ru-RU" sz="2800" dirty="0">
                <a:solidFill>
                  <a:schemeClr val="bg1"/>
                </a:solidFill>
              </a:rPr>
              <a:t> і </a:t>
            </a:r>
            <a:r>
              <a:rPr lang="ru-RU" sz="2800" dirty="0" err="1">
                <a:solidFill>
                  <a:schemeClr val="bg1"/>
                </a:solidFill>
              </a:rPr>
              <a:t>воєнної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спрямованості</a:t>
            </a:r>
            <a:r>
              <a:rPr lang="ru-RU" sz="2800" dirty="0">
                <a:solidFill>
                  <a:schemeClr val="bg1"/>
                </a:solidFill>
              </a:rPr>
              <a:t>. Особливо </a:t>
            </a:r>
            <a:r>
              <a:rPr lang="ru-RU" sz="2800" dirty="0" err="1">
                <a:solidFill>
                  <a:schemeClr val="bg1"/>
                </a:solidFill>
              </a:rPr>
              <a:t>це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стосується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надання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кредитів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розвинутими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країнами</a:t>
            </a:r>
            <a:r>
              <a:rPr lang="ru-RU" sz="2800" dirty="0">
                <a:solidFill>
                  <a:schemeClr val="bg1"/>
                </a:solidFill>
              </a:rPr>
              <a:t> та </a:t>
            </a:r>
            <a:r>
              <a:rPr lang="ru-RU" sz="2800" dirty="0" err="1">
                <a:solidFill>
                  <a:schemeClr val="bg1"/>
                </a:solidFill>
              </a:rPr>
              <a:t>міжнародними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фінансовими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організаціями</a:t>
            </a:r>
            <a:r>
              <a:rPr lang="ru-RU" sz="2800" dirty="0">
                <a:solidFill>
                  <a:schemeClr val="bg1"/>
                </a:solidFill>
              </a:rPr>
              <a:t>. 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967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60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uk-UA" sz="3600" dirty="0" smtClean="0">
                <a:solidFill>
                  <a:srgbClr val="C00000"/>
                </a:solidFill>
              </a:rPr>
              <a:t>Переміщення капіталу між країнами або його вивезення – важлива форма міжнародних економічних відносин.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3" y="2191872"/>
            <a:ext cx="3744414" cy="4666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вилучення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капіталу</a:t>
            </a:r>
            <a:r>
              <a:rPr lang="ru-RU" dirty="0"/>
              <a:t> з </a:t>
            </a:r>
            <a:r>
              <a:rPr lang="ru-RU" dirty="0" err="1"/>
              <a:t>національного</a:t>
            </a:r>
            <a:r>
              <a:rPr lang="ru-RU" dirty="0"/>
              <a:t> обороту </a:t>
            </a:r>
            <a:r>
              <a:rPr lang="ru-RU" dirty="0" err="1"/>
              <a:t>даної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і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в </a:t>
            </a:r>
            <a:r>
              <a:rPr lang="ru-RU" dirty="0" err="1"/>
              <a:t>економічній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. Як форма </a:t>
            </a:r>
            <a:r>
              <a:rPr lang="ru-RU" dirty="0" err="1"/>
              <a:t>світогосподарських</a:t>
            </a:r>
            <a:r>
              <a:rPr lang="ru-RU" dirty="0"/>
              <a:t> </a:t>
            </a:r>
            <a:r>
              <a:rPr lang="ru-RU" dirty="0" err="1"/>
              <a:t>зв'язків</a:t>
            </a:r>
            <a:r>
              <a:rPr lang="ru-RU" dirty="0"/>
              <a:t> </a:t>
            </a:r>
            <a:r>
              <a:rPr lang="ru-RU" dirty="0" err="1"/>
              <a:t>вивезення</a:t>
            </a:r>
            <a:r>
              <a:rPr lang="ru-RU" dirty="0"/>
              <a:t> </a:t>
            </a:r>
            <a:r>
              <a:rPr lang="ru-RU" dirty="0" err="1"/>
              <a:t>капіталу</a:t>
            </a:r>
            <a:r>
              <a:rPr lang="ru-RU" dirty="0"/>
              <a:t> </a:t>
            </a:r>
            <a:r>
              <a:rPr lang="ru-RU" dirty="0" err="1"/>
              <a:t>сформувалося</a:t>
            </a:r>
            <a:r>
              <a:rPr lang="ru-RU" dirty="0"/>
              <a:t> на початку </a:t>
            </a:r>
            <a:r>
              <a:rPr lang="en-US" dirty="0"/>
              <a:t>XX </a:t>
            </a:r>
            <a:r>
              <a:rPr lang="ru-RU" dirty="0"/>
              <a:t>ст. </a:t>
            </a:r>
            <a:endParaRPr lang="ru-RU" dirty="0"/>
          </a:p>
        </p:txBody>
      </p:sp>
      <p:pic>
        <p:nvPicPr>
          <p:cNvPr id="2050" name="Picture 2" descr="http://namonitore.ru/uploads/catalog/money/prezidenti_na_kyupyurah_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2348880"/>
            <a:ext cx="5220979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071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836712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uk-UA" sz="3600" dirty="0" smtClean="0">
                <a:solidFill>
                  <a:srgbClr val="C00000"/>
                </a:solidFill>
              </a:rPr>
              <a:t>Рух капіталів зумовлений рядом причин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8144" y="3638053"/>
            <a:ext cx="2448272" cy="2381908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err="1" smtClean="0"/>
              <a:t>Перенакопи-чення</a:t>
            </a:r>
            <a:r>
              <a:rPr lang="uk-UA" dirty="0" smtClean="0"/>
              <a:t> капіталу в окремих країнах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79512" y="1183266"/>
            <a:ext cx="2530624" cy="2260847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dirty="0" err="1" smtClean="0"/>
              <a:t>Неспівпадіння</a:t>
            </a:r>
            <a:r>
              <a:rPr lang="uk-UA" dirty="0" smtClean="0"/>
              <a:t> попиту і пропозиції капіталу в різних регіонах світової економіки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39552" y="3759114"/>
            <a:ext cx="2530624" cy="2260847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dirty="0" smtClean="0">
                <a:solidFill>
                  <a:schemeClr val="bg1">
                    <a:lumMod val="50000"/>
                  </a:schemeClr>
                </a:solidFill>
              </a:rPr>
              <a:t>Загострення проблем сировинних ресурсів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070176" y="4293095"/>
            <a:ext cx="2797968" cy="2260847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dirty="0" smtClean="0"/>
              <a:t>Різниця в цінах на фактори виробництва в різних країнах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087688" y="1183264"/>
            <a:ext cx="2752782" cy="2260847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dirty="0" smtClean="0"/>
              <a:t>загострення суперечностей на світовому ринку товарів і послуг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1804864" y="692696"/>
            <a:ext cx="462880" cy="49056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732240" y="692696"/>
            <a:ext cx="360040" cy="49056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2710136" y="692696"/>
            <a:ext cx="997768" cy="306641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292080" y="692696"/>
            <a:ext cx="795608" cy="306641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6" idx="0"/>
          </p:cNvCxnSpPr>
          <p:nvPr/>
        </p:nvCxnSpPr>
        <p:spPr>
          <a:xfrm>
            <a:off x="4469160" y="692696"/>
            <a:ext cx="0" cy="360039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007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/>
          <a:lstStyle/>
          <a:p>
            <a:r>
              <a:rPr lang="uk-UA" sz="3600" dirty="0" smtClean="0">
                <a:solidFill>
                  <a:srgbClr val="C00000"/>
                </a:solidFill>
              </a:rPr>
              <a:t>Чинники, що зумовлюють рух капіталів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964488" cy="5832648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b="1" i="1" dirty="0" err="1"/>
              <a:t>Теорія</a:t>
            </a:r>
            <a:r>
              <a:rPr lang="ru-RU" b="1" i="1" dirty="0"/>
              <a:t> </a:t>
            </a:r>
            <a:r>
              <a:rPr lang="ru-RU" b="1" i="1" dirty="0" err="1"/>
              <a:t>ринкової</a:t>
            </a:r>
            <a:r>
              <a:rPr lang="ru-RU" b="1" i="1" dirty="0"/>
              <a:t> </a:t>
            </a:r>
            <a:r>
              <a:rPr lang="ru-RU" b="1" i="1" dirty="0" err="1"/>
              <a:t>влади</a:t>
            </a:r>
            <a:r>
              <a:rPr lang="ru-RU" b="1" i="1" dirty="0"/>
              <a:t> </a:t>
            </a:r>
            <a:r>
              <a:rPr lang="ru-RU" b="1" i="1" dirty="0" err="1"/>
              <a:t>С.Хаймера</a:t>
            </a:r>
            <a:r>
              <a:rPr lang="ru-RU" dirty="0"/>
              <a:t> — </a:t>
            </a:r>
            <a:r>
              <a:rPr lang="ru-RU" dirty="0" err="1"/>
              <a:t>суб'єкт</a:t>
            </a:r>
            <a:r>
              <a:rPr lang="ru-RU" dirty="0"/>
              <a:t> </a:t>
            </a:r>
            <a:r>
              <a:rPr lang="ru-RU" dirty="0" err="1"/>
              <a:t>інвестиційної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вивозить</a:t>
            </a:r>
            <a:r>
              <a:rPr lang="ru-RU" dirty="0"/>
              <a:t> </a:t>
            </a:r>
            <a:r>
              <a:rPr lang="ru-RU" dirty="0" err="1"/>
              <a:t>капітал</a:t>
            </a:r>
            <a:r>
              <a:rPr lang="ru-RU" dirty="0"/>
              <a:t>, </a:t>
            </a:r>
            <a:r>
              <a:rPr lang="ru-RU" dirty="0" err="1"/>
              <a:t>керується</a:t>
            </a:r>
            <a:r>
              <a:rPr lang="ru-RU" dirty="0"/>
              <a:t> </a:t>
            </a:r>
            <a:r>
              <a:rPr lang="ru-RU" dirty="0" err="1"/>
              <a:t>прагненням</a:t>
            </a:r>
            <a:r>
              <a:rPr lang="ru-RU" dirty="0"/>
              <a:t> </a:t>
            </a:r>
            <a:r>
              <a:rPr lang="ru-RU" dirty="0" err="1"/>
              <a:t>домінувати</a:t>
            </a:r>
            <a:r>
              <a:rPr lang="ru-RU" dirty="0"/>
              <a:t> на ринку та </a:t>
            </a:r>
            <a:r>
              <a:rPr lang="ru-RU" dirty="0" err="1"/>
              <a:t>досягнути</a:t>
            </a:r>
            <a:r>
              <a:rPr lang="ru-RU" dirty="0"/>
              <a:t> </a:t>
            </a:r>
            <a:r>
              <a:rPr lang="ru-RU" dirty="0" err="1"/>
              <a:t>ринкової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. </a:t>
            </a:r>
            <a:r>
              <a:rPr lang="ru-RU" dirty="0" err="1"/>
              <a:t>Закордонне</a:t>
            </a:r>
            <a:r>
              <a:rPr lang="ru-RU" dirty="0"/>
              <a:t> </a:t>
            </a:r>
            <a:r>
              <a:rPr lang="ru-RU" dirty="0" err="1"/>
              <a:t>інвестування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з метою </a:t>
            </a:r>
            <a:r>
              <a:rPr lang="ru-RU" dirty="0" err="1"/>
              <a:t>придушення</a:t>
            </a:r>
            <a:r>
              <a:rPr lang="ru-RU" dirty="0"/>
              <a:t> </a:t>
            </a:r>
            <a:r>
              <a:rPr lang="ru-RU" dirty="0" err="1"/>
              <a:t>конкуренції</a:t>
            </a:r>
            <a:r>
              <a:rPr lang="ru-RU" dirty="0"/>
              <a:t> і </a:t>
            </a:r>
            <a:r>
              <a:rPr lang="ru-RU" dirty="0" err="1"/>
              <a:t>збереження</a:t>
            </a:r>
            <a:r>
              <a:rPr lang="ru-RU" dirty="0"/>
              <a:t> контролю над </a:t>
            </a:r>
            <a:r>
              <a:rPr lang="ru-RU" dirty="0" smtClean="0"/>
              <a:t>ринком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b="1" i="1" dirty="0" err="1"/>
              <a:t>Концепція</a:t>
            </a:r>
            <a:r>
              <a:rPr lang="ru-RU" b="1" i="1" dirty="0"/>
              <a:t> </a:t>
            </a:r>
            <a:r>
              <a:rPr lang="ru-RU" b="1" i="1" dirty="0" err="1"/>
              <a:t>конкурентоспроможності</a:t>
            </a:r>
            <a:r>
              <a:rPr lang="ru-RU" b="1" i="1" dirty="0"/>
              <a:t> </a:t>
            </a:r>
            <a:r>
              <a:rPr lang="ru-RU" b="1" i="1" dirty="0" err="1"/>
              <a:t>галузі</a:t>
            </a:r>
            <a:r>
              <a:rPr lang="ru-RU" dirty="0"/>
              <a:t> — </a:t>
            </a:r>
            <a:r>
              <a:rPr lang="ru-RU" dirty="0" err="1"/>
              <a:t>пояснює</a:t>
            </a:r>
            <a:r>
              <a:rPr lang="ru-RU" dirty="0"/>
              <a:t> </a:t>
            </a:r>
            <a:r>
              <a:rPr lang="ru-RU" dirty="0" err="1"/>
              <a:t>міжнародний</a:t>
            </a:r>
            <a:r>
              <a:rPr lang="ru-RU" dirty="0"/>
              <a:t> </a:t>
            </a:r>
            <a:r>
              <a:rPr lang="ru-RU" dirty="0" err="1"/>
              <a:t>рух</a:t>
            </a:r>
            <a:r>
              <a:rPr lang="ru-RU" dirty="0"/>
              <a:t> </a:t>
            </a:r>
            <a:r>
              <a:rPr lang="ru-RU" dirty="0" err="1"/>
              <a:t>капіталу</a:t>
            </a:r>
            <a:r>
              <a:rPr lang="ru-RU" dirty="0"/>
              <a:t> </a:t>
            </a:r>
            <a:r>
              <a:rPr lang="ru-RU" dirty="0" err="1"/>
              <a:t>посиленням</a:t>
            </a:r>
            <a:r>
              <a:rPr lang="ru-RU" dirty="0"/>
              <a:t> </a:t>
            </a:r>
            <a:r>
              <a:rPr lang="ru-RU" dirty="0" err="1"/>
              <a:t>конкуренції</a:t>
            </a:r>
            <a:r>
              <a:rPr lang="ru-RU" dirty="0"/>
              <a:t> </a:t>
            </a:r>
            <a:r>
              <a:rPr lang="ru-RU" dirty="0" err="1"/>
              <a:t>технологічного</a:t>
            </a:r>
            <a:r>
              <a:rPr lang="ru-RU" dirty="0"/>
              <a:t> характеру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суб'єктами</a:t>
            </a:r>
            <a:r>
              <a:rPr lang="ru-RU" dirty="0"/>
              <a:t> ринку </a:t>
            </a:r>
            <a:r>
              <a:rPr lang="ru-RU" dirty="0" err="1"/>
              <a:t>капіталів</a:t>
            </a:r>
            <a:r>
              <a:rPr lang="ru-RU" dirty="0" smtClean="0"/>
              <a:t>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b="1" i="1" dirty="0" err="1"/>
              <a:t>Концепція</a:t>
            </a:r>
            <a:r>
              <a:rPr lang="ru-RU" b="1" i="1" dirty="0"/>
              <a:t> </a:t>
            </a:r>
            <a:r>
              <a:rPr lang="ru-RU" b="1" i="1" dirty="0" err="1"/>
              <a:t>технологічного</a:t>
            </a:r>
            <a:r>
              <a:rPr lang="ru-RU" b="1" i="1" dirty="0"/>
              <a:t> </a:t>
            </a:r>
            <a:r>
              <a:rPr lang="ru-RU" b="1" i="1" dirty="0" err="1"/>
              <a:t>нагромадження</a:t>
            </a:r>
            <a:r>
              <a:rPr lang="ru-RU" dirty="0"/>
              <a:t> </a:t>
            </a:r>
            <a:r>
              <a:rPr lang="ru-RU" dirty="0" err="1"/>
              <a:t>розглядає</a:t>
            </a:r>
            <a:r>
              <a:rPr lang="ru-RU" dirty="0"/>
              <a:t> </a:t>
            </a:r>
            <a:r>
              <a:rPr lang="ru-RU" dirty="0" err="1"/>
              <a:t>міжнародний</a:t>
            </a:r>
            <a:r>
              <a:rPr lang="ru-RU" dirty="0"/>
              <a:t> </a:t>
            </a:r>
            <a:r>
              <a:rPr lang="ru-RU" dirty="0" err="1"/>
              <a:t>рух</a:t>
            </a:r>
            <a:r>
              <a:rPr lang="ru-RU" dirty="0"/>
              <a:t> </a:t>
            </a:r>
            <a:r>
              <a:rPr lang="ru-RU" dirty="0" err="1"/>
              <a:t>капіталу</a:t>
            </a:r>
            <a:r>
              <a:rPr lang="ru-RU" dirty="0"/>
              <a:t> як </a:t>
            </a:r>
            <a:r>
              <a:rPr lang="ru-RU" dirty="0" err="1"/>
              <a:t>наслідок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 </a:t>
            </a:r>
            <a:r>
              <a:rPr lang="ru-RU" dirty="0" err="1"/>
              <a:t>технології,інноваційного</a:t>
            </a:r>
            <a:r>
              <a:rPr lang="ru-RU" dirty="0"/>
              <a:t> </a:t>
            </a:r>
            <a:r>
              <a:rPr lang="ru-RU" dirty="0" err="1"/>
              <a:t>процесу</a:t>
            </a:r>
            <a:r>
              <a:rPr lang="ru-RU" dirty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0594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1631"/>
            <a:ext cx="8712968" cy="2376264"/>
          </a:xfrm>
        </p:spPr>
        <p:txBody>
          <a:bodyPr/>
          <a:lstStyle/>
          <a:p>
            <a:r>
              <a:rPr lang="ru-RU" sz="3600" dirty="0" err="1">
                <a:solidFill>
                  <a:srgbClr val="C00000"/>
                </a:solidFill>
                <a:effectLst/>
              </a:rPr>
              <a:t>Інфраструктура</a:t>
            </a:r>
            <a:r>
              <a:rPr lang="ru-RU" sz="3600" dirty="0">
                <a:solidFill>
                  <a:srgbClr val="C00000"/>
                </a:solidFill>
                <a:effectLst/>
              </a:rPr>
              <a:t> </a:t>
            </a:r>
            <a:r>
              <a:rPr lang="ru-RU" sz="3600" dirty="0" err="1">
                <a:solidFill>
                  <a:srgbClr val="C00000"/>
                </a:solidFill>
                <a:effectLst/>
              </a:rPr>
              <a:t>міжнародного</a:t>
            </a:r>
            <a:r>
              <a:rPr lang="ru-RU" sz="3600" dirty="0">
                <a:solidFill>
                  <a:srgbClr val="C00000"/>
                </a:solidFill>
                <a:effectLst/>
              </a:rPr>
              <a:t> ринку </a:t>
            </a:r>
            <a:r>
              <a:rPr lang="ru-RU" sz="3600" dirty="0" err="1">
                <a:solidFill>
                  <a:srgbClr val="C00000"/>
                </a:solidFill>
                <a:effectLst/>
              </a:rPr>
              <a:t>капіталів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06916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dirty="0" err="1"/>
              <a:t>кредитні</a:t>
            </a:r>
            <a:r>
              <a:rPr lang="ru-RU" dirty="0"/>
              <a:t> </a:t>
            </a:r>
            <a:r>
              <a:rPr lang="ru-RU" dirty="0" err="1"/>
              <a:t>інститути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приймають</a:t>
            </a:r>
            <a:r>
              <a:rPr lang="ru-RU" dirty="0"/>
              <a:t> </a:t>
            </a:r>
            <a:r>
              <a:rPr lang="ru-RU" dirty="0" err="1"/>
              <a:t>вклади</a:t>
            </a:r>
            <a:r>
              <a:rPr lang="ru-RU" dirty="0"/>
              <a:t> і </a:t>
            </a:r>
            <a:r>
              <a:rPr lang="ru-RU" dirty="0" err="1"/>
              <a:t>задовольняють</a:t>
            </a:r>
            <a:r>
              <a:rPr lang="ru-RU" dirty="0"/>
              <a:t> потреби в </a:t>
            </a:r>
            <a:r>
              <a:rPr lang="ru-RU" dirty="0" err="1"/>
              <a:t>інвестиційних</a:t>
            </a:r>
            <a:r>
              <a:rPr lang="ru-RU" dirty="0"/>
              <a:t> кредитах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dirty="0" err="1"/>
              <a:t>кредитні</a:t>
            </a:r>
            <a:r>
              <a:rPr lang="ru-RU" dirty="0"/>
              <a:t> </a:t>
            </a:r>
            <a:r>
              <a:rPr lang="ru-RU" dirty="0" err="1"/>
              <a:t>інститути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ведуть</a:t>
            </a:r>
            <a:r>
              <a:rPr lang="ru-RU" dirty="0"/>
              <a:t> </a:t>
            </a:r>
            <a:r>
              <a:rPr lang="ru-RU" dirty="0" err="1"/>
              <a:t>справи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 на </a:t>
            </a:r>
            <a:r>
              <a:rPr lang="ru-RU" dirty="0" err="1"/>
              <a:t>біржах</a:t>
            </a:r>
            <a:endParaRPr lang="ru-RU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dirty="0" err="1"/>
              <a:t>інвестиційні</a:t>
            </a:r>
            <a:r>
              <a:rPr lang="ru-RU" dirty="0"/>
              <a:t> </a:t>
            </a:r>
            <a:r>
              <a:rPr lang="ru-RU" dirty="0" err="1"/>
              <a:t>фонди</a:t>
            </a:r>
            <a:r>
              <a:rPr lang="ru-RU" dirty="0"/>
              <a:t> і </a:t>
            </a:r>
            <a:r>
              <a:rPr lang="ru-RU" dirty="0" err="1" smtClean="0"/>
              <a:t>компанії</a:t>
            </a:r>
            <a:endParaRPr lang="ru-RU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 smtClean="0"/>
              <a:t>підприємствагромадські</a:t>
            </a:r>
            <a:r>
              <a:rPr lang="ru-RU" dirty="0" smtClean="0"/>
              <a:t> </a:t>
            </a:r>
            <a:r>
              <a:rPr lang="ru-RU" dirty="0" err="1"/>
              <a:t>емітенти</a:t>
            </a:r>
            <a:endParaRPr lang="ru-RU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dirty="0" err="1"/>
              <a:t>інвестиційні</a:t>
            </a:r>
            <a:r>
              <a:rPr lang="ru-RU" dirty="0"/>
              <a:t> </a:t>
            </a:r>
            <a:r>
              <a:rPr lang="ru-RU" dirty="0" smtClean="0"/>
              <a:t>банки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7565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435280" cy="1052736"/>
          </a:xfrm>
        </p:spPr>
        <p:txBody>
          <a:bodyPr/>
          <a:lstStyle/>
          <a:p>
            <a:pPr algn="l"/>
            <a:r>
              <a:rPr lang="uk-UA" sz="3200" b="1" dirty="0" smtClean="0">
                <a:solidFill>
                  <a:srgbClr val="C00000"/>
                </a:solidFill>
              </a:rPr>
              <a:t>Форми міжнародного руху капіталу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892480" cy="4997152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C00000"/>
                </a:solidFill>
              </a:rPr>
              <a:t>За </a:t>
            </a:r>
            <a:r>
              <a:rPr lang="ru-RU" dirty="0" err="1">
                <a:solidFill>
                  <a:srgbClr val="C00000"/>
                </a:solidFill>
              </a:rPr>
              <a:t>джерелами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походження</a:t>
            </a:r>
            <a:r>
              <a:rPr lang="ru-RU" dirty="0">
                <a:solidFill>
                  <a:srgbClr val="C00000"/>
                </a:solidFill>
              </a:rPr>
              <a:t>: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dirty="0" err="1"/>
              <a:t>офіційний</a:t>
            </a:r>
            <a:r>
              <a:rPr lang="ru-RU" dirty="0"/>
              <a:t> (</a:t>
            </a:r>
            <a:r>
              <a:rPr lang="ru-RU" dirty="0" err="1"/>
              <a:t>державний</a:t>
            </a:r>
            <a:r>
              <a:rPr lang="ru-RU" dirty="0"/>
              <a:t>)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dirty="0" err="1"/>
              <a:t>приватний</a:t>
            </a:r>
            <a:r>
              <a:rPr lang="ru-RU" dirty="0"/>
              <a:t> (</a:t>
            </a:r>
            <a:r>
              <a:rPr lang="ru-RU" dirty="0" err="1"/>
              <a:t>недержавний</a:t>
            </a:r>
            <a:r>
              <a:rPr lang="ru-RU" dirty="0"/>
              <a:t>) </a:t>
            </a:r>
            <a:r>
              <a:rPr lang="ru-RU" dirty="0" err="1"/>
              <a:t>капітал</a:t>
            </a:r>
            <a:r>
              <a:rPr lang="ru-RU" dirty="0"/>
              <a:t>.</a:t>
            </a:r>
          </a:p>
          <a:p>
            <a:pPr marL="0" indent="0">
              <a:buClr>
                <a:srgbClr val="C00000"/>
              </a:buClr>
              <a:buNone/>
            </a:pPr>
            <a:endParaRPr lang="ru-RU" dirty="0"/>
          </a:p>
        </p:txBody>
      </p:sp>
      <p:pic>
        <p:nvPicPr>
          <p:cNvPr id="3074" name="Picture 2" descr="http://www.forbes.ru/sites/default/files/users/user12848/50544-11_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64" y="2736561"/>
            <a:ext cx="5368375" cy="412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fuelgb.com/wp-content/uploads/image-25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88" r="20496" b="15242"/>
          <a:stretch/>
        </p:blipFill>
        <p:spPr bwMode="auto">
          <a:xfrm>
            <a:off x="5354511" y="2736561"/>
            <a:ext cx="3942184" cy="412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235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9122296" cy="1480084"/>
          </a:xfrm>
        </p:spPr>
        <p:txBody>
          <a:bodyPr/>
          <a:lstStyle/>
          <a:p>
            <a:pPr marL="685800" indent="-685800" algn="l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rgbClr val="C00000"/>
                </a:solidFill>
                <a:effectLst/>
              </a:rPr>
              <a:t>За характером </a:t>
            </a:r>
            <a:r>
              <a:rPr lang="ru-RU" sz="3200" b="1" dirty="0" err="1">
                <a:solidFill>
                  <a:srgbClr val="C00000"/>
                </a:solidFill>
                <a:effectLst/>
              </a:rPr>
              <a:t>використання</a:t>
            </a:r>
            <a:r>
              <a:rPr lang="ru-RU" sz="32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effectLst/>
              </a:rPr>
              <a:t>коштів</a:t>
            </a:r>
            <a:r>
              <a:rPr lang="ru-RU" sz="3200" b="1" dirty="0">
                <a:solidFill>
                  <a:srgbClr val="C00000"/>
                </a:solidFill>
                <a:effectLst/>
              </a:rPr>
              <a:t>:</a:t>
            </a:r>
            <a:r>
              <a:rPr lang="ru-RU" b="1" dirty="0">
                <a:effectLst/>
              </a:rPr>
              <a:t/>
            </a:r>
            <a:br>
              <a:rPr lang="ru-RU" b="1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844390" cy="540060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dirty="0" err="1"/>
              <a:t>підприємницький</a:t>
            </a:r>
            <a:r>
              <a:rPr lang="ru-RU" dirty="0"/>
              <a:t>;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dirty="0" err="1"/>
              <a:t>позичковий</a:t>
            </a:r>
            <a:r>
              <a:rPr lang="ru-RU" dirty="0"/>
              <a:t> (</a:t>
            </a:r>
            <a:r>
              <a:rPr lang="ru-RU" dirty="0" err="1"/>
              <a:t>міжнародний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Clr>
                <a:srgbClr val="C00000"/>
              </a:buClr>
              <a:buNone/>
            </a:pPr>
            <a:r>
              <a:rPr lang="ru-RU" dirty="0" smtClean="0"/>
              <a:t>кредит</a:t>
            </a:r>
            <a:r>
              <a:rPr lang="ru-RU" dirty="0"/>
              <a:t>);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dirty="0" err="1"/>
              <a:t>міжнародна</a:t>
            </a:r>
            <a:r>
              <a:rPr lang="ru-RU" dirty="0"/>
              <a:t> </a:t>
            </a:r>
            <a:r>
              <a:rPr lang="ru-RU" dirty="0" err="1" smtClean="0"/>
              <a:t>економічна</a:t>
            </a:r>
            <a:endParaRPr lang="ru-RU" dirty="0" smtClean="0"/>
          </a:p>
          <a:p>
            <a:pPr marL="0" indent="0">
              <a:buClr>
                <a:srgbClr val="C00000"/>
              </a:buClr>
              <a:buNone/>
            </a:pPr>
            <a:r>
              <a:rPr lang="ru-RU" dirty="0" smtClean="0"/>
              <a:t> </a:t>
            </a:r>
            <a:r>
              <a:rPr lang="ru-RU" dirty="0" err="1"/>
              <a:t>допомога</a:t>
            </a:r>
            <a:r>
              <a:rPr lang="ru-RU" dirty="0" smtClean="0"/>
              <a:t>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ru-RU" dirty="0" smtClean="0"/>
          </a:p>
          <a:p>
            <a:pPr marL="0" indent="0">
              <a:buClr>
                <a:srgbClr val="C00000"/>
              </a:buClr>
              <a:buNone/>
            </a:pPr>
            <a:r>
              <a:rPr lang="ru-RU" b="1" dirty="0" err="1"/>
              <a:t>Підприємницьким</a:t>
            </a:r>
            <a:r>
              <a:rPr lang="ru-RU" b="1" dirty="0"/>
              <a:t> </a:t>
            </a:r>
            <a:r>
              <a:rPr lang="ru-RU" b="1" dirty="0" err="1"/>
              <a:t>капіталом</a:t>
            </a:r>
            <a:r>
              <a:rPr lang="ru-RU" dirty="0"/>
              <a:t> 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ті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вкладаються</a:t>
            </a:r>
            <a:r>
              <a:rPr lang="ru-RU" dirty="0"/>
              <a:t> у </a:t>
            </a:r>
            <a:r>
              <a:rPr lang="ru-RU" dirty="0" err="1"/>
              <a:t>виробництво</a:t>
            </a:r>
            <a:r>
              <a:rPr lang="ru-RU" dirty="0"/>
              <a:t> з метою </a:t>
            </a:r>
            <a:r>
              <a:rPr lang="ru-RU" dirty="0" err="1"/>
              <a:t>отримання</a:t>
            </a:r>
            <a:r>
              <a:rPr lang="ru-RU" dirty="0"/>
              <a:t> доходу. </a:t>
            </a:r>
            <a:r>
              <a:rPr lang="ru-RU" dirty="0" err="1"/>
              <a:t>Тоді</a:t>
            </a:r>
            <a:r>
              <a:rPr lang="ru-RU" dirty="0"/>
              <a:t> як </a:t>
            </a:r>
            <a:r>
              <a:rPr lang="ru-RU" dirty="0" err="1"/>
              <a:t>позичковий</a:t>
            </a:r>
            <a:r>
              <a:rPr lang="ru-RU" dirty="0"/>
              <a:t> </a:t>
            </a:r>
            <a:r>
              <a:rPr lang="ru-RU" dirty="0" err="1"/>
              <a:t>капітал</a:t>
            </a:r>
            <a:r>
              <a:rPr lang="ru-RU" dirty="0"/>
              <a:t> </a:t>
            </a:r>
            <a:r>
              <a:rPr lang="ru-RU" dirty="0" err="1"/>
              <a:t>вивозиться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множинних</a:t>
            </a:r>
            <a:r>
              <a:rPr lang="ru-RU" dirty="0"/>
              <a:t> </a:t>
            </a:r>
            <a:r>
              <a:rPr lang="ru-RU" dirty="0" err="1"/>
              <a:t>позик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надаються</a:t>
            </a:r>
            <a:r>
              <a:rPr lang="ru-RU" dirty="0"/>
              <a:t> державами, великими </a:t>
            </a:r>
            <a:r>
              <a:rPr lang="ru-RU" dirty="0" err="1"/>
              <a:t>міжнародними</a:t>
            </a:r>
            <a:r>
              <a:rPr lang="ru-RU" dirty="0"/>
              <a:t> банками та </a:t>
            </a:r>
            <a:r>
              <a:rPr lang="ru-RU" dirty="0" err="1"/>
              <a:t>валютними</a:t>
            </a:r>
            <a:r>
              <a:rPr lang="ru-RU" dirty="0"/>
              <a:t> фондами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098" name="Picture 2" descr="http://m.ozpp.ru/netcat_files/Image/kredit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494" y="1124744"/>
            <a:ext cx="3672408" cy="244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514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525963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rgbClr val="C00000"/>
                </a:solidFill>
              </a:rPr>
              <a:t>За </a:t>
            </a:r>
            <a:r>
              <a:rPr lang="ru-RU" sz="3200" b="1" dirty="0" err="1">
                <a:solidFill>
                  <a:srgbClr val="C00000"/>
                </a:solidFill>
              </a:rPr>
              <a:t>термінами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err="1">
                <a:solidFill>
                  <a:srgbClr val="C00000"/>
                </a:solidFill>
              </a:rPr>
              <a:t>вивезення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капіталу</a:t>
            </a:r>
            <a:r>
              <a:rPr lang="ru-RU" sz="3200" b="1" dirty="0" smtClean="0">
                <a:solidFill>
                  <a:srgbClr val="C00000"/>
                </a:solidFill>
              </a:rPr>
              <a:t>: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dirty="0" err="1" smtClean="0"/>
              <a:t>короткостроковий</a:t>
            </a:r>
            <a:r>
              <a:rPr lang="ru-RU" dirty="0" smtClean="0"/>
              <a:t> </a:t>
            </a:r>
            <a:r>
              <a:rPr lang="ru-RU" dirty="0"/>
              <a:t>(до одного року)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dirty="0" err="1"/>
              <a:t>середньостроковий</a:t>
            </a:r>
            <a:r>
              <a:rPr lang="ru-RU" dirty="0"/>
              <a:t> (</a:t>
            </a:r>
            <a:r>
              <a:rPr lang="ru-RU" dirty="0" err="1"/>
              <a:t>від</a:t>
            </a:r>
            <a:r>
              <a:rPr lang="ru-RU" dirty="0"/>
              <a:t> 1 до 5 </a:t>
            </a:r>
            <a:r>
              <a:rPr lang="ru-RU" dirty="0" err="1"/>
              <a:t>років</a:t>
            </a:r>
            <a:r>
              <a:rPr lang="ru-RU" dirty="0"/>
              <a:t>)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dirty="0" err="1"/>
              <a:t>довгостроковий</a:t>
            </a:r>
            <a:r>
              <a:rPr lang="ru-RU" dirty="0"/>
              <a:t> (</a:t>
            </a:r>
            <a:r>
              <a:rPr lang="ru-RU" dirty="0" err="1"/>
              <a:t>більше</a:t>
            </a:r>
            <a:r>
              <a:rPr lang="ru-RU" dirty="0"/>
              <a:t> 5 </a:t>
            </a:r>
            <a:r>
              <a:rPr lang="ru-RU" dirty="0" err="1"/>
              <a:t>років</a:t>
            </a:r>
            <a:r>
              <a:rPr lang="ru-RU" dirty="0"/>
              <a:t>)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rgbClr val="C00000"/>
                </a:solidFill>
              </a:rPr>
              <a:t>За типом </a:t>
            </a:r>
            <a:r>
              <a:rPr lang="ru-RU" sz="3200" b="1" dirty="0" err="1">
                <a:solidFill>
                  <a:srgbClr val="C00000"/>
                </a:solidFill>
              </a:rPr>
              <a:t>фінансових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зобов'язань</a:t>
            </a:r>
            <a:r>
              <a:rPr lang="ru-RU" sz="3200" b="1" dirty="0" smtClean="0">
                <a:solidFill>
                  <a:srgbClr val="C00000"/>
                </a:solidFill>
              </a:rPr>
              <a:t>:</a:t>
            </a:r>
            <a:endParaRPr lang="ru-RU" sz="3200" dirty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dirty="0" err="1" smtClean="0"/>
              <a:t>кредитні</a:t>
            </a:r>
            <a:r>
              <a:rPr lang="ru-RU" dirty="0" smtClean="0"/>
              <a:t> </a:t>
            </a:r>
            <a:r>
              <a:rPr lang="ru-RU" dirty="0" err="1"/>
              <a:t>операції</a:t>
            </a:r>
            <a:endParaRPr lang="ru-RU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dirty="0" err="1"/>
              <a:t>інвестиційні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http://xn--b1aasidjedbb0byj.com.ua/wp-content/uploads/2013/10/378408_612588_13227298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3" y="3111435"/>
            <a:ext cx="4976282" cy="373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670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rgbClr val="C00000"/>
                </a:solidFill>
              </a:rPr>
              <a:t>За </a:t>
            </a:r>
            <a:r>
              <a:rPr lang="ru-RU" sz="3200" b="1" dirty="0" err="1">
                <a:solidFill>
                  <a:srgbClr val="C00000"/>
                </a:solidFill>
              </a:rPr>
              <a:t>цілями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використання</a:t>
            </a:r>
            <a:r>
              <a:rPr lang="ru-RU" sz="3200" b="1" dirty="0" smtClean="0">
                <a:solidFill>
                  <a:srgbClr val="C00000"/>
                </a:solidFill>
              </a:rPr>
              <a:t>: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800" dirty="0" err="1" smtClean="0"/>
              <a:t>прямі</a:t>
            </a:r>
            <a:r>
              <a:rPr lang="ru-RU" sz="2800" dirty="0" smtClean="0"/>
              <a:t> </a:t>
            </a:r>
            <a:r>
              <a:rPr lang="ru-RU" sz="2800" dirty="0" err="1"/>
              <a:t>інвестиції</a:t>
            </a:r>
            <a:endParaRPr lang="ru-RU" sz="2800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800" dirty="0" err="1"/>
              <a:t>портфельні</a:t>
            </a:r>
            <a:r>
              <a:rPr lang="ru-RU" sz="2800" dirty="0"/>
              <a:t> </a:t>
            </a:r>
            <a:r>
              <a:rPr lang="ru-RU" sz="2800" dirty="0" err="1"/>
              <a:t>інвестиції</a:t>
            </a:r>
            <a:endParaRPr lang="ru-RU" sz="2800" dirty="0"/>
          </a:p>
          <a:p>
            <a:pPr marL="0" indent="0">
              <a:buNone/>
            </a:pPr>
            <a:r>
              <a:rPr lang="ru-RU" sz="2800" b="1" dirty="0" err="1"/>
              <a:t>Прямими</a:t>
            </a:r>
            <a:r>
              <a:rPr lang="ru-RU" sz="2800" b="1" dirty="0"/>
              <a:t> </a:t>
            </a:r>
            <a:r>
              <a:rPr lang="ru-RU" sz="2800" b="1" dirty="0" err="1"/>
              <a:t>інвестиціями</a:t>
            </a:r>
            <a:r>
              <a:rPr lang="ru-RU" sz="2800" dirty="0"/>
              <a:t> </a:t>
            </a:r>
            <a:r>
              <a:rPr lang="ru-RU" sz="2800" dirty="0" err="1"/>
              <a:t>називається</a:t>
            </a:r>
            <a:r>
              <a:rPr lang="ru-RU" sz="2800" dirty="0"/>
              <a:t> </a:t>
            </a:r>
            <a:r>
              <a:rPr lang="ru-RU" sz="2800" dirty="0" err="1"/>
              <a:t>підприємницький</a:t>
            </a:r>
            <a:r>
              <a:rPr lang="ru-RU" sz="2800" dirty="0"/>
              <a:t> </a:t>
            </a:r>
            <a:r>
              <a:rPr lang="ru-RU" sz="2800" dirty="0" err="1"/>
              <a:t>капітал</a:t>
            </a:r>
            <a:r>
              <a:rPr lang="ru-RU" sz="2800" dirty="0"/>
              <a:t> за кордоном,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забезпечує</a:t>
            </a:r>
            <a:r>
              <a:rPr lang="ru-RU" sz="2800" dirty="0"/>
              <a:t> контроль на </a:t>
            </a:r>
            <a:r>
              <a:rPr lang="ru-RU" sz="2800" dirty="0" err="1"/>
              <a:t>підприємствами</a:t>
            </a:r>
            <a:r>
              <a:rPr lang="ru-RU" sz="2800" dirty="0"/>
              <a:t>, в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він</a:t>
            </a:r>
            <a:r>
              <a:rPr lang="ru-RU" sz="2800" dirty="0"/>
              <a:t> </a:t>
            </a:r>
            <a:r>
              <a:rPr lang="ru-RU" sz="2800" dirty="0" err="1" smtClean="0"/>
              <a:t>вкладений</a:t>
            </a:r>
            <a:r>
              <a:rPr lang="ru-RU" sz="2800" baseline="30000" dirty="0"/>
              <a:t>.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b="1" dirty="0" err="1"/>
              <a:t>Портфельні</a:t>
            </a:r>
            <a:r>
              <a:rPr lang="ru-RU" sz="2800" b="1" dirty="0"/>
              <a:t> </a:t>
            </a:r>
            <a:r>
              <a:rPr lang="ru-RU" sz="2800" b="1" dirty="0" err="1"/>
              <a:t>інвестиції</a:t>
            </a:r>
            <a:r>
              <a:rPr lang="ru-RU" sz="2800" dirty="0"/>
              <a:t> —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суто</a:t>
            </a:r>
            <a:r>
              <a:rPr lang="ru-RU" sz="2800" dirty="0"/>
              <a:t> (</a:t>
            </a:r>
            <a:r>
              <a:rPr lang="ru-RU" sz="2800" dirty="0" err="1"/>
              <a:t>винятково</a:t>
            </a:r>
            <a:r>
              <a:rPr lang="ru-RU" sz="2800" dirty="0"/>
              <a:t>) </a:t>
            </a:r>
            <a:r>
              <a:rPr lang="ru-RU" sz="2800" dirty="0" err="1"/>
              <a:t>фінансові</a:t>
            </a:r>
            <a:r>
              <a:rPr lang="ru-RU" sz="2800" dirty="0"/>
              <a:t> </a:t>
            </a:r>
            <a:r>
              <a:rPr lang="ru-RU" sz="2800" dirty="0" err="1"/>
              <a:t>активи</a:t>
            </a:r>
            <a:r>
              <a:rPr lang="ru-RU" sz="2800" dirty="0"/>
              <a:t> у </a:t>
            </a:r>
            <a:r>
              <a:rPr lang="ru-RU" sz="2800" dirty="0" err="1"/>
              <a:t>вигляді</a:t>
            </a:r>
            <a:r>
              <a:rPr lang="ru-RU" sz="2800" dirty="0"/>
              <a:t> </a:t>
            </a:r>
            <a:r>
              <a:rPr lang="ru-RU" sz="2800" dirty="0" err="1"/>
              <a:t>облігацій</a:t>
            </a:r>
            <a:r>
              <a:rPr lang="ru-RU" sz="2800" dirty="0"/>
              <a:t> та </a:t>
            </a:r>
            <a:r>
              <a:rPr lang="ru-RU" sz="2800" dirty="0" err="1"/>
              <a:t>акцій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деномінуються</a:t>
            </a:r>
            <a:r>
              <a:rPr lang="ru-RU" sz="2800" dirty="0"/>
              <a:t> в </a:t>
            </a:r>
            <a:r>
              <a:rPr lang="ru-RU" sz="2800" dirty="0" err="1"/>
              <a:t>національну</a:t>
            </a:r>
            <a:r>
              <a:rPr lang="ru-RU" sz="2800" dirty="0"/>
              <a:t> валюту</a:t>
            </a:r>
            <a:r>
              <a:rPr lang="ru-RU" sz="2800" dirty="0" smtClean="0"/>
              <a:t>.</a:t>
            </a:r>
            <a:endParaRPr lang="uk-UA" sz="2800" dirty="0" smtClean="0"/>
          </a:p>
        </p:txBody>
      </p:sp>
    </p:spTree>
    <p:extLst>
      <p:ext uri="{BB962C8B-B14F-4D97-AF65-F5344CB8AC3E}">
        <p14:creationId xmlns:p14="http://schemas.microsoft.com/office/powerpoint/2010/main" val="39589715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52</TotalTime>
  <Words>208</Words>
  <Application>Microsoft Office PowerPoint</Application>
  <PresentationFormat>Экран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Исполнительная</vt:lpstr>
      <vt:lpstr>Міжнародний рух капіталів</vt:lpstr>
      <vt:lpstr>Переміщення капіталу між країнами або його вивезення – важлива форма міжнародних економічних відносин.</vt:lpstr>
      <vt:lpstr>Рух капіталів зумовлений рядом причин</vt:lpstr>
      <vt:lpstr>Чинники, що зумовлюють рух капіталів</vt:lpstr>
      <vt:lpstr>Інфраструктура міжнародного ринку капіталів </vt:lpstr>
      <vt:lpstr>Форми міжнародного руху капіталу</vt:lpstr>
      <vt:lpstr>За характером використання коштів: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Міжнародний рух капіталів</dc:title>
  <dc:creator>дом</dc:creator>
  <cp:lastModifiedBy>дом</cp:lastModifiedBy>
  <cp:revision>7</cp:revision>
  <dcterms:created xsi:type="dcterms:W3CDTF">2013-12-23T15:51:26Z</dcterms:created>
  <dcterms:modified xsi:type="dcterms:W3CDTF">2013-12-23T16:56:26Z</dcterms:modified>
</cp:coreProperties>
</file>