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3" r:id="rId26"/>
    <p:sldId id="281" r:id="rId27"/>
    <p:sldId id="282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788"/>
    <a:srgbClr val="F2CD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62912" cy="1470025"/>
          </a:xfrm>
        </p:spPr>
        <p:txBody>
          <a:bodyPr/>
          <a:lstStyle/>
          <a:p>
            <a:r>
              <a:rPr lang="ru-RU" dirty="0" err="1" smtClean="0"/>
              <a:t>Кримінальне</a:t>
            </a:r>
            <a:r>
              <a:rPr lang="ru-RU" dirty="0" smtClean="0"/>
              <a:t> право у різних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14686"/>
            <a:ext cx="8603456" cy="364331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Англія</a:t>
            </a:r>
          </a:p>
          <a:p>
            <a:pPr algn="l"/>
            <a:endParaRPr lang="uk-UA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Франція</a:t>
            </a:r>
          </a:p>
          <a:p>
            <a:pPr algn="l"/>
            <a:endParaRPr lang="uk-UA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США</a:t>
            </a:r>
          </a:p>
          <a:p>
            <a:pPr algn="l"/>
            <a:endParaRPr lang="uk-UA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Мусульманські країни</a:t>
            </a:r>
          </a:p>
          <a:p>
            <a:pPr algn="l"/>
            <a:endParaRPr lang="uk-UA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Країни Далекого Сходу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Admin\Рабочий стол\Новая папка (2)\56897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571612"/>
            <a:ext cx="5715040" cy="36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 smtClean="0">
                <a:solidFill>
                  <a:srgbClr val="FFC000"/>
                </a:solidFill>
              </a:rPr>
              <a:t>Суб'єкт кримінального правопорушення.</a:t>
            </a:r>
            <a:endParaRPr lang="uk-UA" sz="2400" i="1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428604"/>
            <a:ext cx="435768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У французькому</a:t>
            </a:r>
          </a:p>
          <a:p>
            <a:pPr algn="ctr"/>
            <a:r>
              <a:rPr lang="uk-UA" dirty="0" smtClean="0"/>
              <a:t>кримінальному законодавстві не використовується поняття суб'єкту злочину. Проте,</a:t>
            </a:r>
          </a:p>
          <a:p>
            <a:pPr algn="ctr"/>
            <a:r>
              <a:rPr lang="uk-UA" dirty="0" smtClean="0"/>
              <a:t>виходячи з його положень, до кримінальної відповідальності можуть притягатися </a:t>
            </a:r>
            <a:r>
              <a:rPr lang="uk-UA" i="1" dirty="0" smtClean="0"/>
              <a:t>як</a:t>
            </a:r>
          </a:p>
          <a:p>
            <a:pPr algn="ctr"/>
            <a:r>
              <a:rPr lang="uk-UA" i="1" dirty="0" smtClean="0"/>
              <a:t>фізичні, так і юридичні особи.</a:t>
            </a:r>
          </a:p>
          <a:p>
            <a:pPr algn="ctr"/>
            <a:r>
              <a:rPr lang="uk-UA" dirty="0" smtClean="0"/>
              <a:t>Загальними ознаками </a:t>
            </a:r>
            <a:r>
              <a:rPr lang="uk-UA" b="1" i="1" dirty="0" smtClean="0"/>
              <a:t>фізичної особи, яка може бути піддана кримінальному</a:t>
            </a:r>
          </a:p>
          <a:p>
            <a:pPr algn="ctr"/>
            <a:r>
              <a:rPr lang="uk-UA" dirty="0" smtClean="0"/>
              <a:t>переслідуванню, вважаються </a:t>
            </a:r>
            <a:r>
              <a:rPr lang="uk-UA" b="1" i="1" dirty="0" smtClean="0"/>
              <a:t>осудність та вік.</a:t>
            </a:r>
          </a:p>
          <a:p>
            <a:pPr algn="ctr"/>
            <a:r>
              <a:rPr lang="uk-UA" dirty="0" smtClean="0"/>
              <a:t>Згідно зі ст. 121-2 КК Франції у передбачених законом випадках </a:t>
            </a:r>
            <a:r>
              <a:rPr lang="uk-UA" b="1" i="1" dirty="0" smtClean="0"/>
              <a:t>юридичні</a:t>
            </a:r>
          </a:p>
          <a:p>
            <a:pPr algn="ctr"/>
            <a:r>
              <a:rPr lang="uk-UA" b="1" i="1" dirty="0" smtClean="0"/>
              <a:t>особи, за винятком держави, несуть кримінальну відповідальність за кримінальні</a:t>
            </a:r>
          </a:p>
          <a:p>
            <a:pPr algn="ctr"/>
            <a:r>
              <a:rPr lang="uk-UA" i="1" dirty="0" smtClean="0"/>
              <a:t>правопорушення, вчинені на їх користь їхніми органами або представниками.</a:t>
            </a:r>
            <a:endParaRPr lang="uk-UA" dirty="0"/>
          </a:p>
        </p:txBody>
      </p:sp>
      <p:pic>
        <p:nvPicPr>
          <p:cNvPr id="22529" name="Picture 1" descr="C:\Documents and Settings\Admin\Рабочий стол\Новая папка (2)\1358206265_imagffffffff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4143404" cy="2428892"/>
          </a:xfrm>
          <a:prstGeom prst="rect">
            <a:avLst/>
          </a:prstGeom>
          <a:noFill/>
        </p:spPr>
      </p:pic>
      <p:pic>
        <p:nvPicPr>
          <p:cNvPr id="22530" name="Picture 2" descr="C:\Documents and Settings\Admin\Рабочий стол\Новая папка (2)\38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57628"/>
            <a:ext cx="4143404" cy="2667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b="1" dirty="0" smtClean="0"/>
              <a:t>Система покарань. Види покарань, порядок їх призначення та виконання</a:t>
            </a:r>
          </a:p>
          <a:p>
            <a:pPr algn="r"/>
            <a:r>
              <a:rPr lang="uk-UA" dirty="0" smtClean="0"/>
              <a:t>регламентується французьким кримінальним законодавством </a:t>
            </a:r>
            <a:r>
              <a:rPr lang="uk-UA" i="1" dirty="0" smtClean="0"/>
              <a:t>окремо для фізичних</a:t>
            </a:r>
          </a:p>
          <a:p>
            <a:pPr algn="r"/>
            <a:r>
              <a:rPr lang="uk-UA" i="1" dirty="0" smtClean="0"/>
              <a:t>та юридичних осіб.</a:t>
            </a:r>
          </a:p>
          <a:p>
            <a:pPr algn="r"/>
            <a:r>
              <a:rPr lang="uk-UA" i="1" dirty="0" smtClean="0"/>
              <a:t>Основними критеріями диференціації покарань, які можуть призначатися</a:t>
            </a:r>
          </a:p>
          <a:p>
            <a:pPr algn="r"/>
            <a:r>
              <a:rPr lang="uk-UA" b="1" i="1" dirty="0" smtClean="0"/>
              <a:t>фізичним особам, є вид кримінального правопорушення та вік правопорушника.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380672"/>
            <a:ext cx="6072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До неповнолітніх осіб, як правило, або</a:t>
            </a:r>
          </a:p>
          <a:p>
            <a:r>
              <a:rPr lang="uk-UA" dirty="0" smtClean="0"/>
              <a:t>взагалі не застосовується покарання у виді позбавлення волі, або призначаються</a:t>
            </a:r>
          </a:p>
          <a:p>
            <a:r>
              <a:rPr lang="uk-UA" dirty="0" smtClean="0"/>
              <a:t>мінімальний передбачений для відповідного злочину строк позбавлення волі.</a:t>
            </a:r>
            <a:endParaRPr lang="uk-UA" dirty="0"/>
          </a:p>
        </p:txBody>
      </p:sp>
      <p:pic>
        <p:nvPicPr>
          <p:cNvPr id="21505" name="Picture 1" descr="C:\Documents and Settings\Admin\Рабочий стол\Новая папка (2)\18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4643446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http://s1.tchkcdn.com/g2-VBqOqNEDez6GSopMBOmR6g/lady/240x180/f/0/1-1-7-9-13179/74341_shutterstock_27049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73" y="4000480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7262" y="0"/>
            <a:ext cx="4706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Кримінальне право США</a:t>
            </a:r>
            <a:endParaRPr lang="uk-UA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7148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Джерела кримінального права. До джерел американського кримінального</a:t>
            </a:r>
          </a:p>
          <a:p>
            <a:pPr algn="ctr"/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права традиційно відносять: </a:t>
            </a:r>
          </a:p>
          <a:p>
            <a:pPr marL="342900" indent="-342900">
              <a:buAutoNum type="arabicParenR"/>
            </a:pPr>
            <a:r>
              <a:rPr lang="uk-UA" b="1" i="1" dirty="0" smtClean="0"/>
              <a:t>Конституцію США та конституції штатів; </a:t>
            </a:r>
          </a:p>
          <a:p>
            <a:pPr marL="342900" indent="-342900">
              <a:buAutoNum type="arabicParenR"/>
            </a:pPr>
            <a:r>
              <a:rPr lang="uk-UA" b="1" i="1" dirty="0" smtClean="0"/>
              <a:t>статути (закони); </a:t>
            </a:r>
          </a:p>
          <a:p>
            <a:pPr marL="342900" indent="-342900">
              <a:buAutoNum type="arabicParenR"/>
            </a:pPr>
            <a:r>
              <a:rPr lang="uk-UA" b="1" i="1" dirty="0" smtClean="0"/>
              <a:t>загальне право; і</a:t>
            </a:r>
          </a:p>
          <a:p>
            <a:pPr marL="342900" indent="-342900">
              <a:buAutoNum type="arabicParenR"/>
            </a:pPr>
            <a:r>
              <a:rPr lang="uk-UA" b="1" i="1" dirty="0" smtClean="0"/>
              <a:t> акти контролюючих та регулюючих органів.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1285860"/>
            <a:ext cx="43576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Очолюють</a:t>
            </a:r>
          </a:p>
          <a:p>
            <a:pPr algn="ctr"/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ієрархію конституційних положень норми </a:t>
            </a:r>
            <a:r>
              <a:rPr lang="uk-UA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Конституції США та Поправок до неї,</a:t>
            </a:r>
          </a:p>
          <a:p>
            <a:pPr algn="ctr"/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які дублюються, конкретизуються та розвиваються у </a:t>
            </a:r>
            <a:r>
              <a:rPr lang="uk-UA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конституціях штатів.</a:t>
            </a:r>
            <a:endParaRPr lang="uk-U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2" name="Picture 2" descr="http://vu.ua/uploadfiles/fckeditor/image/2013_1/p1556_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29000"/>
            <a:ext cx="4190997" cy="3143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http://ru.humanrights.com/sites/default/files/american-billofrights_r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00438"/>
            <a:ext cx="3571900" cy="3007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Загальне або 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</a:rPr>
              <a:t>прецедентне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 право традиційно залишається джерелом</a:t>
            </a:r>
          </a:p>
          <a:p>
            <a:pPr algn="ctr"/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американського кримінального права. Прецедент, тобто рішення, яке в подальшому</a:t>
            </a:r>
          </a:p>
          <a:p>
            <a:pPr algn="ctr"/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підлягає використанню при судовому розгляді подібних справ, може створюватися</a:t>
            </a:r>
          </a:p>
          <a:p>
            <a:pPr algn="ctr"/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судами будь-якого рівня, однак на практиці прецеденти, як правило, створюються</a:t>
            </a:r>
          </a:p>
          <a:p>
            <a:pPr algn="ctr"/>
            <a:r>
              <a:rPr lang="uk-UA" i="1" dirty="0" smtClean="0">
                <a:solidFill>
                  <a:schemeClr val="tx2">
                    <a:lumMod val="75000"/>
                  </a:schemeClr>
                </a:solidFill>
              </a:rPr>
              <a:t>письмовими рішеннями судів апеляційної інстанції.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Ще одним джерелом кримінального права США є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рішення контролюючих</a:t>
            </a:r>
          </a:p>
          <a:p>
            <a:pPr algn="ctr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та регулюючих органів різного рівня – федеральних, наприклад, Федеральна</a:t>
            </a:r>
          </a:p>
          <a:p>
            <a:pPr algn="ctr"/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комісія з торгівлі, Адміністрація з контролю за обігом наркотичних засобів тощо, їх</a:t>
            </a:r>
          </a:p>
          <a:p>
            <a:pPr algn="ctr"/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підрозділів або самостійних органів на рівні штатів або місцевому рівні.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57" name="Picture 1" descr="C:\Documents and Settings\Admin\Рабочий стол\Новая папка (2)\7703783_f3204e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3343275" cy="2619375"/>
          </a:xfrm>
          <a:prstGeom prst="rect">
            <a:avLst/>
          </a:prstGeom>
          <a:noFill/>
        </p:spPr>
      </p:pic>
      <p:pic>
        <p:nvPicPr>
          <p:cNvPr id="19458" name="Picture 2" descr="C:\Documents and Settings\Admin\Рабочий стол\Новая папка (2)\ууу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500306"/>
            <a:ext cx="441522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78631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00B050"/>
                </a:solidFill>
              </a:rPr>
              <a:t>Ознаки злочину.</a:t>
            </a:r>
          </a:p>
          <a:p>
            <a:r>
              <a:rPr lang="uk-UA" b="1" dirty="0" smtClean="0"/>
              <a:t> </a:t>
            </a:r>
            <a:r>
              <a:rPr lang="uk-UA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Підстави відповідальності за злочин. У законодавстві</a:t>
            </a:r>
          </a:p>
          <a:p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США й американській кримінально-правовій доктрині, незважаючи на відсутність</a:t>
            </a:r>
          </a:p>
          <a:p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єдиної дефініції поняття злочину, превалює </a:t>
            </a:r>
            <a:r>
              <a:rPr lang="uk-UA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формальний підхід до його визначення.</a:t>
            </a:r>
          </a:p>
          <a:p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Із позиції формального підходу в теорії </a:t>
            </a:r>
            <a:r>
              <a:rPr lang="uk-UA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злочин часто визначається як винна</a:t>
            </a:r>
          </a:p>
          <a:p>
            <a:r>
              <a:rPr lang="uk-UA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дія, спрямована на порушення кримінального права (статутного або загального),</a:t>
            </a:r>
          </a:p>
          <a:p>
            <a:r>
              <a:rPr lang="uk-UA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вчинена за відсутності підстав для захисту, яка карається законом як </a:t>
            </a:r>
            <a:r>
              <a:rPr lang="uk-UA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фелонія</a:t>
            </a:r>
            <a:endParaRPr lang="uk-UA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uk-UA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uk-UA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тяжкий злочин) або </a:t>
            </a:r>
            <a:r>
              <a:rPr lang="uk-UA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місдімінор</a:t>
            </a:r>
            <a:r>
              <a:rPr lang="uk-UA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(менш тяжке діяння). Проте, у доктрині</a:t>
            </a:r>
          </a:p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зустрічаються й прагматичні та змішані визначення цього поняття. Згідно з</a:t>
            </a:r>
          </a:p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прагматичним підходом, </a:t>
            </a:r>
            <a:r>
              <a:rPr lang="uk-UA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злочином є поведінка, яка суперечить добробуту</a:t>
            </a:r>
          </a:p>
          <a:p>
            <a:r>
              <a:rPr lang="uk-UA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суспільства.</a:t>
            </a:r>
            <a:endParaRPr lang="uk-UA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8433" name="Picture 1" descr="C:\Documents and Settings\Admin\Рабочий стол\Новая папка (2)\ііі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0"/>
            <a:ext cx="3714776" cy="3559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C:\Documents and Settings\Admin\Рабочий стол\Новая папка (2)\thumbnail-20120420180518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43302"/>
            <a:ext cx="4143372" cy="3314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85860"/>
            <a:ext cx="50720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Ознака </a:t>
            </a:r>
            <a:r>
              <a:rPr lang="uk-UA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кримінальної караності виявляється в тому, що визнання діяння</a:t>
            </a:r>
          </a:p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злочинним завжди супроводжується встановленням у статуті певного покарання,</a:t>
            </a:r>
          </a:p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яке має призначатися особі за його вчинення.</a:t>
            </a:r>
            <a:endParaRPr lang="uk-UA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3143248"/>
            <a:ext cx="47863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 американським кримінальним правом, окрім іншого, злочин</a:t>
            </a:r>
          </a:p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характеризується </a:t>
            </a:r>
            <a:r>
              <a:rPr lang="uk-UA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певним суб'єктивним ставленням особи до вчинюваних нею</a:t>
            </a:r>
          </a:p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діянь та їх наслідків.</a:t>
            </a:r>
            <a:endParaRPr lang="uk-UA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7409" name="Picture 1" descr="C:\Documents and Settings\Admin\Рабочий стол\Новая папка (2)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-1"/>
            <a:ext cx="3143272" cy="3129301"/>
          </a:xfrm>
          <a:prstGeom prst="rect">
            <a:avLst/>
          </a:prstGeom>
          <a:noFill/>
        </p:spPr>
      </p:pic>
      <p:pic>
        <p:nvPicPr>
          <p:cNvPr id="17410" name="Picture 2" descr="C:\Documents and Settings\Admin\Рабочий стол\Новая папка (2)\sud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357562"/>
            <a:ext cx="3429024" cy="3256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357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FFC000"/>
                </a:solidFill>
              </a:rPr>
              <a:t>Класифікація злочинів. </a:t>
            </a:r>
          </a:p>
          <a:p>
            <a:r>
              <a:rPr lang="uk-UA" b="1" dirty="0" smtClean="0">
                <a:solidFill>
                  <a:schemeClr val="tx2">
                    <a:lumMod val="90000"/>
                  </a:schemeClr>
                </a:solidFill>
              </a:rPr>
              <a:t>За американським кримінальним правом усі</a:t>
            </a:r>
          </a:p>
          <a:p>
            <a:r>
              <a:rPr lang="uk-UA" dirty="0" smtClean="0">
                <a:solidFill>
                  <a:schemeClr val="tx2">
                    <a:lumMod val="90000"/>
                  </a:schemeClr>
                </a:solidFill>
              </a:rPr>
              <a:t>кримінально-карані правопорушення поділяються на </a:t>
            </a:r>
            <a:r>
              <a:rPr lang="uk-UA" b="1" i="1" dirty="0" smtClean="0">
                <a:solidFill>
                  <a:schemeClr val="tx2">
                    <a:lumMod val="90000"/>
                  </a:schemeClr>
                </a:solidFill>
              </a:rPr>
              <a:t>злочини та незлочинні</a:t>
            </a:r>
          </a:p>
          <a:p>
            <a:r>
              <a:rPr lang="uk-UA" b="1" i="1" dirty="0" smtClean="0">
                <a:solidFill>
                  <a:schemeClr val="tx2">
                    <a:lumMod val="90000"/>
                  </a:schemeClr>
                </a:solidFill>
              </a:rPr>
              <a:t>порушення (кримінальні проступки).</a:t>
            </a:r>
          </a:p>
          <a:p>
            <a:r>
              <a:rPr lang="uk-UA" dirty="0" smtClean="0">
                <a:solidFill>
                  <a:schemeClr val="tx2">
                    <a:lumMod val="90000"/>
                  </a:schemeClr>
                </a:solidFill>
              </a:rPr>
              <a:t>Останні відрізняються від злочинів, </a:t>
            </a:r>
            <a:r>
              <a:rPr lang="uk-UA" b="1" i="1" dirty="0" smtClean="0">
                <a:solidFill>
                  <a:schemeClr val="tx2">
                    <a:lumMod val="90000"/>
                  </a:schemeClr>
                </a:solidFill>
              </a:rPr>
              <a:t>по-перше, видами та мірою покарання,</a:t>
            </a:r>
          </a:p>
          <a:p>
            <a:r>
              <a:rPr lang="uk-UA" dirty="0" smtClean="0">
                <a:solidFill>
                  <a:schemeClr val="tx2">
                    <a:lumMod val="90000"/>
                  </a:schemeClr>
                </a:solidFill>
              </a:rPr>
              <a:t>яке може бути за них призначено.</a:t>
            </a:r>
            <a:endParaRPr lang="uk-UA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934670"/>
            <a:ext cx="7572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tx2">
                    <a:lumMod val="90000"/>
                  </a:schemeClr>
                </a:solidFill>
              </a:rPr>
              <a:t>По-друге, засудження за кримінальний проступок тягне інші правові </a:t>
            </a:r>
            <a:r>
              <a:rPr lang="uk-UA" dirty="0" smtClean="0">
                <a:solidFill>
                  <a:schemeClr val="tx2">
                    <a:lumMod val="90000"/>
                  </a:schemeClr>
                </a:solidFill>
              </a:rPr>
              <a:t>наслідки – особа не піддається тим обмеженням її дієздатності, якими супроводжується засудження за злочин.</a:t>
            </a:r>
            <a:endParaRPr lang="uk-UA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388" y="0"/>
            <a:ext cx="27146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 КК Аляски, під</a:t>
            </a:r>
          </a:p>
          <a:p>
            <a:pPr algn="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кримінальним проступком розуміється незлочинне правопорушення, яке </a:t>
            </a:r>
            <a:r>
              <a:rPr lang="uk-UA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карається</a:t>
            </a:r>
          </a:p>
          <a:p>
            <a:pPr algn="r"/>
            <a:r>
              <a:rPr lang="uk-UA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штрафом, і за яке не може призначатися позбавлення волі або інше покарання.</a:t>
            </a:r>
          </a:p>
          <a:p>
            <a:pPr algn="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Згідно з КК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Флоріди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за кримінальний проступок не може призначатися жодне інше</a:t>
            </a:r>
          </a:p>
          <a:p>
            <a:pPr algn="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покарання, </a:t>
            </a:r>
            <a:r>
              <a:rPr lang="uk-UA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окрім штрафу, конфіскації майна, або може накладатися цивільне</a:t>
            </a:r>
          </a:p>
          <a:p>
            <a:pPr algn="r"/>
            <a:r>
              <a:rPr lang="uk-UA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стягнення. 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385" name="Picture 1" descr="C:\Documents and Settings\Admin\Рабочий стол\Новая папка (2)\advokat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71744"/>
            <a:ext cx="564360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0"/>
            <a:ext cx="38576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Обставини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виключають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кримінальне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переслідування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або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пом'якшують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відповідальність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 В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американській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кримінально-правовій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літературі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обставини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виключають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кримінальне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переслідування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діяння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яке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має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ознаки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злочину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поділяються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вибачаючі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виправдовуючі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4942" y="3718679"/>
            <a:ext cx="39290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Виходячи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ст. 4.10 МКК США особа не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підлягає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кримінальній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відповідальності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якщо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момент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вчинення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посягання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вона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не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досягла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16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років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, а в</a:t>
            </a:r>
          </a:p>
          <a:p>
            <a:pPr algn="r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деяких випадках і 17 років. Мінімальний вік кримінальної відповідальності</a:t>
            </a:r>
          </a:p>
          <a:p>
            <a:pPr algn="r"/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законодавчо закріплений у багатьох юрисдикціях і відзначається різноманітністю.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3" name="Picture 3" descr="http://zelenb.com/uploads/posts/2009-04/1240399375_3d-humans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3714776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http://rylik.ru/uploads/posts/2010-08/1282727207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071786"/>
            <a:ext cx="378621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1000108"/>
            <a:ext cx="56436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2CD66"/>
                </a:solidFill>
              </a:rPr>
              <a:t>Суб'єкт злочину. У США до кримінальної відповідальності можуть</a:t>
            </a:r>
          </a:p>
          <a:p>
            <a:r>
              <a:rPr lang="uk-UA" dirty="0" smtClean="0">
                <a:solidFill>
                  <a:srgbClr val="F2CD66"/>
                </a:solidFill>
              </a:rPr>
              <a:t>притягатися як </a:t>
            </a:r>
            <a:r>
              <a:rPr lang="uk-UA" i="1" dirty="0" smtClean="0">
                <a:solidFill>
                  <a:srgbClr val="F2CD66"/>
                </a:solidFill>
              </a:rPr>
              <a:t>фізичні, так і юридичні особи.</a:t>
            </a:r>
          </a:p>
          <a:p>
            <a:r>
              <a:rPr lang="uk-UA" dirty="0" smtClean="0">
                <a:solidFill>
                  <a:srgbClr val="F2CD66"/>
                </a:solidFill>
              </a:rPr>
              <a:t>Основними ознаками </a:t>
            </a:r>
            <a:r>
              <a:rPr lang="uk-UA" b="1" i="1" dirty="0" smtClean="0">
                <a:solidFill>
                  <a:srgbClr val="F2CD66"/>
                </a:solidFill>
              </a:rPr>
              <a:t>фізичної особи як суб'єкту злочину є досягнення віку</a:t>
            </a:r>
          </a:p>
          <a:p>
            <a:r>
              <a:rPr lang="uk-UA" dirty="0" smtClean="0">
                <a:solidFill>
                  <a:srgbClr val="F2CD66"/>
                </a:solidFill>
              </a:rPr>
              <a:t>кримінальної відповідальності та </a:t>
            </a:r>
            <a:r>
              <a:rPr lang="uk-UA" b="1" i="1" dirty="0" smtClean="0">
                <a:solidFill>
                  <a:srgbClr val="F2CD66"/>
                </a:solidFill>
              </a:rPr>
              <a:t>осудність – у переважній більшості штатів.</a:t>
            </a:r>
            <a:endParaRPr lang="uk-UA" dirty="0">
              <a:solidFill>
                <a:srgbClr val="F2CD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321468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rgbClr val="ECE788"/>
                </a:solidFill>
              </a:rPr>
              <a:t>Цілі та види покарання. В американському кримінальному праві</a:t>
            </a:r>
          </a:p>
          <a:p>
            <a:r>
              <a:rPr lang="uk-UA" dirty="0" smtClean="0">
                <a:solidFill>
                  <a:srgbClr val="ECE788"/>
                </a:solidFill>
              </a:rPr>
              <a:t>вирізняють такі основні цілі покарання: 1) запобігання вчиненню засудженим нових злочинів; </a:t>
            </a:r>
          </a:p>
          <a:p>
            <a:r>
              <a:rPr lang="uk-UA" dirty="0" smtClean="0">
                <a:solidFill>
                  <a:srgbClr val="ECE788"/>
                </a:solidFill>
              </a:rPr>
              <a:t>2) запобігання вчиненню злочинів іншими особами;</a:t>
            </a:r>
          </a:p>
          <a:p>
            <a:r>
              <a:rPr lang="uk-UA" dirty="0" smtClean="0">
                <a:solidFill>
                  <a:srgbClr val="ECE788"/>
                </a:solidFill>
              </a:rPr>
              <a:t> 3) виправлення</a:t>
            </a:r>
          </a:p>
          <a:p>
            <a:r>
              <a:rPr lang="uk-UA" dirty="0" smtClean="0">
                <a:solidFill>
                  <a:srgbClr val="ECE788"/>
                </a:solidFill>
              </a:rPr>
              <a:t>засудженого; </a:t>
            </a:r>
          </a:p>
          <a:p>
            <a:r>
              <a:rPr lang="uk-UA" dirty="0" smtClean="0">
                <a:solidFill>
                  <a:srgbClr val="ECE788"/>
                </a:solidFill>
              </a:rPr>
              <a:t>4) кара.</a:t>
            </a:r>
            <a:endParaRPr lang="uk-UA" dirty="0">
              <a:solidFill>
                <a:srgbClr val="ECE788"/>
              </a:solidFill>
            </a:endParaRPr>
          </a:p>
        </p:txBody>
      </p:sp>
      <p:pic>
        <p:nvPicPr>
          <p:cNvPr id="14337" name="Picture 1" descr="C:\Documents and Settings\Admin\Рабочий стол\Новая папка (2)\X1LYJ-YRSEP-ROF8G-L4J1L-IZ8Y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71810"/>
            <a:ext cx="4000496" cy="3467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85728"/>
            <a:ext cx="7572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Кримінальне право мусульманських країн</a:t>
            </a:r>
            <a:endParaRPr lang="uk-UA" sz="2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14810" y="928670"/>
            <a:ext cx="46434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Оскільки, як вважається, мусульманське право є відбитком волі Аллаха, квінтесенцією магометанської релігії є шаріат, що складається з двох частин - принципів віри (</a:t>
            </a:r>
            <a:r>
              <a:rPr kumimoji="0" lang="uk-UA" sz="16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акід</a:t>
            </a:r>
            <a:r>
              <a:rPr kumimoji="0" lang="uk-UA" sz="16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) і принципів права (</a:t>
            </a:r>
            <a:r>
              <a:rPr kumimoji="0" lang="uk-UA" sz="1600" b="1" i="0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фікх</a:t>
            </a:r>
            <a:r>
              <a:rPr kumimoji="0" lang="uk-UA" sz="16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). </a:t>
            </a:r>
            <a:endParaRPr kumimoji="0" lang="uk-UA" sz="3600" b="0" i="0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3318570"/>
            <a:ext cx="378618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</a:rPr>
              <a:t>Коран і </a:t>
            </a:r>
            <a:r>
              <a:rPr lang="uk-UA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</a:rPr>
              <a:t>Сунна</a:t>
            </a:r>
            <a:r>
              <a:rPr lang="uk-UA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</a:rPr>
              <a:t>, в основу яких покладено "божі визнання (зізнання)", закріплюють як підвалини віри, так і правила релігійного культу і моралі, що в цілому визначають зміст мусульманського права у юридичному аспекті.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</a:rPr>
              <a:t>У підґрунтя поняття злочину (у більш широкому розумінні - правопорушення) за мусульманським кримінальним правом (</a:t>
            </a:r>
            <a:r>
              <a:rPr lang="uk-UA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</a:rPr>
              <a:t>укубатом</a:t>
            </a:r>
            <a:r>
              <a:rPr lang="uk-UA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</a:rPr>
              <a:t>) було покладено дві принципові ідеї. </a:t>
            </a:r>
          </a:p>
        </p:txBody>
      </p:sp>
      <p:pic>
        <p:nvPicPr>
          <p:cNvPr id="13314" name="Picture 2" descr="http://img1.liveinternet.ru/images/attach/c/7/94/614/94614747_4323801_IslamAllah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235745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C:\Documents and Settings\Admin\Рабочий стол\Новая папка (2)\vudavnict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0301" y="2786058"/>
            <a:ext cx="5383699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121" grpId="0"/>
      <p:bldP spid="51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0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Кримінальне право Англії</a:t>
            </a:r>
            <a:endParaRPr lang="uk-UA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7143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В Об'єднаному Королівстві історично склалися 3 самостійні </a:t>
            </a:r>
            <a:r>
              <a:rPr lang="uk-UA" dirty="0" err="1" smtClean="0"/>
              <a:t>кримінально-</a:t>
            </a:r>
            <a:endParaRPr lang="uk-UA" dirty="0" smtClean="0"/>
          </a:p>
          <a:p>
            <a:r>
              <a:rPr lang="uk-UA" dirty="0" smtClean="0"/>
              <a:t>правові системи – </a:t>
            </a:r>
            <a:r>
              <a:rPr lang="uk-UA" b="1" i="1" dirty="0" smtClean="0">
                <a:solidFill>
                  <a:srgbClr val="0070C0"/>
                </a:solidFill>
              </a:rPr>
              <a:t>Шотландії,</a:t>
            </a:r>
            <a:r>
              <a:rPr lang="uk-UA" b="1" i="1" dirty="0" smtClean="0"/>
              <a:t> </a:t>
            </a:r>
            <a:r>
              <a:rPr lang="uk-UA" b="1" i="1" dirty="0" smtClean="0">
                <a:solidFill>
                  <a:srgbClr val="92D050"/>
                </a:solidFill>
              </a:rPr>
              <a:t>Північної Ірландії, </a:t>
            </a:r>
            <a:r>
              <a:rPr lang="uk-UA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Англії та Уельсу</a:t>
            </a:r>
            <a:r>
              <a:rPr lang="uk-UA" b="1" i="1" dirty="0" smtClean="0"/>
              <a:t>. </a:t>
            </a:r>
            <a:endParaRPr lang="uk-UA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214818"/>
            <a:ext cx="4929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Специфічною рисою англійського</a:t>
            </a:r>
          </a:p>
          <a:p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кримінального права </a:t>
            </a:r>
            <a:r>
              <a:rPr lang="uk-UA" i="1" dirty="0" smtClean="0">
                <a:solidFill>
                  <a:schemeClr val="tx1">
                    <a:lumMod val="85000"/>
                  </a:schemeClr>
                </a:solidFill>
              </a:rPr>
              <a:t>є відсутність кодифікованого </a:t>
            </a:r>
            <a:r>
              <a:rPr lang="uk-UA" b="1" i="1" dirty="0" smtClean="0">
                <a:solidFill>
                  <a:schemeClr val="tx1">
                    <a:lumMod val="85000"/>
                  </a:schemeClr>
                </a:solidFill>
              </a:rPr>
              <a:t>кримінального законодавства.</a:t>
            </a:r>
          </a:p>
          <a:p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Окремі кримінально-правові норми містяться в </a:t>
            </a:r>
            <a:r>
              <a:rPr lang="uk-UA" b="1" i="1" dirty="0" smtClean="0">
                <a:solidFill>
                  <a:schemeClr val="tx1">
                    <a:lumMod val="85000"/>
                  </a:schemeClr>
                </a:solidFill>
              </a:rPr>
              <a:t>актах парламенту </a:t>
            </a:r>
            <a:r>
              <a:rPr lang="uk-UA" i="1" dirty="0" smtClean="0">
                <a:solidFill>
                  <a:schemeClr val="tx1">
                    <a:lumMod val="85000"/>
                  </a:schemeClr>
                </a:solidFill>
              </a:rPr>
              <a:t>(статутне</a:t>
            </a:r>
          </a:p>
          <a:p>
            <a:r>
              <a:rPr lang="uk-UA" i="1" dirty="0" smtClean="0">
                <a:solidFill>
                  <a:schemeClr val="tx1">
                    <a:lumMod val="85000"/>
                  </a:schemeClr>
                </a:solidFill>
              </a:rPr>
              <a:t>право) та </a:t>
            </a:r>
            <a:r>
              <a:rPr lang="uk-UA" b="1" i="1" dirty="0" smtClean="0">
                <a:solidFill>
                  <a:schemeClr val="tx1">
                    <a:lumMod val="85000"/>
                  </a:schemeClr>
                </a:solidFill>
              </a:rPr>
              <a:t>судових рішеннях </a:t>
            </a:r>
            <a:r>
              <a:rPr lang="uk-UA" i="1" dirty="0" smtClean="0">
                <a:solidFill>
                  <a:schemeClr val="tx1">
                    <a:lumMod val="85000"/>
                  </a:schemeClr>
                </a:solidFill>
              </a:rPr>
              <a:t>(загальне право).</a:t>
            </a:r>
            <a:endParaRPr lang="uk-UA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026" name="Picture 2" descr="C:\Documents and Settings\Admin\Рабочий стол\Новая папка (2)\blan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3333267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Documents and Settings\Admin\Рабочий стол\Новая папка (2)\увв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571744"/>
            <a:ext cx="3838535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857752" y="1857364"/>
            <a:ext cx="42862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Із зазначеного стає зрозумілим, що відхилення від будь-яких норм, які регулюють поведінку людей, за мусульманським правом є одночасно порушенням релігійних обов'язків. Саме тому за ним не існує жорстких відокремлень між санкціями за такі порушення. </a:t>
            </a:r>
            <a:endParaRPr kumimoji="0" lang="uk-UA" b="0" i="0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7158" y="359850"/>
            <a:ext cx="4429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Згідно з першою вважається, що всі вчинки і навіть думки людей так чи інакше визначаються волею Аллаха. 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14546" y="1500174"/>
            <a:ext cx="65171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За другою ідеєю злочин є неслухняністю волі Аллаха. </a:t>
            </a:r>
          </a:p>
        </p:txBody>
      </p:sp>
      <p:pic>
        <p:nvPicPr>
          <p:cNvPr id="12290" name="Picture 2" descr="http://islamdunyasi.ucoz.com/15437872_538179355861691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4500593" cy="4029342"/>
          </a:xfrm>
          <a:prstGeom prst="rect">
            <a:avLst/>
          </a:prstGeom>
          <a:noFill/>
        </p:spPr>
      </p:pic>
      <p:pic>
        <p:nvPicPr>
          <p:cNvPr id="12291" name="Picture 3" descr="C:\Documents and Settings\Admin\Рабочий стол\Новая папка (2)\top-musl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286256"/>
            <a:ext cx="3595702" cy="2292260"/>
          </a:xfrm>
          <a:prstGeom prst="rect">
            <a:avLst/>
          </a:prstGeom>
          <a:noFill/>
        </p:spPr>
      </p:pic>
      <p:pic>
        <p:nvPicPr>
          <p:cNvPr id="12292" name="Picture 4" descr="C:\Documents and Settings\Admin\Рабочий стол\Новая папка (2)\namaz_dj_01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0"/>
            <a:ext cx="3714776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/>
      <p:bldP spid="40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62618"/>
            <a:ext cx="54292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Коран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головна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священна книга мусульман,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зібрання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проповідей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обрядових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правових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установлень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молитов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притч,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виголошених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основоположником Магометом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записаних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сподвижниками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після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смерті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Сунна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збірник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хадисів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розповідей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випадків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сподвижників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Магомета, про те, як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вів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себе пророк в тих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інших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випадках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143240" y="2643182"/>
            <a:ext cx="60007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Самою поширеною, як вважається, є триступенева класифікація, за якою всі правопорушення поділяються на: 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uk-UA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злочини найбільшої суспільної небезпеки, бо вони посягають на "прав Аллаха" і караються точно визначеною санкцією (наприклад, відсіченням руки, забиванням камінням, смертною карою і четвертуванням); 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uk-UA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злочини, що теж тягнуть фіксоване покарання, але ними порушуються права лише окремих осіб; 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uk-UA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всі інші порушення як "прав Аллаха", так і інших осіб, які караються не фіксованою санкцією – </a:t>
            </a:r>
            <a:r>
              <a:rPr lang="uk-UA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тазір</a:t>
            </a:r>
            <a:r>
              <a:rPr lang="uk-UA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11265" name="Picture 1" descr="C:\Documents and Settings\Admin\Рабочий стол\Новая папка (2)\248Quran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61" y="0"/>
            <a:ext cx="3581339" cy="2686004"/>
          </a:xfrm>
          <a:prstGeom prst="rect">
            <a:avLst/>
          </a:prstGeom>
          <a:noFill/>
        </p:spPr>
      </p:pic>
      <p:pic>
        <p:nvPicPr>
          <p:cNvPr id="11266" name="Picture 2" descr="C:\Documents and Settings\Admin\Рабочий стол\Новая папка (2)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3"/>
            <a:ext cx="3214877" cy="2000264"/>
          </a:xfrm>
          <a:prstGeom prst="rect">
            <a:avLst/>
          </a:prstGeom>
          <a:noFill/>
        </p:spPr>
      </p:pic>
      <p:pic>
        <p:nvPicPr>
          <p:cNvPr id="11268" name="Picture 4" descr="C:\Documents and Settings\Admin\Рабочий стол\Новая папка (2)\pokarann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61305"/>
            <a:ext cx="3214678" cy="2196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521494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До злочинів першої категорії відносяться </a:t>
            </a:r>
            <a:r>
              <a:rPr kumimoji="0" lang="uk-UA" sz="16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наступні сім видів вчинків: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перелюбство,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вживання спиртних напоїв,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крадіжка, розбій,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недоказане звинувачення у перелюбстві, відступництво від віри та бунт.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Головними злочинами другої категорії є </a:t>
            </a:r>
            <a:r>
              <a:rPr kumimoji="0" lang="uk-UA" sz="16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вбивство та тілесні ушкодження незворотного характеру.</a:t>
            </a:r>
            <a:endParaRPr kumimoji="0" lang="uk-UA" sz="1600" b="1" i="0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Як зазначалось, всі інші злочини за мусульманським правом віднесено до третьої категорії. </a:t>
            </a:r>
            <a:endParaRPr kumimoji="0" lang="uk-UA" sz="3600" b="0" i="0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500694" y="0"/>
            <a:ext cx="364330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Характерною особливістю мусульманського права є те, що навіть загальновідомі кримінальні покарання, такі, наприклад, як позбавлення волі, у мусульманському праві мають значні відмінності. Так, інколи засуджені до позбавлення волі перебувають вдома або у мечеті, не маючи права їх залишати.</a:t>
            </a:r>
          </a:p>
        </p:txBody>
      </p:sp>
      <p:pic>
        <p:nvPicPr>
          <p:cNvPr id="10241" name="Picture 1" descr="C:\Documents and Settings\Admin\Рабочий стол\Новая папка (2)\uzbekistan-otkazalsya-ot-smertnoy-kaz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429000"/>
            <a:ext cx="3810000" cy="3143272"/>
          </a:xfrm>
          <a:prstGeom prst="rect">
            <a:avLst/>
          </a:prstGeom>
          <a:noFill/>
        </p:spPr>
      </p:pic>
      <p:pic>
        <p:nvPicPr>
          <p:cNvPr id="10242" name="Picture 2" descr="C:\Documents and Settings\Admin\Рабочий стол\Новая папка (2)\1262786037_1260263145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9000"/>
            <a:ext cx="3857652" cy="3190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348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857224" y="285728"/>
            <a:ext cx="742952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Кримінальне</a:t>
            </a:r>
            <a:r>
              <a:rPr kumimoji="0" lang="ru-RU" sz="20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право держав Далекого Сходу –</a:t>
            </a:r>
            <a:r>
              <a:rPr kumimoji="0" lang="ru-RU" sz="2000" b="1" i="0" u="none" strike="noStrike" cap="all" normalizeH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Китай, </a:t>
            </a:r>
            <a:r>
              <a:rPr kumimoji="0" lang="ru-RU" sz="2000" b="1" i="0" u="none" strike="noStrike" cap="all" normalizeH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Японія</a:t>
            </a:r>
            <a:endParaRPr kumimoji="0" lang="ru-RU" sz="20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00174"/>
            <a:ext cx="392905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Щоб точніше зрозуміти специфіку кримінального права Японії, слід мати на увазі, що воно складається з трьох частин: 1) право, що міститься у КК (1907 p.); 2) спеціальне кримінальне право, тобто норми, які містяться у спеціальних кримінальних законах; 3) норми про кримінальне покарання, що містяться у некримінальному законодавстві (так зване кримінально-адміністративне право, кримінально-господарське, кримінально-трудове законодавство тощо).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5643578"/>
            <a:ext cx="5072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Ні у кримінальному кодексі, ні в інших джерелах кримінального права Японії визначення злочину не існує.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428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За КК Японії (ст. 41), кримінальна відповідальність настає з 14-ти років.</a:t>
            </a:r>
            <a:endParaRPr lang="uk-UA" dirty="0"/>
          </a:p>
        </p:txBody>
      </p:sp>
      <p:pic>
        <p:nvPicPr>
          <p:cNvPr id="8193" name="Picture 1" descr="C:\Documents and Settings\Admin\Рабочий стол\Новая папка (2)\гейша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428868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build="allAtOnce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85720" y="2643182"/>
            <a:ext cx="88582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/>
              <a:t>Що стосується кримінального права Китаю, то його сучасний розвиток визначається загальною стратегією держави на побудову соціалізму з «китайською специфікою». Звідси спочатку (1949-1956 </a:t>
            </a:r>
            <a:r>
              <a:rPr lang="uk-UA" dirty="0" err="1" smtClean="0"/>
              <a:t>pp</a:t>
            </a:r>
            <a:r>
              <a:rPr lang="uk-UA" dirty="0" smtClean="0"/>
              <a:t>.) у ньому спостерігалось становлення соціалістичного права, потім (1957-1976 </a:t>
            </a:r>
            <a:r>
              <a:rPr lang="uk-UA" dirty="0" err="1" smtClean="0"/>
              <a:t>pp</a:t>
            </a:r>
            <a:r>
              <a:rPr lang="uk-UA" dirty="0" smtClean="0"/>
              <a:t>.) мало місце панування правового нігілізму.</a:t>
            </a:r>
          </a:p>
        </p:txBody>
      </p:sp>
      <p:pic>
        <p:nvPicPr>
          <p:cNvPr id="7170" name="Picture 2" descr="http://www.epochtimes.ru/images/stories/06/china2011/163_2703_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3333750" cy="2590800"/>
          </a:xfrm>
          <a:prstGeom prst="rect">
            <a:avLst/>
          </a:prstGeom>
          <a:noFill/>
        </p:spPr>
      </p:pic>
      <p:pic>
        <p:nvPicPr>
          <p:cNvPr id="7172" name="Picture 4" descr="http://divatravel.com.ua/upload/iblock/4ee/china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143380"/>
            <a:ext cx="4762500" cy="2405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69294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/>
              <a:t>Таким чином, єдиною ознакою злочину, за японським кримінальним правом, є його караність, тоді як за китайським правом необхідно, щонайменше, три ознаки: суспільна небезпечність, кримінальна протиправність та кримінальна караність відповідного діяння.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/>
              <a:t>Чинний КК Японії реалізує концепцію, за якою злочином вважається умисна дія. Тільки як виняток з цього правила у ньому передбачено відповідальність за деякі необережні злочини (наприклад, за необережне спричинення смерті особи), </a:t>
            </a:r>
            <a:endParaRPr lang="uk-UA" dirty="0"/>
          </a:p>
        </p:txBody>
      </p:sp>
      <p:pic>
        <p:nvPicPr>
          <p:cNvPr id="1026" name="Picture 2" descr="C:\Documents and Settings\Admin\Рабочий стол\Новая папка (2)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876"/>
            <a:ext cx="3071834" cy="3058181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Новая папка (2)\s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14752"/>
            <a:ext cx="3571900" cy="2830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714356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Основними покараннями є: смертна кара, позбавлення волі (безстрокове та строкове) з примусовою працею або без неї, штраф, кримінальний арешт та малий штраф. Єдиним додатковим покаранням є конфіскація.</a:t>
            </a:r>
            <a:endParaRPr lang="uk-UA" dirty="0"/>
          </a:p>
        </p:txBody>
      </p:sp>
      <p:pic>
        <p:nvPicPr>
          <p:cNvPr id="2050" name="Picture 2" descr="C:\Documents and Settings\Admin\Рабочий стол\Новая папка (2)\uzbekistan-otkazalsya-ot-smertnoy-kaz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3810000" cy="238125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Новая папка (2)\crim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28802"/>
            <a:ext cx="3786214" cy="2397936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Новая папка (2)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629134"/>
            <a:ext cx="3714776" cy="2228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2857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КК КНР також встановив виключний перелік покарань: п'ять основних видів (нагляд, короткостроковий кримінальний арешт, строкове позбавлення волі, довічне позбавлення волі та смертна кара) і три додаткових види покарання (штраф, позбавлення політичних прав і конфіскація майна). До іноземців як основне, і як додаткове покарання може застосовуватись висилання з держави.</a:t>
            </a:r>
            <a:endParaRPr lang="uk-UA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714876" y="4929198"/>
            <a:ext cx="39135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/>
              <a:t>У КК КНР міститься 60 статей, у санкціях яких передбачено смертну кару.</a:t>
            </a:r>
            <a:endParaRPr lang="uk-UA" dirty="0" smtClean="0"/>
          </a:p>
        </p:txBody>
      </p:sp>
      <p:pic>
        <p:nvPicPr>
          <p:cNvPr id="3074" name="Picture 2" descr="C:\Documents and Settings\Admin\Рабочий стол\Новая папка (2)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85728"/>
            <a:ext cx="2857500" cy="28575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Новая папка (2)\увв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357430"/>
            <a:ext cx="2771786" cy="2491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6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928934"/>
            <a:ext cx="371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/>
              <a:t>Кінець</a:t>
            </a:r>
            <a:endParaRPr lang="uk-UA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Тривалий час основним джерелом кримінального права був </a:t>
            </a:r>
            <a:r>
              <a:rPr lang="uk-UA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судовий</a:t>
            </a:r>
          </a:p>
          <a:p>
            <a:r>
              <a:rPr lang="uk-UA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прецедент, під яким розуміється обов'язкове врахування під час судового розгляду</a:t>
            </a:r>
          </a:p>
          <a:p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справи рішення, прийнятого раніше судом вищої інстанції у подібній справі.</a:t>
            </a:r>
            <a:endParaRPr lang="uk-U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1285860"/>
            <a:ext cx="47148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700" dirty="0" smtClean="0">
                <a:solidFill>
                  <a:schemeClr val="tx2">
                    <a:lumMod val="75000"/>
                  </a:schemeClr>
                </a:solidFill>
              </a:rPr>
              <a:t>Незважаючи на те, що багато норм англійською </a:t>
            </a:r>
            <a:r>
              <a:rPr lang="uk-UA" sz="1700" i="1" dirty="0" smtClean="0">
                <a:solidFill>
                  <a:schemeClr val="tx2">
                    <a:lumMod val="75000"/>
                  </a:schemeClr>
                </a:solidFill>
              </a:rPr>
              <a:t>загального права були</a:t>
            </a:r>
          </a:p>
          <a:p>
            <a:pPr algn="r"/>
            <a:r>
              <a:rPr lang="uk-UA" sz="1700" dirty="0" smtClean="0">
                <a:solidFill>
                  <a:schemeClr val="tx2">
                    <a:lumMod val="75000"/>
                  </a:schemeClr>
                </a:solidFill>
              </a:rPr>
              <a:t>покладені в </a:t>
            </a:r>
            <a:r>
              <a:rPr lang="uk-UA" sz="1700" i="1" dirty="0" smtClean="0">
                <a:solidFill>
                  <a:schemeClr val="tx2">
                    <a:lumMod val="75000"/>
                  </a:schemeClr>
                </a:solidFill>
              </a:rPr>
              <a:t>основу норм статутного права, не можна сказати, що судовий</a:t>
            </a:r>
          </a:p>
          <a:p>
            <a:pPr algn="r"/>
            <a:r>
              <a:rPr lang="uk-UA" sz="1700" dirty="0" smtClean="0">
                <a:solidFill>
                  <a:schemeClr val="tx2">
                    <a:lumMod val="75000"/>
                  </a:schemeClr>
                </a:solidFill>
              </a:rPr>
              <a:t>прецедент в Англії був повністю витиснений статутним правом. Досі за загальним</a:t>
            </a:r>
          </a:p>
          <a:p>
            <a:pPr algn="r"/>
            <a:r>
              <a:rPr lang="uk-UA" sz="1700" dirty="0" smtClean="0">
                <a:solidFill>
                  <a:schemeClr val="tx2">
                    <a:lumMod val="75000"/>
                  </a:schemeClr>
                </a:solidFill>
              </a:rPr>
              <a:t>правом злочинами визнаються: </a:t>
            </a:r>
            <a:r>
              <a:rPr lang="uk-UA" sz="1700" b="1" i="1" dirty="0" smtClean="0">
                <a:solidFill>
                  <a:schemeClr val="tx2">
                    <a:lumMod val="90000"/>
                  </a:schemeClr>
                </a:solidFill>
              </a:rPr>
              <a:t>деякі види вбивства, напад, викрадення людини,</a:t>
            </a:r>
          </a:p>
          <a:p>
            <a:pPr algn="r"/>
            <a:r>
              <a:rPr lang="uk-UA" sz="1700" b="1" i="1" dirty="0" smtClean="0">
                <a:solidFill>
                  <a:schemeClr val="tx2">
                    <a:lumMod val="90000"/>
                  </a:schemeClr>
                </a:solidFill>
              </a:rPr>
              <a:t>змова на посягання на суспільну моральність, ображення суспільної моральності,</a:t>
            </a:r>
          </a:p>
          <a:p>
            <a:pPr algn="r"/>
            <a:r>
              <a:rPr lang="uk-UA" sz="1700" b="1" i="1" dirty="0" smtClean="0">
                <a:solidFill>
                  <a:schemeClr val="tx2">
                    <a:lumMod val="90000"/>
                  </a:schemeClr>
                </a:solidFill>
              </a:rPr>
              <a:t>богохульний, непристойний або підбурюючий наклеп, розпалювання соціального</a:t>
            </a:r>
          </a:p>
          <a:p>
            <a:pPr algn="r"/>
            <a:r>
              <a:rPr lang="uk-UA" sz="1700" b="1" i="1" dirty="0" smtClean="0">
                <a:solidFill>
                  <a:schemeClr val="tx2">
                    <a:lumMod val="90000"/>
                  </a:schemeClr>
                </a:solidFill>
              </a:rPr>
              <a:t>невдоволення</a:t>
            </a:r>
            <a:r>
              <a:rPr lang="uk-UA" sz="1700" i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uk-UA" sz="1700" dirty="0" smtClean="0">
                <a:solidFill>
                  <a:schemeClr val="tx2">
                    <a:lumMod val="75000"/>
                  </a:schemeClr>
                </a:solidFill>
              </a:rPr>
              <a:t>тощо.</a:t>
            </a:r>
          </a:p>
          <a:p>
            <a:pPr algn="r"/>
            <a:r>
              <a:rPr lang="uk-UA" sz="1700" dirty="0" smtClean="0">
                <a:solidFill>
                  <a:schemeClr val="tx2">
                    <a:lumMod val="75000"/>
                  </a:schemeClr>
                </a:solidFill>
              </a:rPr>
              <a:t>Особливе місце в англійській правовій системі відводиться </a:t>
            </a:r>
            <a:r>
              <a:rPr lang="uk-UA" sz="1700" i="1" dirty="0" smtClean="0">
                <a:solidFill>
                  <a:schemeClr val="tx2">
                    <a:lumMod val="75000"/>
                  </a:schemeClr>
                </a:solidFill>
              </a:rPr>
              <a:t>тлумаченню</a:t>
            </a:r>
          </a:p>
          <a:p>
            <a:pPr algn="r"/>
            <a:r>
              <a:rPr lang="uk-UA" sz="1700" i="1" dirty="0" smtClean="0">
                <a:solidFill>
                  <a:schemeClr val="tx2">
                    <a:lumMod val="75000"/>
                  </a:schemeClr>
                </a:solidFill>
              </a:rPr>
              <a:t>статутів.</a:t>
            </a:r>
            <a:endParaRPr lang="uk-UA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Admin\Рабочий стол\Новая папка (2)\21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4786314" cy="2787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Admin\Рабочий стол\Новая папка (2)\5afcad586e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6"/>
            <a:ext cx="4857720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chemeClr val="tx2">
                    <a:lumMod val="90000"/>
                  </a:schemeClr>
                </a:solidFill>
              </a:rPr>
              <a:t>Отже, англійська правова система становить собою </a:t>
            </a:r>
            <a:r>
              <a:rPr lang="uk-UA" b="1" i="1" dirty="0" smtClean="0">
                <a:solidFill>
                  <a:schemeClr val="tx2">
                    <a:lumMod val="90000"/>
                  </a:schemeClr>
                </a:solidFill>
              </a:rPr>
              <a:t>специфічну</a:t>
            </a:r>
          </a:p>
          <a:p>
            <a:r>
              <a:rPr lang="uk-UA" b="1" i="1" dirty="0" smtClean="0">
                <a:solidFill>
                  <a:schemeClr val="tx2">
                    <a:lumMod val="90000"/>
                  </a:schemeClr>
                </a:solidFill>
              </a:rPr>
              <a:t>суміш </a:t>
            </a:r>
            <a:r>
              <a:rPr lang="uk-UA" b="1" i="1" dirty="0" err="1" smtClean="0">
                <a:solidFill>
                  <a:schemeClr val="tx2">
                    <a:lumMod val="90000"/>
                  </a:schemeClr>
                </a:solidFill>
              </a:rPr>
              <a:t>прецедентного</a:t>
            </a:r>
            <a:r>
              <a:rPr lang="uk-UA" b="1" i="1" dirty="0" smtClean="0">
                <a:solidFill>
                  <a:schemeClr val="tx2">
                    <a:lumMod val="90000"/>
                  </a:schemeClr>
                </a:solidFill>
              </a:rPr>
              <a:t> та статутного права.</a:t>
            </a:r>
            <a:endParaRPr lang="uk-UA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14422"/>
            <a:ext cx="4286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 англійському</a:t>
            </a:r>
          </a:p>
          <a:p>
            <a:pPr algn="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кримінальному законодавстві </a:t>
            </a:r>
            <a:r>
              <a:rPr lang="uk-UA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визначення поняття злочину не існує.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71462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Під </a:t>
            </a:r>
            <a:r>
              <a:rPr lang="uk-UA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злочином розуміється дія </a:t>
            </a:r>
            <a:r>
              <a:rPr lang="uk-UA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(іноді</a:t>
            </a:r>
          </a:p>
          <a:p>
            <a:r>
              <a:rPr lang="uk-UA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бездіяльність), яка згідно зі статутним або загальним право становить собою зло</a:t>
            </a:r>
          </a:p>
          <a:p>
            <a:r>
              <a:rPr lang="uk-UA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для суспільства і внаслідок цього карається державою при здійсненні кримінального</a:t>
            </a:r>
          </a:p>
          <a:p>
            <a:r>
              <a:rPr lang="uk-UA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провадження.</a:t>
            </a:r>
            <a:endParaRPr lang="uk-UA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3806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uk-UA" i="1" dirty="0" smtClean="0">
                <a:solidFill>
                  <a:schemeClr val="tx2">
                    <a:lumMod val="50000"/>
                  </a:schemeClr>
                </a:solidFill>
              </a:rPr>
              <a:t>джерелом походження розрізнять</a:t>
            </a:r>
          </a:p>
          <a:p>
            <a:pPr algn="r"/>
            <a:r>
              <a:rPr lang="uk-UA" i="1" dirty="0" smtClean="0">
                <a:solidFill>
                  <a:schemeClr val="tx2">
                    <a:lumMod val="50000"/>
                  </a:schemeClr>
                </a:solidFill>
              </a:rPr>
              <a:t>злочини, передбачені загальним правом (просте та тяжке вбивство, напад, посягання</a:t>
            </a:r>
          </a:p>
          <a:p>
            <a:pPr algn="r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на суспільну мораль тощо), та </a:t>
            </a:r>
            <a:r>
              <a:rPr lang="uk-UA" i="1" dirty="0" smtClean="0">
                <a:solidFill>
                  <a:schemeClr val="tx2">
                    <a:lumMod val="50000"/>
                  </a:schemeClr>
                </a:solidFill>
              </a:rPr>
              <a:t>злочини, які визнаються такими за статутним</a:t>
            </a:r>
          </a:p>
          <a:p>
            <a:pPr algn="r"/>
            <a:r>
              <a:rPr lang="uk-UA" i="1" dirty="0" smtClean="0">
                <a:solidFill>
                  <a:schemeClr val="tx2">
                    <a:lumMod val="50000"/>
                  </a:schemeClr>
                </a:solidFill>
              </a:rPr>
              <a:t>правом (зґвалтування, крадіжка, тероризм, шахрайство тощо).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C:\Documents and Settings\Admin\Рабочий стол\Новая папка (2)\13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0"/>
            <a:ext cx="4643438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Admin\Рабочий стол\Новая папка (2)\1345562892_22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14619"/>
            <a:ext cx="4572000" cy="261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 smtClean="0"/>
              <a:t>В англійській </a:t>
            </a:r>
            <a:r>
              <a:rPr lang="uk-UA" dirty="0" err="1" smtClean="0"/>
              <a:t>кримінально-</a:t>
            </a:r>
            <a:r>
              <a:rPr lang="ru-RU" dirty="0" err="1" smtClean="0"/>
              <a:t>правовій</a:t>
            </a:r>
            <a:r>
              <a:rPr lang="ru-RU" dirty="0" smtClean="0"/>
              <a:t> </a:t>
            </a:r>
            <a:r>
              <a:rPr lang="ru-RU" dirty="0" err="1" smtClean="0"/>
              <a:t>доктрині</a:t>
            </a:r>
            <a:r>
              <a:rPr lang="ru-RU" dirty="0" smtClean="0"/>
              <a:t> </a:t>
            </a:r>
            <a:r>
              <a:rPr lang="ru-RU" dirty="0" err="1" smtClean="0"/>
              <a:t>розрізняють</a:t>
            </a:r>
            <a:r>
              <a:rPr lang="ru-RU" dirty="0" smtClean="0"/>
              <a:t>: 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1) </a:t>
            </a:r>
            <a:r>
              <a:rPr lang="ru-RU" dirty="0" err="1" smtClean="0"/>
              <a:t>покарання</a:t>
            </a:r>
            <a:r>
              <a:rPr lang="ru-RU" dirty="0" smtClean="0"/>
              <a:t>, не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позбавленням</a:t>
            </a:r>
            <a:r>
              <a:rPr lang="ru-RU" dirty="0" smtClean="0"/>
              <a:t> </a:t>
            </a:r>
            <a:r>
              <a:rPr lang="ru-RU" dirty="0" err="1" smtClean="0"/>
              <a:t>волі</a:t>
            </a:r>
            <a:r>
              <a:rPr lang="ru-RU" dirty="0" smtClean="0"/>
              <a:t> –</a:t>
            </a:r>
          </a:p>
          <a:p>
            <a:pPr algn="ctr">
              <a:lnSpc>
                <a:spcPct val="150000"/>
              </a:lnSpc>
            </a:pPr>
            <a:r>
              <a:rPr lang="ru-RU" dirty="0" err="1" smtClean="0"/>
              <a:t>покарання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виконуються</a:t>
            </a:r>
            <a:r>
              <a:rPr lang="ru-RU" dirty="0" smtClean="0"/>
              <a:t> на </a:t>
            </a:r>
            <a:r>
              <a:rPr lang="ru-RU" dirty="0" err="1" smtClean="0"/>
              <a:t>користь</a:t>
            </a:r>
            <a:r>
              <a:rPr lang="ru-RU" dirty="0" smtClean="0"/>
              <a:t> </a:t>
            </a:r>
            <a:r>
              <a:rPr lang="ru-RU" dirty="0" err="1" smtClean="0"/>
              <a:t>громадськості</a:t>
            </a:r>
            <a:r>
              <a:rPr lang="ru-RU" dirty="0" smtClean="0"/>
              <a:t>; 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2) </a:t>
            </a:r>
            <a:r>
              <a:rPr lang="ru-RU" dirty="0" err="1" smtClean="0"/>
              <a:t>покарання</a:t>
            </a:r>
            <a:r>
              <a:rPr lang="ru-RU" dirty="0" smtClean="0"/>
              <a:t>,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позбавленням</a:t>
            </a:r>
            <a:r>
              <a:rPr lang="ru-RU" dirty="0" smtClean="0"/>
              <a:t> </a:t>
            </a:r>
            <a:r>
              <a:rPr lang="ru-RU" dirty="0" err="1" smtClean="0"/>
              <a:t>волі</a:t>
            </a:r>
            <a:r>
              <a:rPr lang="ru-RU" dirty="0" smtClean="0"/>
              <a:t>; 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3) </a:t>
            </a:r>
            <a:r>
              <a:rPr lang="ru-RU" dirty="0" err="1" smtClean="0"/>
              <a:t>майнові</a:t>
            </a:r>
            <a:r>
              <a:rPr lang="ru-RU" dirty="0" smtClean="0"/>
              <a:t> </a:t>
            </a:r>
            <a:r>
              <a:rPr lang="ru-RU" dirty="0" err="1" smtClean="0"/>
              <a:t>покарання</a:t>
            </a:r>
            <a:r>
              <a:rPr lang="ru-RU" dirty="0" smtClean="0"/>
              <a:t>. Вони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застосовуватися</a:t>
            </a:r>
            <a:r>
              <a:rPr lang="ru-RU" dirty="0" smtClean="0"/>
              <a:t> як </a:t>
            </a:r>
            <a:r>
              <a:rPr lang="ru-RU" dirty="0" err="1" smtClean="0"/>
              <a:t>окремо</a:t>
            </a:r>
            <a:r>
              <a:rPr lang="ru-RU" dirty="0" smtClean="0"/>
              <a:t>,</a:t>
            </a:r>
          </a:p>
          <a:p>
            <a:pPr algn="ctr">
              <a:lnSpc>
                <a:spcPct val="150000"/>
              </a:lnSpc>
            </a:pPr>
            <a:r>
              <a:rPr lang="uk-UA" dirty="0" smtClean="0"/>
              <a:t>так і в сукупності.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законодавчими</a:t>
            </a:r>
            <a:r>
              <a:rPr lang="ru-RU" dirty="0" smtClean="0"/>
              <a:t> актами,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регулюються</a:t>
            </a:r>
            <a:r>
              <a:rPr lang="ru-RU" dirty="0" smtClean="0"/>
              <a:t> </a:t>
            </a:r>
            <a:r>
              <a:rPr lang="ru-RU" dirty="0" err="1" smtClean="0"/>
              <a:t>загальні</a:t>
            </a:r>
            <a:r>
              <a:rPr lang="ru-RU" dirty="0" smtClean="0"/>
              <a:t> засади</a:t>
            </a:r>
          </a:p>
          <a:p>
            <a:pPr algn="just"/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покарання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Закон про </a:t>
            </a:r>
            <a:r>
              <a:rPr lang="ru-RU" dirty="0" err="1" smtClean="0"/>
              <a:t>повноваження</a:t>
            </a:r>
            <a:r>
              <a:rPr lang="ru-RU" dirty="0" smtClean="0"/>
              <a:t> </a:t>
            </a:r>
            <a:r>
              <a:rPr lang="ru-RU" dirty="0" err="1" smtClean="0"/>
              <a:t>кримінальних</a:t>
            </a:r>
            <a:r>
              <a:rPr lang="ru-RU" dirty="0" smtClean="0"/>
              <a:t> </a:t>
            </a:r>
            <a:r>
              <a:rPr lang="ru-RU" dirty="0" err="1" smtClean="0"/>
              <a:t>судів</a:t>
            </a:r>
            <a:r>
              <a:rPr lang="ru-RU" dirty="0" smtClean="0"/>
              <a:t> (2000) та Закон про </a:t>
            </a:r>
            <a:r>
              <a:rPr lang="ru-RU" dirty="0" err="1" smtClean="0"/>
              <a:t>кримінальну</a:t>
            </a:r>
            <a:r>
              <a:rPr lang="ru-RU" dirty="0" smtClean="0"/>
              <a:t> </a:t>
            </a:r>
            <a:r>
              <a:rPr lang="ru-RU" dirty="0" err="1" smtClean="0"/>
              <a:t>юстицію</a:t>
            </a:r>
            <a:r>
              <a:rPr lang="ru-RU" dirty="0" smtClean="0"/>
              <a:t> (2003).</a:t>
            </a:r>
            <a:endParaRPr lang="uk-UA" dirty="0"/>
          </a:p>
        </p:txBody>
      </p:sp>
      <p:pic>
        <p:nvPicPr>
          <p:cNvPr id="2050" name="Picture 2" descr="C:\Documents and Settings\Admin\Рабочий стол\Новая папка (2)\80ec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4267200" cy="32004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Новая папка (2)\7703783_f3204e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71744"/>
            <a:ext cx="415483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00108"/>
            <a:ext cx="38576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Франція належить до країн</a:t>
            </a:r>
          </a:p>
          <a:p>
            <a:pPr algn="ctr"/>
            <a:r>
              <a:rPr lang="uk-UA" sz="2000" dirty="0" smtClean="0"/>
              <a:t>континентальної правової сім'ї, де основним правовим джерелом визнається </a:t>
            </a:r>
            <a:r>
              <a:rPr lang="uk-UA" sz="2000" i="1" dirty="0" smtClean="0"/>
              <a:t>писане</a:t>
            </a:r>
          </a:p>
          <a:p>
            <a:pPr algn="ctr"/>
            <a:r>
              <a:rPr lang="uk-UA" sz="2000" i="1" dirty="0" smtClean="0"/>
              <a:t>право – нормативно-правові акти, прийняті у встановленому законом.</a:t>
            </a:r>
          </a:p>
          <a:p>
            <a:pPr algn="ctr"/>
            <a:r>
              <a:rPr lang="uk-UA" sz="2000" dirty="0" smtClean="0"/>
              <a:t>Основними джерелами кримінального права Франції є </a:t>
            </a:r>
            <a:r>
              <a:rPr lang="uk-UA" sz="2000" i="1" dirty="0" smtClean="0"/>
              <a:t>Конституція</a:t>
            </a:r>
          </a:p>
          <a:p>
            <a:pPr algn="ctr"/>
            <a:r>
              <a:rPr lang="uk-UA" sz="2000" i="1" dirty="0" smtClean="0"/>
              <a:t>Французької Республіки 1958 р., нормам якої належить верховенство, міжнародні</a:t>
            </a:r>
          </a:p>
          <a:p>
            <a:pPr algn="ctr"/>
            <a:r>
              <a:rPr lang="uk-UA" sz="2000" i="1" dirty="0" smtClean="0"/>
              <a:t>угоди, закони й підзаконні нормативно-правові акти.</a:t>
            </a:r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214290"/>
            <a:ext cx="5186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Кримінальне право Франції</a:t>
            </a:r>
            <a:endParaRPr lang="uk-UA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Documents and Settings\Admin\Рабочий стол\Новая папка (2)\france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785794"/>
            <a:ext cx="3000395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Admin\Рабочий стол\Новая папка (2)\kni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203095"/>
            <a:ext cx="5500694" cy="3654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286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У французькому законодавстві на загальне</a:t>
            </a:r>
          </a:p>
          <a:p>
            <a:r>
              <a:rPr lang="uk-UA" dirty="0" smtClean="0"/>
              <a:t>позначення кримінально караних діянь використовується термін </a:t>
            </a:r>
            <a:r>
              <a:rPr lang="uk-UA" i="1" dirty="0" smtClean="0"/>
              <a:t>"</a:t>
            </a:r>
            <a:r>
              <a:rPr lang="uk-UA" b="1" i="1" dirty="0" smtClean="0"/>
              <a:t>кримінальне</a:t>
            </a:r>
          </a:p>
          <a:p>
            <a:r>
              <a:rPr lang="uk-UA" b="1" i="1" dirty="0" smtClean="0"/>
              <a:t>правопорушення</a:t>
            </a:r>
            <a:r>
              <a:rPr lang="uk-UA" i="1" dirty="0" smtClean="0"/>
              <a:t>", однак визначення цього терміна не наводиться.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3164681"/>
            <a:ext cx="4000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Так, згідно за ст. 111-1 КК Франції </a:t>
            </a:r>
            <a:r>
              <a:rPr lang="uk-UA" i="1" dirty="0" smtClean="0"/>
              <a:t>кримінальні правопорушення поділяються</a:t>
            </a:r>
          </a:p>
          <a:p>
            <a:pPr algn="ctr"/>
            <a:r>
              <a:rPr lang="uk-UA" b="1" i="1" dirty="0" smtClean="0"/>
              <a:t>на злочини, проступки та порушення</a:t>
            </a:r>
            <a:r>
              <a:rPr lang="uk-UA" i="1" dirty="0" smtClean="0"/>
              <a:t>. У ст. 111-2 КК зазначається, що злочини та</a:t>
            </a:r>
          </a:p>
          <a:p>
            <a:pPr algn="ctr"/>
            <a:r>
              <a:rPr lang="uk-UA" i="1" dirty="0" smtClean="0"/>
              <a:t>проступки, а також покарання за них передбачаються лише законами, а</a:t>
            </a:r>
          </a:p>
          <a:p>
            <a:pPr algn="ctr"/>
            <a:r>
              <a:rPr lang="uk-UA" i="1" dirty="0" smtClean="0"/>
              <a:t>відповідальність за порушення встановлюється в підзаконних нормативно-правових</a:t>
            </a:r>
          </a:p>
          <a:p>
            <a:pPr algn="ctr"/>
            <a:r>
              <a:rPr lang="uk-UA" i="1" dirty="0" smtClean="0"/>
              <a:t>актах.</a:t>
            </a:r>
            <a:endParaRPr lang="uk-UA" dirty="0"/>
          </a:p>
        </p:txBody>
      </p:sp>
      <p:pic>
        <p:nvPicPr>
          <p:cNvPr id="25602" name="Picture 2" descr="http://vkurse.ua/i/2008-02/zamenil-konstituciyu-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85728"/>
            <a:ext cx="4043391" cy="2527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Documents and Settings\Admin\Рабочий стол\Новая папка (2)\jurydychna_konsulta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4572008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i="1" dirty="0" smtClean="0"/>
              <a:t>Злочини – це найбільш тяжкі правопорушення, які характеризуються лише</a:t>
            </a:r>
          </a:p>
          <a:p>
            <a:pPr algn="ctr"/>
            <a:r>
              <a:rPr lang="uk-UA" dirty="0" smtClean="0"/>
              <a:t>умисною виною. Під </a:t>
            </a:r>
            <a:r>
              <a:rPr lang="uk-UA" b="1" i="1" dirty="0" smtClean="0"/>
              <a:t>проступками розуміються менш серйозні умисні або</a:t>
            </a:r>
          </a:p>
          <a:p>
            <a:pPr algn="ctr"/>
            <a:r>
              <a:rPr lang="uk-UA" dirty="0" smtClean="0"/>
              <a:t>необережні діяння, за вчинення яких передбачаються менш суворі покарання</a:t>
            </a:r>
          </a:p>
          <a:p>
            <a:pPr algn="ctr"/>
            <a:endParaRPr lang="uk-UA" b="1" i="1" dirty="0" smtClean="0"/>
          </a:p>
          <a:p>
            <a:pPr algn="ctr"/>
            <a:r>
              <a:rPr lang="uk-UA" b="1" i="1" dirty="0" smtClean="0"/>
              <a:t>Порушеннями визнаються малозначні діяння, за вчинення яких не може бути</a:t>
            </a:r>
          </a:p>
          <a:p>
            <a:pPr algn="ctr"/>
            <a:r>
              <a:rPr lang="uk-UA" dirty="0" smtClean="0"/>
              <a:t>призначено позбавлення волі.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000504"/>
            <a:ext cx="41434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err="1" smtClean="0"/>
              <a:t>Презюмована</a:t>
            </a:r>
            <a:r>
              <a:rPr lang="uk-UA" b="1" i="1" dirty="0" smtClean="0"/>
              <a:t> вина – це психологічна ознака, притаманна для більшості</a:t>
            </a:r>
          </a:p>
          <a:p>
            <a:pPr algn="ctr"/>
            <a:r>
              <a:rPr lang="uk-UA" i="1" dirty="0" smtClean="0"/>
              <a:t>порушень. У цьому випадку об'єктивне вчинення заборонених діянь уже передбачає</a:t>
            </a:r>
          </a:p>
          <a:p>
            <a:pPr algn="ctr"/>
            <a:r>
              <a:rPr lang="uk-UA" dirty="0" smtClean="0"/>
              <a:t>вину правопорушника.</a:t>
            </a:r>
            <a:endParaRPr lang="uk-UA" dirty="0"/>
          </a:p>
        </p:txBody>
      </p:sp>
      <p:pic>
        <p:nvPicPr>
          <p:cNvPr id="24578" name="Picture 2" descr="http://karpatnews.in.ua/images/2011/12/P80912093937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000500"/>
            <a:ext cx="2857500" cy="2857500"/>
          </a:xfrm>
          <a:prstGeom prst="rect">
            <a:avLst/>
          </a:prstGeom>
          <a:noFill/>
        </p:spPr>
      </p:pic>
      <p:pic>
        <p:nvPicPr>
          <p:cNvPr id="24581" name="Picture 5" descr="C:\Documents and Settings\Admin\Рабочий стол\Новая папка (2)\63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38" cy="35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У кримінальному законодавстві Франції поняття </a:t>
            </a:r>
            <a:r>
              <a:rPr lang="uk-UA" b="1" i="1" dirty="0" smtClean="0"/>
              <a:t>неосудності безпосередньо</a:t>
            </a:r>
          </a:p>
          <a:p>
            <a:r>
              <a:rPr lang="uk-UA" dirty="0" smtClean="0"/>
              <a:t>не визначається, а наводяться лише певні її критерії, наявність яких виключає</a:t>
            </a:r>
          </a:p>
          <a:p>
            <a:r>
              <a:rPr lang="uk-UA" dirty="0" smtClean="0"/>
              <a:t>винність особи.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399567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Згідно зі ст. 122-1 КК Франції не підлягає кримінальній</a:t>
            </a:r>
          </a:p>
          <a:p>
            <a:pPr algn="ctr"/>
            <a:r>
              <a:rPr lang="uk-UA" dirty="0" smtClean="0"/>
              <a:t>відповідальності особа, </a:t>
            </a:r>
            <a:r>
              <a:rPr lang="uk-UA" i="1" dirty="0" smtClean="0"/>
              <a:t>яка у момент вчинення діяння страждала на таке психічне</a:t>
            </a:r>
          </a:p>
          <a:p>
            <a:pPr algn="ctr"/>
            <a:r>
              <a:rPr lang="uk-UA" i="1" dirty="0" smtClean="0"/>
              <a:t>або нервово-психічне захворювання, яке позбавило його можливості усвідомлювати</a:t>
            </a:r>
          </a:p>
          <a:p>
            <a:pPr algn="ctr"/>
            <a:r>
              <a:rPr lang="uk-UA" i="1" dirty="0" smtClean="0"/>
              <a:t>характер своїх дій або контролювати їх.</a:t>
            </a:r>
            <a:endParaRPr lang="uk-UA" dirty="0"/>
          </a:p>
        </p:txBody>
      </p:sp>
      <p:pic>
        <p:nvPicPr>
          <p:cNvPr id="23553" name="Picture 1" descr="C:\Documents and Settings\Admin\Рабочий стол\Новая папка (2)\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7166"/>
            <a:ext cx="3787905" cy="3309944"/>
          </a:xfrm>
          <a:prstGeom prst="rect">
            <a:avLst/>
          </a:prstGeom>
          <a:noFill/>
        </p:spPr>
      </p:pic>
      <p:pic>
        <p:nvPicPr>
          <p:cNvPr id="23554" name="Picture 2" descr="C:\Documents and Settings\Admin\Рабочий стол\Новая папка (2)\48819790_r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694"/>
            <a:ext cx="4429124" cy="2500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Picture 3" descr="C:\Documents and Settings\Admin\Рабочий стол\Новая папка (2)\12351509665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28802"/>
            <a:ext cx="4500562" cy="2331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624</TotalTime>
  <Words>1985</Words>
  <Application>Microsoft Office PowerPoint</Application>
  <PresentationFormat>Экран (4:3)</PresentationFormat>
  <Paragraphs>209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Яркая</vt:lpstr>
      <vt:lpstr>Кримінальне право у різних країнах світу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Кримінальне право у різних країнах світу</dc:title>
  <cp:lastModifiedBy>Y</cp:lastModifiedBy>
  <cp:revision>43</cp:revision>
  <dcterms:modified xsi:type="dcterms:W3CDTF">2013-03-12T05:28:55Z</dcterms:modified>
</cp:coreProperties>
</file>