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DB6B-D050-4AFE-A0B3-29F016983331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2F6924-CE6F-4736-9237-C2E128B0889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DB6B-D050-4AFE-A0B3-29F016983331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6924-CE6F-4736-9237-C2E128B088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DB6B-D050-4AFE-A0B3-29F016983331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6924-CE6F-4736-9237-C2E128B088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DB6B-D050-4AFE-A0B3-29F016983331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2F6924-CE6F-4736-9237-C2E128B0889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DB6B-D050-4AFE-A0B3-29F016983331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2F6924-CE6F-4736-9237-C2E128B0889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DB6B-D050-4AFE-A0B3-29F016983331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2F6924-CE6F-4736-9237-C2E128B088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DB6B-D050-4AFE-A0B3-29F016983331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2F6924-CE6F-4736-9237-C2E128B0889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DB6B-D050-4AFE-A0B3-29F016983331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2F6924-CE6F-4736-9237-C2E128B088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DB6B-D050-4AFE-A0B3-29F016983331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2F6924-CE6F-4736-9237-C2E128B0889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DB6B-D050-4AFE-A0B3-29F016983331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2F6924-CE6F-4736-9237-C2E128B0889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DB6B-D050-4AFE-A0B3-29F016983331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2F6924-CE6F-4736-9237-C2E128B0889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CC9DB6B-D050-4AFE-A0B3-29F016983331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02F6924-CE6F-4736-9237-C2E128B0889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B%D0%B0%D0%B4%D0%B8%D1%81%D0%BB%D0%B0%D0%B2_%D0%93%D0%BE%D1%80%D0%BE%D0%B4%D0%B5%D1%86%D1%8C%D0%BA%D0%B8%D0%B9" TargetMode="External"/><Relationship Id="rId3" Type="http://schemas.openxmlformats.org/officeDocument/2006/relationships/hyperlink" Target="http://uk.wikipedia.org/wiki/%D0%9A%D0%B8%D1%97%D0%B2" TargetMode="External"/><Relationship Id="rId7" Type="http://schemas.openxmlformats.org/officeDocument/2006/relationships/hyperlink" Target="http://uk.wikipedia.org/wiki/%D0%9D%D0%B5%D0%BE%D0%B3%D0%BE%D1%82%D0%B8%D0%BA%D0%B0" TargetMode="External"/><Relationship Id="rId2" Type="http://schemas.openxmlformats.org/officeDocument/2006/relationships/hyperlink" Target="http://uk.wikipedia.org/wiki/%D0%A0%D0%B8%D0%BC%D0%BE-%D0%9A%D0%B0%D1%82%D0%BE%D0%BB%D0%B8%D1%86%D1%8C%D0%BA%D0%B0_%D0%A6%D0%B5%D1%80%D0%BA%D0%B2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1909" TargetMode="External"/><Relationship Id="rId5" Type="http://schemas.openxmlformats.org/officeDocument/2006/relationships/hyperlink" Target="http://uk.wikipedia.org/wiki/1899" TargetMode="External"/><Relationship Id="rId4" Type="http://schemas.openxmlformats.org/officeDocument/2006/relationships/hyperlink" Target="http://uk.wikipedia.org/wiki/%D0%92%D0%B5%D0%BB%D0%B8%D0%BA%D0%B0_%D0%92%D0%B0%D1%81%D0%B8%D0%BB%D1%8C%D0%BA%D1%96%D0%B2%D1%81%D1%8C%D0%BA%D0%B0_%D0%B2%D1%83%D0%BB%D0%B8%D1%86%D1%8F" TargetMode="Externa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idx="1"/>
          </p:nvPr>
        </p:nvSpPr>
        <p:spPr>
          <a:xfrm>
            <a:off x="1835696" y="4653136"/>
            <a:ext cx="4871864" cy="2289447"/>
          </a:xfrm>
        </p:spPr>
        <p:txBody>
          <a:bodyPr>
            <a:noAutofit/>
          </a:bodyPr>
          <a:lstStyle/>
          <a:p>
            <a:pPr marL="18288" indent="0">
              <a:buNone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2160240"/>
            <a:ext cx="7831832" cy="1556792"/>
          </a:xfrm>
        </p:spPr>
        <p:txBody>
          <a:bodyPr/>
          <a:lstStyle/>
          <a:p>
            <a:r>
              <a:rPr lang="uk-UA" b="1" dirty="0"/>
              <a:t>Костьол </a:t>
            </a:r>
            <a:r>
              <a:rPr lang="uk-UA" b="1" dirty="0" smtClean="0"/>
              <a:t>Святого </a:t>
            </a:r>
            <a:r>
              <a:rPr lang="uk-UA" b="1" dirty="0"/>
              <a:t>Миколая</a:t>
            </a:r>
            <a:br>
              <a:rPr lang="uk-UA" b="1" dirty="0"/>
            </a:br>
            <a:endParaRPr lang="ru-RU" dirty="0"/>
          </a:p>
        </p:txBody>
      </p:sp>
      <p:pic>
        <p:nvPicPr>
          <p:cNvPr id="1026" name="Picture 2" descr="D:\Рабочий стол\Новая папка\nikol_kas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00" y="-21991"/>
            <a:ext cx="3288858" cy="511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4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89240"/>
            <a:ext cx="8640960" cy="1152128"/>
          </a:xfrm>
        </p:spPr>
        <p:txBody>
          <a:bodyPr/>
          <a:lstStyle/>
          <a:p>
            <a:r>
              <a:rPr lang="ru-RU" sz="2000" dirty="0" err="1"/>
              <a:t>Наразі</a:t>
            </a:r>
            <a:r>
              <a:rPr lang="ru-RU" sz="2000" dirty="0"/>
              <a:t> Костел Святого </a:t>
            </a:r>
            <a:r>
              <a:rPr lang="ru-RU" sz="2000" dirty="0" err="1"/>
              <a:t>Миколая</a:t>
            </a:r>
            <a:r>
              <a:rPr lang="ru-RU" sz="2000" dirty="0"/>
              <a:t> </a:t>
            </a:r>
            <a:r>
              <a:rPr lang="ru-RU" sz="2000" dirty="0" err="1"/>
              <a:t>ділять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собою </a:t>
            </a:r>
            <a:r>
              <a:rPr lang="ru-RU" sz="2000" dirty="0" err="1"/>
              <a:t>Національний</a:t>
            </a:r>
            <a:r>
              <a:rPr lang="ru-RU" sz="2000" dirty="0"/>
              <a:t> </a:t>
            </a:r>
            <a:r>
              <a:rPr lang="ru-RU" sz="2000" dirty="0" err="1"/>
              <a:t>будинок</a:t>
            </a:r>
            <a:r>
              <a:rPr lang="ru-RU" sz="2000" dirty="0"/>
              <a:t> </a:t>
            </a:r>
            <a:r>
              <a:rPr lang="ru-RU" sz="2000" dirty="0" err="1"/>
              <a:t>органної</a:t>
            </a:r>
            <a:r>
              <a:rPr lang="ru-RU" sz="2000" dirty="0"/>
              <a:t> та </a:t>
            </a:r>
            <a:r>
              <a:rPr lang="ru-RU" sz="2000" dirty="0" err="1"/>
              <a:t>камерної</a:t>
            </a:r>
            <a:r>
              <a:rPr lang="ru-RU" sz="2000" dirty="0"/>
              <a:t> </a:t>
            </a:r>
            <a:r>
              <a:rPr lang="ru-RU" sz="2000" dirty="0" err="1"/>
              <a:t>музики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(як </a:t>
            </a:r>
            <a:r>
              <a:rPr lang="ru-RU" sz="2000" dirty="0" err="1"/>
              <a:t>приміщення</a:t>
            </a:r>
            <a:r>
              <a:rPr lang="ru-RU" sz="2000" dirty="0"/>
              <a:t> для </a:t>
            </a:r>
            <a:r>
              <a:rPr lang="ru-RU" sz="2000" dirty="0" err="1"/>
              <a:t>концертів</a:t>
            </a:r>
            <a:r>
              <a:rPr lang="ru-RU" sz="2000" dirty="0"/>
              <a:t>) та </a:t>
            </a:r>
            <a:r>
              <a:rPr lang="ru-RU" sz="2000" dirty="0" err="1"/>
              <a:t>парафія</a:t>
            </a:r>
            <a:r>
              <a:rPr lang="ru-RU" sz="2000" dirty="0"/>
              <a:t> Святого </a:t>
            </a:r>
            <a:r>
              <a:rPr lang="ru-RU" sz="2000" dirty="0" err="1"/>
              <a:t>Миколая</a:t>
            </a:r>
            <a:r>
              <a:rPr lang="ru-RU" sz="2000" dirty="0"/>
              <a:t> </a:t>
            </a:r>
            <a:r>
              <a:rPr lang="ru-RU" sz="2000" dirty="0" err="1"/>
              <a:t>Римо-католицької</a:t>
            </a:r>
            <a:r>
              <a:rPr lang="ru-RU" sz="2000" dirty="0"/>
              <a:t> церкви в </a:t>
            </a:r>
            <a:r>
              <a:rPr lang="ru-RU" sz="2000" dirty="0" err="1"/>
              <a:t>Україні</a:t>
            </a:r>
            <a:r>
              <a:rPr lang="ru-RU" sz="2000" dirty="0"/>
              <a:t>, яка проводить в </a:t>
            </a:r>
            <a:r>
              <a:rPr lang="ru-RU" sz="2000" dirty="0" err="1"/>
              <a:t>ній</a:t>
            </a:r>
            <a:r>
              <a:rPr lang="ru-RU" sz="2000" dirty="0"/>
              <a:t> </a:t>
            </a:r>
            <a:r>
              <a:rPr lang="ru-RU" sz="2000" dirty="0" err="1"/>
              <a:t>служби</a:t>
            </a:r>
            <a:r>
              <a:rPr lang="ru-RU" sz="2000" dirty="0"/>
              <a:t> для </a:t>
            </a:r>
            <a:r>
              <a:rPr lang="ru-RU" sz="2000" dirty="0" err="1"/>
              <a:t>релігійної</a:t>
            </a:r>
            <a:r>
              <a:rPr lang="ru-RU" sz="2000" dirty="0"/>
              <a:t> </a:t>
            </a:r>
            <a:r>
              <a:rPr lang="ru-RU" sz="2000" dirty="0" err="1"/>
              <a:t>громади</a:t>
            </a:r>
            <a:r>
              <a:rPr lang="ru-RU" sz="20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6632"/>
            <a:ext cx="3868715" cy="5373216"/>
          </a:xfrm>
        </p:spPr>
      </p:pic>
    </p:spTree>
    <p:extLst>
      <p:ext uri="{BB962C8B-B14F-4D97-AF65-F5344CB8AC3E}">
        <p14:creationId xmlns:p14="http://schemas.microsoft.com/office/powerpoint/2010/main" val="23589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805264"/>
            <a:ext cx="8568952" cy="914400"/>
          </a:xfrm>
        </p:spPr>
        <p:txBody>
          <a:bodyPr/>
          <a:lstStyle/>
          <a:p>
            <a:r>
              <a:rPr lang="ru-RU" sz="4000" dirty="0" err="1"/>
              <a:t>Костьол</a:t>
            </a:r>
            <a:r>
              <a:rPr lang="ru-RU" sz="4000" dirty="0"/>
              <a:t> святого </a:t>
            </a:r>
            <a:r>
              <a:rPr lang="ru-RU" sz="4000" dirty="0" err="1"/>
              <a:t>Миколая</a:t>
            </a:r>
            <a:r>
              <a:rPr lang="ru-RU" sz="4000" dirty="0"/>
              <a:t>, 1911 </a:t>
            </a:r>
            <a:r>
              <a:rPr lang="ru-RU" sz="4000" dirty="0" err="1"/>
              <a:t>рік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32" y="116633"/>
            <a:ext cx="3996459" cy="5544616"/>
          </a:xfrm>
        </p:spPr>
      </p:pic>
    </p:spTree>
    <p:extLst>
      <p:ext uri="{BB962C8B-B14F-4D97-AF65-F5344CB8AC3E}">
        <p14:creationId xmlns:p14="http://schemas.microsoft.com/office/powerpoint/2010/main" val="24790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4" y="5229200"/>
            <a:ext cx="8928992" cy="1512168"/>
          </a:xfrm>
        </p:spPr>
        <p:txBody>
          <a:bodyPr/>
          <a:lstStyle/>
          <a:p>
            <a:r>
              <a:rPr lang="ru-RU" sz="1800" b="1" dirty="0" err="1"/>
              <a:t>Костьол</a:t>
            </a:r>
            <a:r>
              <a:rPr lang="ru-RU" sz="1800" b="1" dirty="0"/>
              <a:t> святого </a:t>
            </a:r>
            <a:r>
              <a:rPr lang="ru-RU" sz="1800" b="1" dirty="0" err="1"/>
              <a:t>Миколая</a:t>
            </a:r>
            <a:r>
              <a:rPr lang="ru-RU" sz="1800" dirty="0"/>
              <a:t> — одна з </a:t>
            </a:r>
            <a:r>
              <a:rPr lang="ru-RU" sz="1800" dirty="0" err="1"/>
              <a:t>двох</a:t>
            </a:r>
            <a:r>
              <a:rPr lang="ru-RU" sz="1800" dirty="0"/>
              <a:t> </a:t>
            </a:r>
            <a:r>
              <a:rPr lang="ru-RU" sz="1800" dirty="0" err="1">
                <a:hlinkClick r:id="rId2" tooltip="Римо-Католицька Церква"/>
              </a:rPr>
              <a:t>римо-Католицьких</a:t>
            </a:r>
            <a:r>
              <a:rPr lang="ru-RU" sz="1800" dirty="0"/>
              <a:t> </a:t>
            </a:r>
            <a:r>
              <a:rPr lang="ru-RU" sz="1800" dirty="0" err="1"/>
              <a:t>церков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побудовані</a:t>
            </a:r>
            <a:r>
              <a:rPr lang="ru-RU" sz="1800" dirty="0"/>
              <a:t> в </a:t>
            </a:r>
            <a:r>
              <a:rPr lang="ru-RU" sz="1800" dirty="0" err="1">
                <a:hlinkClick r:id="rId3" tooltip="Київ"/>
              </a:rPr>
              <a:t>Києві</a:t>
            </a:r>
            <a:r>
              <a:rPr lang="ru-RU" sz="1800" dirty="0"/>
              <a:t> до 1917 року. </a:t>
            </a:r>
            <a:r>
              <a:rPr lang="ru-RU" sz="1800" dirty="0" err="1"/>
              <a:t>Розташована</a:t>
            </a:r>
            <a:r>
              <a:rPr lang="ru-RU" sz="1800" dirty="0"/>
              <a:t> у самому </a:t>
            </a:r>
            <a:r>
              <a:rPr lang="ru-RU" sz="1800" dirty="0" err="1"/>
              <a:t>центрі</a:t>
            </a:r>
            <a:r>
              <a:rPr lang="ru-RU" sz="1800" dirty="0"/>
              <a:t> </a:t>
            </a:r>
            <a:r>
              <a:rPr lang="ru-RU" sz="1800" dirty="0" err="1"/>
              <a:t>міста</a:t>
            </a:r>
            <a:r>
              <a:rPr lang="ru-RU" sz="1800" dirty="0"/>
              <a:t> на </a:t>
            </a:r>
            <a:r>
              <a:rPr lang="ru-RU" sz="1800" dirty="0" err="1">
                <a:hlinkClick r:id="rId4" tooltip="Велика Васильківська вулиця"/>
              </a:rPr>
              <a:t>Великій</a:t>
            </a:r>
            <a:r>
              <a:rPr lang="ru-RU" sz="1800" dirty="0">
                <a:hlinkClick r:id="rId4" tooltip="Велика Васильківська вулиця"/>
              </a:rPr>
              <a:t> </a:t>
            </a:r>
            <a:r>
              <a:rPr lang="ru-RU" sz="1800" dirty="0" err="1">
                <a:hlinkClick r:id="rId4" tooltip="Велика Васильківська вулиця"/>
              </a:rPr>
              <a:t>Васильківській</a:t>
            </a:r>
            <a:r>
              <a:rPr lang="ru-RU" sz="1800" dirty="0">
                <a:hlinkClick r:id="rId4" tooltip="Велика Васильківська вулиця"/>
              </a:rPr>
              <a:t> </a:t>
            </a:r>
            <a:r>
              <a:rPr lang="ru-RU" sz="1800" dirty="0" err="1">
                <a:hlinkClick r:id="rId4" tooltip="Велика Васильківська вулиця"/>
              </a:rPr>
              <a:t>вулиці</a:t>
            </a:r>
            <a:r>
              <a:rPr lang="ru-RU" sz="1800" dirty="0"/>
              <a:t>. </a:t>
            </a:r>
            <a:r>
              <a:rPr lang="ru-RU" sz="1800" dirty="0" err="1"/>
              <a:t>Церква</a:t>
            </a:r>
            <a:r>
              <a:rPr lang="ru-RU" sz="1800" dirty="0"/>
              <a:t>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сконструйована</a:t>
            </a:r>
            <a:r>
              <a:rPr lang="ru-RU" sz="1800" dirty="0"/>
              <a:t> в </a:t>
            </a:r>
            <a:r>
              <a:rPr lang="ru-RU" sz="1800" dirty="0">
                <a:hlinkClick r:id="rId5" tooltip="1899"/>
              </a:rPr>
              <a:t>1899</a:t>
            </a:r>
            <a:r>
              <a:rPr lang="ru-RU" sz="1800" dirty="0"/>
              <a:t>—</a:t>
            </a:r>
            <a:r>
              <a:rPr lang="ru-RU" sz="1800" dirty="0">
                <a:hlinkClick r:id="rId6" tooltip="1909"/>
              </a:rPr>
              <a:t>1909</a:t>
            </a:r>
            <a:r>
              <a:rPr lang="ru-RU" sz="1800" dirty="0"/>
              <a:t> роках і </a:t>
            </a:r>
            <a:r>
              <a:rPr lang="ru-RU" sz="1800" dirty="0" err="1"/>
              <a:t>побудована</a:t>
            </a:r>
            <a:r>
              <a:rPr lang="ru-RU" sz="1800" dirty="0"/>
              <a:t> в </a:t>
            </a:r>
            <a:r>
              <a:rPr lang="ru-RU" sz="1800" dirty="0" err="1">
                <a:hlinkClick r:id="rId7" tooltip="Неоготика"/>
              </a:rPr>
              <a:t>неоготичному</a:t>
            </a:r>
            <a:r>
              <a:rPr lang="ru-RU" sz="1800" dirty="0"/>
              <a:t> </a:t>
            </a:r>
            <a:r>
              <a:rPr lang="ru-RU" sz="1800" dirty="0" err="1"/>
              <a:t>стилі</a:t>
            </a:r>
            <a:r>
              <a:rPr lang="ru-RU" sz="1800" dirty="0"/>
              <a:t> </a:t>
            </a:r>
            <a:r>
              <a:rPr lang="ru-RU" sz="1800" dirty="0" err="1"/>
              <a:t>київським</a:t>
            </a:r>
            <a:r>
              <a:rPr lang="ru-RU" sz="1800" dirty="0"/>
              <a:t> </a:t>
            </a:r>
            <a:r>
              <a:rPr lang="ru-RU" sz="1800" dirty="0" err="1"/>
              <a:t>архітектором</a:t>
            </a:r>
            <a:r>
              <a:rPr lang="ru-RU" sz="1800" dirty="0"/>
              <a:t> </a:t>
            </a:r>
            <a:r>
              <a:rPr lang="ru-RU" sz="1800" dirty="0">
                <a:hlinkClick r:id="rId8" tooltip="Владислав Городецький"/>
              </a:rPr>
              <a:t>Владиславом </a:t>
            </a:r>
            <a:r>
              <a:rPr lang="ru-RU" sz="1800" dirty="0" err="1">
                <a:hlinkClick r:id="rId8" tooltip="Владислав Городецький"/>
              </a:rPr>
              <a:t>Городецьким</a:t>
            </a:r>
            <a:r>
              <a:rPr lang="ru-RU" sz="1800" dirty="0"/>
              <a:t>, за проектом С. В. </a:t>
            </a:r>
            <a:r>
              <a:rPr lang="ru-RU" sz="1800" dirty="0" err="1"/>
              <a:t>Валовського</a:t>
            </a:r>
            <a:r>
              <a:rPr lang="ru-RU" sz="1800" dirty="0"/>
              <a:t>.</a:t>
            </a: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1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4976044" cy="4896544"/>
          </a:xfrm>
        </p:spPr>
      </p:pic>
    </p:spTree>
    <p:extLst>
      <p:ext uri="{BB962C8B-B14F-4D97-AF65-F5344CB8AC3E}">
        <p14:creationId xmlns:p14="http://schemas.microsoft.com/office/powerpoint/2010/main" val="39624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517232"/>
            <a:ext cx="8712968" cy="1202432"/>
          </a:xfrm>
        </p:spPr>
        <p:txBody>
          <a:bodyPr/>
          <a:lstStyle/>
          <a:p>
            <a:r>
              <a:rPr lang="ru-RU" sz="2000" dirty="0" err="1"/>
              <a:t>Миколаївський</a:t>
            </a:r>
            <a:r>
              <a:rPr lang="ru-RU" sz="2000" dirty="0"/>
              <a:t> костел — одна з </a:t>
            </a:r>
            <a:r>
              <a:rPr lang="ru-RU" sz="2000" dirty="0" err="1"/>
              <a:t>найцікавіших</a:t>
            </a:r>
            <a:r>
              <a:rPr lang="ru-RU" sz="2000" dirty="0"/>
              <a:t> </a:t>
            </a:r>
            <a:r>
              <a:rPr lang="ru-RU" sz="2000" dirty="0" err="1"/>
              <a:t>споруд</a:t>
            </a:r>
            <a:r>
              <a:rPr lang="ru-RU" sz="2000" dirty="0"/>
              <a:t> </a:t>
            </a:r>
            <a:r>
              <a:rPr lang="ru-RU" sz="2000" dirty="0" err="1"/>
              <a:t>архітектури</a:t>
            </a:r>
            <a:r>
              <a:rPr lang="ru-RU" sz="2000" dirty="0"/>
              <a:t> початку </a:t>
            </a:r>
            <a:r>
              <a:rPr lang="en-US" sz="2000" dirty="0"/>
              <a:t>XX </a:t>
            </a:r>
            <a:r>
              <a:rPr lang="ru-RU" sz="2000" dirty="0"/>
              <a:t>ст. </a:t>
            </a:r>
            <a:r>
              <a:rPr lang="ru-RU" sz="2000" dirty="0" err="1"/>
              <a:t>Збудований</a:t>
            </a:r>
            <a:r>
              <a:rPr lang="ru-RU" sz="2000" dirty="0"/>
              <a:t> в </a:t>
            </a:r>
            <a:r>
              <a:rPr lang="ru-RU" sz="2000" dirty="0" err="1"/>
              <a:t>стилізованих</a:t>
            </a:r>
            <a:r>
              <a:rPr lang="ru-RU" sz="2000" dirty="0"/>
              <a:t> </a:t>
            </a:r>
            <a:r>
              <a:rPr lang="ru-RU" sz="2000" dirty="0" err="1"/>
              <a:t>готичних</a:t>
            </a:r>
            <a:r>
              <a:rPr lang="ru-RU" sz="2000" dirty="0"/>
              <a:t> формах з </a:t>
            </a:r>
            <a:r>
              <a:rPr lang="ru-RU" sz="2000" dirty="0" err="1"/>
              <a:t>високими</a:t>
            </a:r>
            <a:r>
              <a:rPr lang="ru-RU" sz="2000" dirty="0"/>
              <a:t> </a:t>
            </a:r>
            <a:r>
              <a:rPr lang="ru-RU" sz="2000" dirty="0" err="1"/>
              <a:t>стрілчастими</a:t>
            </a:r>
            <a:r>
              <a:rPr lang="ru-RU" sz="2000" dirty="0"/>
              <a:t> шпилями, </a:t>
            </a:r>
            <a:r>
              <a:rPr lang="ru-RU" sz="2000" dirty="0" err="1"/>
              <a:t>вирізняється</a:t>
            </a:r>
            <a:r>
              <a:rPr lang="ru-RU" sz="2000" dirty="0"/>
              <a:t> </a:t>
            </a:r>
            <a:r>
              <a:rPr lang="ru-RU" sz="2000" dirty="0" err="1"/>
              <a:t>стрункими</a:t>
            </a:r>
            <a:r>
              <a:rPr lang="ru-RU" sz="2000" dirty="0"/>
              <a:t> </a:t>
            </a:r>
            <a:r>
              <a:rPr lang="ru-RU" sz="2000" dirty="0" err="1"/>
              <a:t>пропорціями</a:t>
            </a:r>
            <a:r>
              <a:rPr lang="ru-RU" sz="2000" dirty="0"/>
              <a:t>, </a:t>
            </a:r>
            <a:r>
              <a:rPr lang="ru-RU" sz="2000" dirty="0" err="1"/>
              <a:t>легкістю</a:t>
            </a:r>
            <a:r>
              <a:rPr lang="ru-RU" sz="2000" dirty="0"/>
              <a:t>, </a:t>
            </a:r>
            <a:r>
              <a:rPr lang="ru-RU" sz="2000" dirty="0" err="1"/>
              <a:t>ясністю</a:t>
            </a:r>
            <a:r>
              <a:rPr lang="ru-RU" sz="2000" dirty="0"/>
              <a:t> </a:t>
            </a:r>
            <a:r>
              <a:rPr lang="ru-RU" sz="2000" dirty="0" err="1"/>
              <a:t>композиційної</a:t>
            </a:r>
            <a:r>
              <a:rPr lang="ru-RU" sz="2000" dirty="0"/>
              <a:t> </a:t>
            </a:r>
            <a:r>
              <a:rPr lang="ru-RU" sz="2000" dirty="0" err="1"/>
              <a:t>структури</a:t>
            </a:r>
            <a:r>
              <a:rPr lang="ru-RU" sz="20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641891" cy="5091056"/>
          </a:xfrm>
        </p:spPr>
      </p:pic>
    </p:spTree>
    <p:extLst>
      <p:ext uri="{BB962C8B-B14F-4D97-AF65-F5344CB8AC3E}">
        <p14:creationId xmlns:p14="http://schemas.microsoft.com/office/powerpoint/2010/main" val="18049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805264"/>
            <a:ext cx="8784976" cy="914400"/>
          </a:xfrm>
        </p:spPr>
        <p:txBody>
          <a:bodyPr/>
          <a:lstStyle/>
          <a:p>
            <a:r>
              <a:rPr lang="ru-RU" sz="1800" dirty="0"/>
              <a:t>У планово-</a:t>
            </a:r>
            <a:r>
              <a:rPr lang="ru-RU" sz="1800" dirty="0" err="1"/>
              <a:t>просторовій</a:t>
            </a:r>
            <a:r>
              <a:rPr lang="ru-RU" sz="1800" dirty="0"/>
              <a:t> </a:t>
            </a:r>
            <a:r>
              <a:rPr lang="ru-RU" sz="1800" dirty="0" err="1"/>
              <a:t>композиції</a:t>
            </a:r>
            <a:r>
              <a:rPr lang="ru-RU" sz="1800" dirty="0"/>
              <a:t> костел св. </a:t>
            </a:r>
            <a:r>
              <a:rPr lang="ru-RU" sz="1800" dirty="0" err="1"/>
              <a:t>Миколая</a:t>
            </a:r>
            <a:r>
              <a:rPr lang="ru-RU" sz="1800" dirty="0"/>
              <a:t> </a:t>
            </a:r>
            <a:r>
              <a:rPr lang="ru-RU" sz="1800" dirty="0" err="1"/>
              <a:t>вирішено</a:t>
            </a:r>
            <a:r>
              <a:rPr lang="ru-RU" sz="1800" dirty="0"/>
              <a:t> у </a:t>
            </a:r>
            <a:r>
              <a:rPr lang="ru-RU" sz="1800" dirty="0" err="1"/>
              <a:t>вигляді</a:t>
            </a:r>
            <a:r>
              <a:rPr lang="ru-RU" sz="1800" dirty="0"/>
              <a:t> </a:t>
            </a:r>
            <a:r>
              <a:rPr lang="ru-RU" sz="1800" dirty="0" err="1"/>
              <a:t>хрещатої</a:t>
            </a:r>
            <a:r>
              <a:rPr lang="ru-RU" sz="1800" dirty="0"/>
              <a:t> в </a:t>
            </a:r>
            <a:r>
              <a:rPr lang="ru-RU" sz="1800" dirty="0" err="1"/>
              <a:t>плані</a:t>
            </a:r>
            <a:r>
              <a:rPr lang="ru-RU" sz="1800" dirty="0"/>
              <a:t> </a:t>
            </a:r>
            <a:r>
              <a:rPr lang="ru-RU" sz="1800" dirty="0" err="1"/>
              <a:t>базиліки</a:t>
            </a:r>
            <a:r>
              <a:rPr lang="ru-RU" sz="1800" dirty="0"/>
              <a:t> з </a:t>
            </a:r>
            <a:r>
              <a:rPr lang="ru-RU" sz="1800" dirty="0" err="1"/>
              <a:t>розвинутим</a:t>
            </a:r>
            <a:r>
              <a:rPr lang="ru-RU" sz="1800" dirty="0"/>
              <a:t> трансептом, </a:t>
            </a:r>
            <a:r>
              <a:rPr lang="ru-RU" sz="1800" dirty="0" err="1"/>
              <a:t>двома</a:t>
            </a:r>
            <a:r>
              <a:rPr lang="ru-RU" sz="1800" dirty="0"/>
              <a:t> вежами на головному, </a:t>
            </a:r>
            <a:r>
              <a:rPr lang="ru-RU" sz="1800" dirty="0" err="1"/>
              <a:t>західному</a:t>
            </a:r>
            <a:r>
              <a:rPr lang="ru-RU" sz="1800" dirty="0"/>
              <a:t> </a:t>
            </a:r>
            <a:r>
              <a:rPr lang="ru-RU" sz="1800" dirty="0" err="1"/>
              <a:t>фасаді</a:t>
            </a:r>
            <a:r>
              <a:rPr lang="ru-RU" sz="1800" dirty="0"/>
              <a:t>, і </a:t>
            </a:r>
            <a:r>
              <a:rPr lang="ru-RU" sz="1800" dirty="0" err="1"/>
              <a:t>меншою</a:t>
            </a:r>
            <a:r>
              <a:rPr lang="ru-RU" sz="1800" dirty="0"/>
              <a:t> </a:t>
            </a:r>
            <a:r>
              <a:rPr lang="ru-RU" sz="1800" dirty="0" err="1"/>
              <a:t>третьою</a:t>
            </a:r>
            <a:r>
              <a:rPr lang="ru-RU" sz="1800" dirty="0"/>
              <a:t> - над </a:t>
            </a:r>
            <a:r>
              <a:rPr lang="ru-RU" sz="1800" dirty="0" err="1"/>
              <a:t>середхрестям</a:t>
            </a:r>
            <a:r>
              <a:rPr lang="ru-RU" sz="1800" dirty="0"/>
              <a:t>, </a:t>
            </a:r>
            <a:r>
              <a:rPr lang="ru-RU" sz="1800" dirty="0" err="1"/>
              <a:t>сигнатуркою</a:t>
            </a:r>
            <a:r>
              <a:rPr lang="ru-RU" sz="1800" dirty="0"/>
              <a:t> з </a:t>
            </a:r>
            <a:r>
              <a:rPr lang="ru-RU" sz="1800" dirty="0" err="1"/>
              <a:t>дзвоном</a:t>
            </a:r>
            <a:r>
              <a:rPr lang="ru-RU" sz="18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7848872" cy="5423745"/>
          </a:xfrm>
        </p:spPr>
      </p:pic>
    </p:spTree>
    <p:extLst>
      <p:ext uri="{BB962C8B-B14F-4D97-AF65-F5344CB8AC3E}">
        <p14:creationId xmlns:p14="http://schemas.microsoft.com/office/powerpoint/2010/main" val="11842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733256"/>
            <a:ext cx="8856984" cy="1008112"/>
          </a:xfrm>
        </p:spPr>
        <p:txBody>
          <a:bodyPr/>
          <a:lstStyle/>
          <a:p>
            <a:r>
              <a:rPr lang="ru-RU" sz="1800" dirty="0"/>
              <a:t>Головну </a:t>
            </a:r>
            <a:r>
              <a:rPr lang="ru-RU" sz="1800" dirty="0" err="1"/>
              <a:t>увагу</a:t>
            </a:r>
            <a:r>
              <a:rPr lang="ru-RU" sz="1800" dirty="0"/>
              <a:t> </a:t>
            </a:r>
            <a:r>
              <a:rPr lang="ru-RU" sz="1800" dirty="0" err="1"/>
              <a:t>зосереджено</a:t>
            </a:r>
            <a:r>
              <a:rPr lang="ru-RU" sz="1800" dirty="0"/>
              <a:t> на </a:t>
            </a:r>
            <a:r>
              <a:rPr lang="ru-RU" sz="1800" dirty="0" err="1"/>
              <a:t>західному</a:t>
            </a:r>
            <a:r>
              <a:rPr lang="ru-RU" sz="1800" dirty="0"/>
              <a:t> </a:t>
            </a:r>
            <a:r>
              <a:rPr lang="ru-RU" sz="1800" dirty="0" err="1"/>
              <a:t>фасаді</a:t>
            </a:r>
            <a:r>
              <a:rPr lang="ru-RU" sz="1800" dirty="0"/>
              <a:t> - з </a:t>
            </a:r>
            <a:r>
              <a:rPr lang="ru-RU" sz="1800" dirty="0" err="1"/>
              <a:t>трьома</a:t>
            </a:r>
            <a:r>
              <a:rPr lang="ru-RU" sz="1800" dirty="0"/>
              <a:t> порталами, </a:t>
            </a:r>
            <a:r>
              <a:rPr lang="ru-RU" sz="1800" dirty="0" err="1"/>
              <a:t>величезним</a:t>
            </a:r>
            <a:r>
              <a:rPr lang="ru-RU" sz="1800" dirty="0"/>
              <a:t> </a:t>
            </a:r>
            <a:r>
              <a:rPr lang="ru-RU" sz="1800" dirty="0" err="1"/>
              <a:t>вітражованим</a:t>
            </a:r>
            <a:r>
              <a:rPr lang="ru-RU" sz="1800" dirty="0"/>
              <a:t> круглим </a:t>
            </a:r>
            <a:r>
              <a:rPr lang="ru-RU" sz="1800" dirty="0" err="1"/>
              <a:t>вікном</a:t>
            </a:r>
            <a:r>
              <a:rPr lang="ru-RU" sz="1800" dirty="0"/>
              <a:t>-«</a:t>
            </a:r>
            <a:r>
              <a:rPr lang="ru-RU" sz="1800" dirty="0" err="1"/>
              <a:t>трояндою</a:t>
            </a:r>
            <a:r>
              <a:rPr lang="ru-RU" sz="1800" dirty="0"/>
              <a:t>», над </a:t>
            </a:r>
            <a:r>
              <a:rPr lang="ru-RU" sz="1800" dirty="0" err="1"/>
              <a:t>яким</a:t>
            </a:r>
            <a:r>
              <a:rPr lang="ru-RU" sz="1800" dirty="0"/>
              <a:t> </a:t>
            </a:r>
            <a:r>
              <a:rPr lang="ru-RU" sz="1800" dirty="0" err="1"/>
              <a:t>підноситься</a:t>
            </a:r>
            <a:r>
              <a:rPr lang="ru-RU" sz="1800" dirty="0"/>
              <a:t> </a:t>
            </a:r>
            <a:r>
              <a:rPr lang="ru-RU" sz="1800" dirty="0" err="1"/>
              <a:t>трикутний</a:t>
            </a:r>
            <a:r>
              <a:rPr lang="ru-RU" sz="1800" dirty="0"/>
              <a:t> фронтон. </a:t>
            </a:r>
            <a:r>
              <a:rPr lang="ru-RU" sz="1800" dirty="0" err="1"/>
              <a:t>Обабіч</a:t>
            </a:r>
            <a:r>
              <a:rPr lang="ru-RU" sz="1800" dirty="0"/>
              <a:t> - </a:t>
            </a:r>
            <a:r>
              <a:rPr lang="ru-RU" sz="1800" dirty="0" err="1"/>
              <a:t>високі</a:t>
            </a:r>
            <a:r>
              <a:rPr lang="ru-RU" sz="1800" dirty="0"/>
              <a:t> </a:t>
            </a:r>
            <a:r>
              <a:rPr lang="ru-RU" sz="1800" dirty="0" err="1"/>
              <a:t>готичні</a:t>
            </a:r>
            <a:r>
              <a:rPr lang="ru-RU" sz="1800" dirty="0"/>
              <a:t> </a:t>
            </a:r>
            <a:r>
              <a:rPr lang="ru-RU" sz="1800" dirty="0" err="1"/>
              <a:t>фіали</a:t>
            </a:r>
            <a:r>
              <a:rPr lang="ru-RU" sz="1800" dirty="0"/>
              <a:t> й </a:t>
            </a:r>
            <a:r>
              <a:rPr lang="ru-RU" sz="1800" dirty="0" err="1"/>
              <a:t>ажурні</a:t>
            </a:r>
            <a:r>
              <a:rPr lang="ru-RU" sz="1800" dirty="0"/>
              <a:t> </a:t>
            </a:r>
            <a:r>
              <a:rPr lang="ru-RU" sz="1800" dirty="0" err="1"/>
              <a:t>стрільчасті</a:t>
            </a:r>
            <a:r>
              <a:rPr lang="ru-RU" sz="1800" dirty="0"/>
              <a:t> </a:t>
            </a:r>
            <a:r>
              <a:rPr lang="ru-RU" sz="1800" dirty="0" err="1"/>
              <a:t>вежі</a:t>
            </a:r>
            <a:r>
              <a:rPr lang="ru-RU" sz="1800" dirty="0"/>
              <a:t>. </a:t>
            </a:r>
            <a:r>
              <a:rPr lang="ru-RU" sz="1800" dirty="0" err="1"/>
              <a:t>Загальна</a:t>
            </a:r>
            <a:r>
              <a:rPr lang="ru-RU" sz="1800" dirty="0"/>
              <a:t> </a:t>
            </a:r>
            <a:r>
              <a:rPr lang="ru-RU" sz="1800" dirty="0" err="1"/>
              <a:t>висота</a:t>
            </a:r>
            <a:r>
              <a:rPr lang="ru-RU" sz="1800" dirty="0"/>
              <a:t> </a:t>
            </a:r>
            <a:r>
              <a:rPr lang="ru-RU" sz="1800" dirty="0" err="1"/>
              <a:t>споруди</a:t>
            </a:r>
            <a:r>
              <a:rPr lang="ru-RU" sz="1800" dirty="0"/>
              <a:t> 55 </a:t>
            </a:r>
            <a:r>
              <a:rPr lang="ru-RU" sz="1800" dirty="0" err="1"/>
              <a:t>метрів</a:t>
            </a:r>
            <a:r>
              <a:rPr lang="ru-RU" sz="1800" dirty="0"/>
              <a:t>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632848" cy="5129505"/>
          </a:xfrm>
        </p:spPr>
      </p:pic>
    </p:spTree>
    <p:extLst>
      <p:ext uri="{BB962C8B-B14F-4D97-AF65-F5344CB8AC3E}">
        <p14:creationId xmlns:p14="http://schemas.microsoft.com/office/powerpoint/2010/main" val="8815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661248"/>
            <a:ext cx="8784976" cy="1080120"/>
          </a:xfrm>
        </p:spPr>
        <p:txBody>
          <a:bodyPr/>
          <a:lstStyle/>
          <a:p>
            <a:r>
              <a:rPr lang="ru-RU" sz="1600" dirty="0" err="1"/>
              <a:t>Бездоганна</a:t>
            </a:r>
            <a:r>
              <a:rPr lang="ru-RU" sz="1600" dirty="0"/>
              <a:t> </a:t>
            </a:r>
            <a:r>
              <a:rPr lang="ru-RU" sz="1600" dirty="0" err="1"/>
              <a:t>пропорційність</a:t>
            </a:r>
            <a:r>
              <a:rPr lang="ru-RU" sz="1600" dirty="0"/>
              <a:t> і </a:t>
            </a:r>
            <a:r>
              <a:rPr lang="ru-RU" sz="1600" dirty="0" err="1"/>
              <a:t>врівноваженість</a:t>
            </a:r>
            <a:r>
              <a:rPr lang="ru-RU" sz="1600" dirty="0"/>
              <a:t>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/>
              <a:t>мас</a:t>
            </a:r>
            <a:r>
              <a:rPr lang="ru-RU" sz="1600" dirty="0"/>
              <a:t>, </a:t>
            </a:r>
            <a:r>
              <a:rPr lang="ru-RU" sz="1600" dirty="0" err="1"/>
              <a:t>довершеність</a:t>
            </a:r>
            <a:r>
              <a:rPr lang="ru-RU" sz="1600" dirty="0"/>
              <a:t> і </a:t>
            </a:r>
            <a:r>
              <a:rPr lang="ru-RU" sz="1600" dirty="0" err="1"/>
              <a:t>ясність</a:t>
            </a:r>
            <a:r>
              <a:rPr lang="ru-RU" sz="1600" dirty="0"/>
              <a:t> </a:t>
            </a:r>
            <a:r>
              <a:rPr lang="ru-RU" sz="1600" dirty="0" err="1"/>
              <a:t>композиційного</a:t>
            </a:r>
            <a:r>
              <a:rPr lang="ru-RU" sz="1600" dirty="0"/>
              <a:t> </a:t>
            </a:r>
            <a:r>
              <a:rPr lang="ru-RU" sz="1600" dirty="0" err="1"/>
              <a:t>задуму</a:t>
            </a:r>
            <a:r>
              <a:rPr lang="ru-RU" sz="1600" dirty="0"/>
              <a:t> </a:t>
            </a:r>
            <a:r>
              <a:rPr lang="ru-RU" sz="1600" dirty="0" err="1"/>
              <a:t>поєднуються</a:t>
            </a:r>
            <a:r>
              <a:rPr lang="ru-RU" sz="1600" dirty="0"/>
              <a:t> з таким само </a:t>
            </a:r>
            <a:r>
              <a:rPr lang="ru-RU" sz="1600" dirty="0" err="1"/>
              <a:t>бездоганним</a:t>
            </a:r>
            <a:r>
              <a:rPr lang="ru-RU" sz="1600" dirty="0"/>
              <a:t> </a:t>
            </a:r>
            <a:r>
              <a:rPr lang="ru-RU" sz="1600" dirty="0" err="1"/>
              <a:t>виконанням</a:t>
            </a:r>
            <a:r>
              <a:rPr lang="ru-RU" sz="1600" dirty="0"/>
              <a:t> </a:t>
            </a:r>
            <a:r>
              <a:rPr lang="ru-RU" sz="1600" dirty="0" err="1"/>
              <a:t>кожної</a:t>
            </a:r>
            <a:r>
              <a:rPr lang="ru-RU" sz="1600" dirty="0"/>
              <a:t> </a:t>
            </a:r>
            <a:r>
              <a:rPr lang="ru-RU" sz="1600" dirty="0" err="1"/>
              <a:t>деталі</a:t>
            </a:r>
            <a:r>
              <a:rPr lang="ru-RU" sz="1600" dirty="0"/>
              <a:t>, </a:t>
            </a:r>
            <a:r>
              <a:rPr lang="ru-RU" sz="1600" dirty="0" err="1"/>
              <a:t>починаючи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скульптурних</a:t>
            </a:r>
            <a:r>
              <a:rPr lang="ru-RU" sz="1600" dirty="0"/>
              <a:t> </a:t>
            </a:r>
            <a:r>
              <a:rPr lang="ru-RU" sz="1600" dirty="0" err="1"/>
              <a:t>зображень</a:t>
            </a:r>
            <a:r>
              <a:rPr lang="ru-RU" sz="1600" dirty="0"/>
              <a:t> </a:t>
            </a:r>
            <a:r>
              <a:rPr lang="ru-RU" sz="1600" dirty="0" err="1"/>
              <a:t>святих</a:t>
            </a:r>
            <a:r>
              <a:rPr lang="ru-RU" sz="1600" dirty="0"/>
              <a:t> на </a:t>
            </a:r>
            <a:r>
              <a:rPr lang="ru-RU" sz="1600" dirty="0" err="1"/>
              <a:t>фасаді</a:t>
            </a:r>
            <a:r>
              <a:rPr lang="ru-RU" sz="1600" dirty="0"/>
              <a:t> і </a:t>
            </a:r>
            <a:r>
              <a:rPr lang="ru-RU" sz="1600" dirty="0" err="1"/>
              <a:t>закінчуючи</a:t>
            </a:r>
            <a:r>
              <a:rPr lang="ru-RU" sz="1600" dirty="0"/>
              <a:t> </a:t>
            </a:r>
            <a:r>
              <a:rPr lang="ru-RU" sz="1600" dirty="0" err="1"/>
              <a:t>латунними</a:t>
            </a:r>
            <a:r>
              <a:rPr lang="ru-RU" sz="1600" dirty="0"/>
              <a:t> </a:t>
            </a:r>
            <a:r>
              <a:rPr lang="ru-RU" sz="1600" dirty="0" err="1"/>
              <a:t>дверними</a:t>
            </a:r>
            <a:r>
              <a:rPr lang="ru-RU" sz="1600" dirty="0"/>
              <a:t> ручками, </a:t>
            </a:r>
            <a:r>
              <a:rPr lang="ru-RU" sz="1600" dirty="0" err="1"/>
              <a:t>завісами</a:t>
            </a:r>
            <a:r>
              <a:rPr lang="ru-RU" sz="1600" dirty="0"/>
              <a:t> та </a:t>
            </a:r>
            <a:r>
              <a:rPr lang="ru-RU" sz="1600" dirty="0" err="1"/>
              <a:t>засувками</a:t>
            </a:r>
            <a:r>
              <a:rPr lang="ru-RU" sz="1600" dirty="0"/>
              <a:t>. </a:t>
            </a:r>
            <a:r>
              <a:rPr lang="ru-RU" sz="1600" dirty="0" err="1"/>
              <a:t>Впадають</a:t>
            </a:r>
            <a:r>
              <a:rPr lang="ru-RU" sz="1600" dirty="0"/>
              <a:t> в око і </a:t>
            </a:r>
            <a:r>
              <a:rPr lang="ru-RU" sz="1600" dirty="0" err="1"/>
              <a:t>сірі</a:t>
            </a:r>
            <a:r>
              <a:rPr lang="ru-RU" sz="1600" dirty="0"/>
              <a:t> </a:t>
            </a:r>
            <a:r>
              <a:rPr lang="ru-RU" sz="1600" dirty="0" err="1"/>
              <a:t>ящірки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ховаються</a:t>
            </a:r>
            <a:r>
              <a:rPr lang="ru-RU" sz="1600" dirty="0"/>
              <a:t> у </a:t>
            </a:r>
            <a:r>
              <a:rPr lang="ru-RU" sz="1600" dirty="0" err="1"/>
              <a:t>шпаринах</a:t>
            </a:r>
            <a:r>
              <a:rPr lang="ru-RU" sz="1600" dirty="0"/>
              <a:t> </a:t>
            </a:r>
            <a:r>
              <a:rPr lang="ru-RU" sz="1600" dirty="0" err="1"/>
              <a:t>архітектурних</a:t>
            </a:r>
            <a:r>
              <a:rPr lang="ru-RU" sz="1600" dirty="0"/>
              <a:t> форм - то </a:t>
            </a:r>
            <a:r>
              <a:rPr lang="ru-RU" sz="1600" dirty="0" err="1"/>
              <a:t>вже</a:t>
            </a:r>
            <a:r>
              <a:rPr lang="ru-RU" sz="1600" dirty="0"/>
              <a:t> </a:t>
            </a:r>
            <a:r>
              <a:rPr lang="ru-RU" sz="1600" dirty="0" err="1"/>
              <a:t>дійсно</a:t>
            </a:r>
            <a:r>
              <a:rPr lang="ru-RU" sz="1600" dirty="0"/>
              <a:t> </a:t>
            </a:r>
            <a:r>
              <a:rPr lang="ru-RU" sz="1600" dirty="0" err="1"/>
              <a:t>задум</a:t>
            </a:r>
            <a:r>
              <a:rPr lang="ru-RU" sz="1600" dirty="0"/>
              <a:t> В. </a:t>
            </a:r>
            <a:r>
              <a:rPr lang="ru-RU" sz="1600" dirty="0" err="1"/>
              <a:t>Городецького</a:t>
            </a:r>
            <a:r>
              <a:rPr lang="ru-RU" sz="1600" dirty="0"/>
              <a:t> і </a:t>
            </a:r>
            <a:r>
              <a:rPr lang="ru-RU" sz="1600" dirty="0" err="1"/>
              <a:t>вправна</a:t>
            </a:r>
            <a:r>
              <a:rPr lang="ru-RU" sz="1600" dirty="0"/>
              <a:t> рука Е. Сала.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8640"/>
            <a:ext cx="3528392" cy="5007633"/>
          </a:xfrm>
        </p:spPr>
      </p:pic>
    </p:spTree>
    <p:extLst>
      <p:ext uri="{BB962C8B-B14F-4D97-AF65-F5344CB8AC3E}">
        <p14:creationId xmlns:p14="http://schemas.microsoft.com/office/powerpoint/2010/main" val="23292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589240"/>
            <a:ext cx="8640960" cy="1152128"/>
          </a:xfrm>
        </p:spPr>
        <p:txBody>
          <a:bodyPr/>
          <a:lstStyle/>
          <a:p>
            <a:r>
              <a:rPr lang="ru-RU" sz="2800" dirty="0"/>
              <a:t>У 1909 p. костел </a:t>
            </a:r>
            <a:r>
              <a:rPr lang="ru-RU" sz="2800" dirty="0" err="1"/>
              <a:t>було</a:t>
            </a:r>
            <a:r>
              <a:rPr lang="ru-RU" sz="2800" dirty="0"/>
              <a:t> </a:t>
            </a:r>
            <a:r>
              <a:rPr lang="ru-RU" sz="2800" dirty="0" err="1"/>
              <a:t>освячено</a:t>
            </a:r>
            <a:r>
              <a:rPr lang="ru-RU" sz="2800" dirty="0"/>
              <a:t>, </a:t>
            </a:r>
            <a:r>
              <a:rPr lang="ru-RU" sz="2800" dirty="0" err="1"/>
              <a:t>хоча</a:t>
            </a:r>
            <a:r>
              <a:rPr lang="ru-RU" sz="2800" dirty="0"/>
              <a:t> </a:t>
            </a:r>
            <a:r>
              <a:rPr lang="ru-RU" sz="2800" dirty="0" err="1"/>
              <a:t>споруда</a:t>
            </a:r>
            <a:r>
              <a:rPr lang="ru-RU" sz="2800" dirty="0"/>
              <a:t> й не </a:t>
            </a:r>
            <a:r>
              <a:rPr lang="ru-RU" sz="2800" dirty="0" err="1"/>
              <a:t>була</a:t>
            </a:r>
            <a:r>
              <a:rPr lang="ru-RU" sz="2800" dirty="0"/>
              <a:t> остаточно </a:t>
            </a:r>
            <a:r>
              <a:rPr lang="ru-RU" sz="2800" dirty="0" err="1"/>
              <a:t>добудована</a:t>
            </a:r>
            <a:r>
              <a:rPr lang="ru-RU" sz="28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019"/>
            <a:ext cx="4104456" cy="5350604"/>
          </a:xfrm>
        </p:spPr>
      </p:pic>
    </p:spTree>
    <p:extLst>
      <p:ext uri="{BB962C8B-B14F-4D97-AF65-F5344CB8AC3E}">
        <p14:creationId xmlns:p14="http://schemas.microsoft.com/office/powerpoint/2010/main" val="20392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733256"/>
            <a:ext cx="8784976" cy="1008112"/>
          </a:xfrm>
        </p:spPr>
        <p:txBody>
          <a:bodyPr/>
          <a:lstStyle/>
          <a:p>
            <a:r>
              <a:rPr lang="ru-RU" sz="2000" dirty="0" err="1"/>
              <a:t>Після</a:t>
            </a:r>
            <a:r>
              <a:rPr lang="ru-RU" sz="2000" dirty="0"/>
              <a:t> 1917 </a:t>
            </a:r>
            <a:r>
              <a:rPr lang="en-US" sz="2000" dirty="0"/>
              <a:t>p</a:t>
            </a:r>
            <a:r>
              <a:rPr lang="ru-RU" sz="2000" dirty="0"/>
              <a:t>оку костел </a:t>
            </a:r>
            <a:r>
              <a:rPr lang="ru-RU" sz="2000" dirty="0" err="1"/>
              <a:t>закрили</a:t>
            </a:r>
            <a:r>
              <a:rPr lang="ru-RU" sz="2000" dirty="0"/>
              <a:t>. У 1930-ті роки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використовувався</a:t>
            </a:r>
            <a:r>
              <a:rPr lang="ru-RU" sz="2000" dirty="0"/>
              <a:t> як </a:t>
            </a:r>
            <a:r>
              <a:rPr lang="ru-RU" sz="2000" dirty="0" err="1"/>
              <a:t>складське</a:t>
            </a:r>
            <a:r>
              <a:rPr lang="ru-RU" sz="2000" dirty="0"/>
              <a:t> </a:t>
            </a:r>
            <a:r>
              <a:rPr lang="ru-RU" sz="2000" dirty="0" err="1"/>
              <a:t>приміщення</a:t>
            </a:r>
            <a:r>
              <a:rPr lang="ru-RU" sz="2000" dirty="0"/>
              <a:t>, </a:t>
            </a:r>
            <a:r>
              <a:rPr lang="ru-RU" sz="2000" dirty="0" err="1"/>
              <a:t>пізніше</a:t>
            </a:r>
            <a:r>
              <a:rPr lang="ru-RU" sz="2000" dirty="0"/>
              <a:t> тут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розташований</a:t>
            </a:r>
            <a:r>
              <a:rPr lang="ru-RU" sz="2000" dirty="0"/>
              <a:t> </a:t>
            </a:r>
            <a:r>
              <a:rPr lang="ru-RU" sz="2000" dirty="0" err="1"/>
              <a:t>архів</a:t>
            </a:r>
            <a:r>
              <a:rPr lang="ru-RU" sz="2000" dirty="0"/>
              <a:t>.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Великої</a:t>
            </a:r>
            <a:r>
              <a:rPr lang="ru-RU" sz="2000" dirty="0"/>
              <a:t> </a:t>
            </a:r>
            <a:r>
              <a:rPr lang="ru-RU" sz="2000" dirty="0" err="1"/>
              <a:t>Вітчизняної</a:t>
            </a:r>
            <a:r>
              <a:rPr lang="ru-RU" sz="2000" dirty="0"/>
              <a:t> </a:t>
            </a:r>
            <a:r>
              <a:rPr lang="ru-RU" sz="2000" dirty="0" err="1"/>
              <a:t>війни</a:t>
            </a:r>
            <a:r>
              <a:rPr lang="ru-RU" sz="2000" dirty="0"/>
              <a:t> </a:t>
            </a:r>
            <a:r>
              <a:rPr lang="ru-RU" sz="2000" dirty="0" err="1"/>
              <a:t>будівля</a:t>
            </a:r>
            <a:r>
              <a:rPr lang="ru-RU" sz="2000" dirty="0"/>
              <a:t> храму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значно</a:t>
            </a:r>
            <a:r>
              <a:rPr lang="ru-RU" sz="2000" dirty="0"/>
              <a:t> </a:t>
            </a:r>
            <a:r>
              <a:rPr lang="ru-RU" sz="2000" dirty="0" err="1"/>
              <a:t>зруйнована</a:t>
            </a:r>
            <a:r>
              <a:rPr lang="ru-RU" sz="20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5472608" cy="5374070"/>
          </a:xfrm>
        </p:spPr>
      </p:pic>
    </p:spTree>
    <p:extLst>
      <p:ext uri="{BB962C8B-B14F-4D97-AF65-F5344CB8AC3E}">
        <p14:creationId xmlns:p14="http://schemas.microsoft.com/office/powerpoint/2010/main" val="27874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733256"/>
            <a:ext cx="7543800" cy="914400"/>
          </a:xfrm>
        </p:spPr>
        <p:txBody>
          <a:bodyPr/>
          <a:lstStyle/>
          <a:p>
            <a:r>
              <a:rPr lang="ru-RU" sz="2000" dirty="0" err="1"/>
              <a:t>Особлива</a:t>
            </a:r>
            <a:r>
              <a:rPr lang="ru-RU" sz="2000" dirty="0"/>
              <a:t> </a:t>
            </a:r>
            <a:r>
              <a:rPr lang="ru-RU" sz="2000" dirty="0" err="1"/>
              <a:t>увага</a:t>
            </a:r>
            <a:r>
              <a:rPr lang="ru-RU" sz="2000" dirty="0"/>
              <a:t> </a:t>
            </a:r>
            <a:r>
              <a:rPr lang="ru-RU" sz="2000" dirty="0" err="1"/>
              <a:t>приділялась</a:t>
            </a:r>
            <a:r>
              <a:rPr lang="ru-RU" sz="2000" dirty="0"/>
              <a:t> </a:t>
            </a:r>
            <a:r>
              <a:rPr lang="ru-RU" sz="2000" dirty="0" err="1"/>
              <a:t>естетичному</a:t>
            </a:r>
            <a:r>
              <a:rPr lang="ru-RU" sz="2000" dirty="0"/>
              <a:t> </a:t>
            </a:r>
            <a:r>
              <a:rPr lang="ru-RU" sz="2000" dirty="0" err="1"/>
              <a:t>оформленню</a:t>
            </a:r>
            <a:r>
              <a:rPr lang="ru-RU" sz="2000" dirty="0"/>
              <a:t> та </a:t>
            </a:r>
            <a:r>
              <a:rPr lang="ru-RU" sz="2000" dirty="0" err="1"/>
              <a:t>створенню</a:t>
            </a:r>
            <a:r>
              <a:rPr lang="ru-RU" sz="2000" dirty="0"/>
              <a:t> </a:t>
            </a:r>
            <a:r>
              <a:rPr lang="ru-RU" sz="2000" dirty="0" err="1"/>
              <a:t>комфортних</a:t>
            </a:r>
            <a:r>
              <a:rPr lang="ru-RU" sz="2000" dirty="0"/>
              <a:t> умов залу. Для </a:t>
            </a:r>
            <a:r>
              <a:rPr lang="ru-RU" sz="2000" dirty="0" err="1"/>
              <a:t>оформлення</a:t>
            </a:r>
            <a:r>
              <a:rPr lang="ru-RU" sz="2000" dirty="0"/>
              <a:t> </a:t>
            </a:r>
            <a:r>
              <a:rPr lang="ru-RU" sz="2000" dirty="0" err="1"/>
              <a:t>інтер‘єрів</a:t>
            </a:r>
            <a:r>
              <a:rPr lang="ru-RU" sz="2000" dirty="0"/>
              <a:t> </a:t>
            </a:r>
            <a:r>
              <a:rPr lang="ru-RU" sz="2000" dirty="0" err="1"/>
              <a:t>будинку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виготовлені</a:t>
            </a:r>
            <a:r>
              <a:rPr lang="ru-RU" sz="2000" dirty="0"/>
              <a:t> в </a:t>
            </a:r>
            <a:r>
              <a:rPr lang="ru-RU" sz="2000" dirty="0" err="1"/>
              <a:t>Прибалтиці</a:t>
            </a:r>
            <a:r>
              <a:rPr lang="ru-RU" sz="2000" dirty="0"/>
              <a:t> </a:t>
            </a:r>
            <a:r>
              <a:rPr lang="ru-RU" sz="2000" dirty="0" err="1"/>
              <a:t>кольорові</a:t>
            </a:r>
            <a:r>
              <a:rPr lang="ru-RU" sz="2000" dirty="0"/>
              <a:t> </a:t>
            </a:r>
            <a:r>
              <a:rPr lang="ru-RU" sz="2000" dirty="0" err="1"/>
              <a:t>вітражі</a:t>
            </a:r>
            <a:r>
              <a:rPr lang="ru-RU" sz="2000" dirty="0"/>
              <a:t>, на </a:t>
            </a:r>
            <a:r>
              <a:rPr lang="ru-RU" sz="2000" dirty="0" err="1"/>
              <a:t>Львівській</a:t>
            </a:r>
            <a:r>
              <a:rPr lang="ru-RU" sz="2000" dirty="0"/>
              <a:t> </a:t>
            </a:r>
            <a:r>
              <a:rPr lang="ru-RU" sz="2000" dirty="0" err="1"/>
              <a:t>меблевій</a:t>
            </a:r>
            <a:r>
              <a:rPr lang="ru-RU" sz="2000" dirty="0"/>
              <a:t> </a:t>
            </a:r>
            <a:r>
              <a:rPr lang="ru-RU" sz="2000" dirty="0" err="1"/>
              <a:t>фабриці</a:t>
            </a:r>
            <a:r>
              <a:rPr lang="ru-RU" sz="2000" dirty="0"/>
              <a:t> — </a:t>
            </a:r>
            <a:r>
              <a:rPr lang="ru-RU" sz="2000" dirty="0" err="1"/>
              <a:t>м‘які</a:t>
            </a:r>
            <a:r>
              <a:rPr lang="ru-RU" sz="2000" dirty="0"/>
              <a:t> </a:t>
            </a:r>
            <a:r>
              <a:rPr lang="ru-RU" sz="2000" dirty="0" err="1"/>
              <a:t>стилізовані</a:t>
            </a:r>
            <a:r>
              <a:rPr lang="ru-RU" sz="2000" dirty="0"/>
              <a:t> </a:t>
            </a:r>
            <a:r>
              <a:rPr lang="ru-RU" sz="2000" dirty="0" err="1"/>
              <a:t>меблі</a:t>
            </a:r>
            <a:r>
              <a:rPr lang="ru-RU" sz="2000" dirty="0"/>
              <a:t>, в </a:t>
            </a:r>
            <a:r>
              <a:rPr lang="ru-RU" sz="2000" dirty="0" err="1"/>
              <a:t>Ківерцях</a:t>
            </a:r>
            <a:r>
              <a:rPr lang="ru-RU" sz="2000" dirty="0"/>
              <a:t> </a:t>
            </a:r>
            <a:r>
              <a:rPr lang="ru-RU" sz="2000" dirty="0" err="1"/>
              <a:t>Волинської</a:t>
            </a:r>
            <a:r>
              <a:rPr lang="ru-RU" sz="2000" dirty="0"/>
              <a:t> </a:t>
            </a:r>
            <a:r>
              <a:rPr lang="ru-RU" sz="2000" dirty="0" err="1"/>
              <a:t>області</a:t>
            </a:r>
            <a:r>
              <a:rPr lang="ru-RU" sz="2000" dirty="0"/>
              <a:t> — </a:t>
            </a:r>
            <a:r>
              <a:rPr lang="ru-RU" sz="2000" dirty="0" err="1"/>
              <a:t>високоякісний</a:t>
            </a:r>
            <a:r>
              <a:rPr lang="ru-RU" sz="2000" dirty="0"/>
              <a:t> паркет.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1154"/>
            <a:ext cx="3352903" cy="42798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7225"/>
            <a:ext cx="3181447" cy="4445911"/>
          </a:xfrm>
        </p:spPr>
      </p:pic>
    </p:spTree>
    <p:extLst>
      <p:ext uri="{BB962C8B-B14F-4D97-AF65-F5344CB8AC3E}">
        <p14:creationId xmlns:p14="http://schemas.microsoft.com/office/powerpoint/2010/main" val="22641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50</TotalTime>
  <Words>313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Костьол Святого Миколая </vt:lpstr>
      <vt:lpstr>Костьол святого Миколая — одна з двох римо-Католицьких церков, що побудовані в Києві до 1917 року. Розташована у самому центрі міста на Великій Васильківській вулиці. Церква була сконструйована в 1899—1909 роках і побудована в неоготичному стилі київським архітектором Владиславом Городецьким, за проектом С. В. Валовського.</vt:lpstr>
      <vt:lpstr>Миколаївський костел — одна з найцікавіших споруд архітектури початку XX ст. Збудований в стилізованих готичних формах з високими стрілчастими шпилями, вирізняється стрункими пропорціями, легкістю, ясністю композиційної структури.</vt:lpstr>
      <vt:lpstr>У планово-просторовій композиції костел св. Миколая вирішено у вигляді хрещатої в плані базиліки з розвинутим трансептом, двома вежами на головному, західному фасаді, і меншою третьою - над середхрестям, сигнатуркою з дзвоном.</vt:lpstr>
      <vt:lpstr>Головну увагу зосереджено на західному фасаді - з трьома порталами, величезним вітражованим круглим вікном-«трояндою», над яким підноситься трикутний фронтон. Обабіч - високі готичні фіали й ажурні стрільчасті вежі. Загальна висота споруди 55 метрів.</vt:lpstr>
      <vt:lpstr>Бездоганна пропорційність і врівноваженість всіх мас, довершеність і ясність композиційного задуму поєднуються з таким само бездоганним виконанням кожної деталі, починаючи від скульптурних зображень святих на фасаді і закінчуючи латунними дверними ручками, завісами та засувками. Впадають в око і сірі ящірки, що ховаються у шпаринах архітектурних форм - то вже дійсно задум В. Городецького і вправна рука Е. Сала.</vt:lpstr>
      <vt:lpstr>У 1909 p. костел було освячено, хоча споруда й не була остаточно добудована.</vt:lpstr>
      <vt:lpstr>Після 1917 pоку костел закрили. У 1930-ті роки він використовувався як складське приміщення, пізніше тут був розташований архів. Під час Великої Вітчизняної війни будівля храму була значно зруйнована.</vt:lpstr>
      <vt:lpstr>Особлива увага приділялась естетичному оформленню та створенню комфортних умов залу. Для оформлення інтер‘єрів будинку були виготовлені в Прибалтиці кольорові вітражі, на Львівській меблевій фабриці — м‘які стилізовані меблі, в Ківерцях Волинської області — високоякісний паркет.</vt:lpstr>
      <vt:lpstr>Наразі Костел Святого Миколая ділять між собою Національний будинок органної та камерної музики України (як приміщення для концертів) та парафія Святого Миколая Римо-католицької церкви в Україні, яка проводить в ній служби для релігійної громади.</vt:lpstr>
      <vt:lpstr>Костьол святого Миколая, 1911 рік</vt:lpstr>
    </vt:vector>
  </TitlesOfParts>
  <Company>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Костьол святого Миколая </dc:title>
  <dc:creator>1</dc:creator>
  <cp:lastModifiedBy>1</cp:lastModifiedBy>
  <cp:revision>6</cp:revision>
  <dcterms:created xsi:type="dcterms:W3CDTF">2015-01-31T15:02:46Z</dcterms:created>
  <dcterms:modified xsi:type="dcterms:W3CDTF">2015-02-15T16:46:36Z</dcterms:modified>
</cp:coreProperties>
</file>