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56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Львівський гурт </a:t>
            </a:r>
            <a:r>
              <a:rPr lang="uk-UA" dirty="0" err="1" smtClean="0">
                <a:solidFill>
                  <a:schemeClr val="bg1"/>
                </a:solidFill>
              </a:rPr>
              <a:t>“ЛуГоСад”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4221088"/>
            <a:ext cx="6560234" cy="2328664"/>
          </a:xfrm>
        </p:spPr>
        <p:txBody>
          <a:bodyPr/>
          <a:lstStyle/>
          <a:p>
            <a:r>
              <a:rPr lang="uk-UA" dirty="0" smtClean="0"/>
              <a:t>Виконала </a:t>
            </a:r>
          </a:p>
          <a:p>
            <a:r>
              <a:rPr lang="uk-UA" dirty="0" smtClean="0"/>
              <a:t>учениця 11-Б класу</a:t>
            </a:r>
          </a:p>
          <a:p>
            <a:r>
              <a:rPr lang="uk-UA" dirty="0" smtClean="0"/>
              <a:t>Кривич Юлія</a:t>
            </a:r>
            <a:endParaRPr lang="uk-UA" dirty="0"/>
          </a:p>
        </p:txBody>
      </p:sp>
      <p:pic>
        <p:nvPicPr>
          <p:cNvPr id="5" name="Рисунок 4" descr="afisha-lugos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2996952"/>
            <a:ext cx="2926184" cy="29261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07704" y="404664"/>
            <a:ext cx="5184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 err="1" smtClean="0"/>
              <a:t>ЛуГоСад</a:t>
            </a:r>
            <a:endParaRPr lang="uk-UA" sz="4000" dirty="0"/>
          </a:p>
        </p:txBody>
      </p:sp>
      <p:pic>
        <p:nvPicPr>
          <p:cNvPr id="7" name="Содержимое 6" descr="luch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628800"/>
            <a:ext cx="5888798" cy="452596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838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 </a:t>
            </a:r>
            <a:endParaRPr lang="uk-UA" sz="2400" dirty="0" smtClean="0"/>
          </a:p>
          <a:p>
            <a:pPr>
              <a:buNone/>
            </a:pPr>
            <a:endParaRPr lang="uk-UA" sz="2400" dirty="0" smtClean="0"/>
          </a:p>
          <a:p>
            <a:pPr>
              <a:buNone/>
            </a:pPr>
            <a:endParaRPr lang="uk-UA" sz="2400" dirty="0" smtClean="0"/>
          </a:p>
          <a:p>
            <a:pPr>
              <a:buNone/>
            </a:pPr>
            <a:endParaRPr lang="uk-UA" sz="2400" dirty="0" smtClean="0"/>
          </a:p>
          <a:p>
            <a:pPr>
              <a:buNone/>
            </a:pPr>
            <a:r>
              <a:rPr lang="uk-UA" sz="3600" dirty="0" smtClean="0"/>
              <a:t>      “ </a:t>
            </a:r>
            <a:r>
              <a:rPr lang="uk-UA" sz="3600" dirty="0" smtClean="0">
                <a:latin typeface="Monotype Corsiva" pitchFamily="66" charset="0"/>
              </a:rPr>
              <a:t>ЛУГОСАД</a:t>
            </a:r>
            <a:r>
              <a:rPr lang="uk-UA" sz="3600" dirty="0" smtClean="0"/>
              <a:t>”</a:t>
            </a:r>
            <a:r>
              <a:rPr lang="uk-UA" sz="2400" dirty="0" smtClean="0"/>
              <a:t>— </a:t>
            </a:r>
            <a:r>
              <a:rPr lang="uk-UA" sz="2400" dirty="0" smtClean="0"/>
              <a:t>літературна група, до складу якої входили Іван Лучук </a:t>
            </a:r>
            <a:r>
              <a:rPr lang="uk-UA" sz="2400" dirty="0" smtClean="0"/>
              <a:t> </a:t>
            </a:r>
            <a:r>
              <a:rPr lang="uk-UA" sz="2400" dirty="0" smtClean="0"/>
              <a:t>Назар Гончар </a:t>
            </a:r>
            <a:r>
              <a:rPr lang="uk-UA" sz="2400" dirty="0" smtClean="0"/>
              <a:t> </a:t>
            </a:r>
            <a:r>
              <a:rPr lang="uk-UA" sz="2400" dirty="0" smtClean="0"/>
              <a:t>і Роман </a:t>
            </a:r>
            <a:r>
              <a:rPr lang="uk-UA" sz="2400" dirty="0" err="1" smtClean="0"/>
              <a:t>Садловський</a:t>
            </a:r>
            <a:r>
              <a:rPr lang="uk-UA" sz="2400" dirty="0" smtClean="0"/>
              <a:t>.  </a:t>
            </a:r>
            <a:r>
              <a:rPr lang="uk-UA" sz="2400" dirty="0" smtClean="0"/>
              <a:t>Група заснована у Львові 19 </a:t>
            </a:r>
            <a:r>
              <a:rPr lang="uk-UA" sz="2400" dirty="0" smtClean="0"/>
              <a:t>січня 1984 </a:t>
            </a:r>
            <a:r>
              <a:rPr lang="uk-UA" sz="2400" dirty="0" smtClean="0"/>
              <a:t>(датування за першою писемною згадкою назви в листі Н. Гончара до І. Лучука). Назва складається з початкових літер прізвищ учасників: </a:t>
            </a:r>
            <a:r>
              <a:rPr lang="uk-UA" sz="2400" dirty="0" err="1" smtClean="0"/>
              <a:t>ЛУчук</a:t>
            </a:r>
            <a:r>
              <a:rPr lang="uk-UA" sz="2400" dirty="0" smtClean="0"/>
              <a:t>, </a:t>
            </a:r>
            <a:r>
              <a:rPr lang="uk-UA" sz="2400" dirty="0" err="1" smtClean="0"/>
              <a:t>ГОнчар</a:t>
            </a:r>
            <a:r>
              <a:rPr lang="uk-UA" sz="2400" dirty="0" smtClean="0"/>
              <a:t>, </a:t>
            </a:r>
            <a:r>
              <a:rPr lang="uk-UA" sz="2400" dirty="0" err="1" smtClean="0"/>
              <a:t>САДловський</a:t>
            </a:r>
            <a:r>
              <a:rPr lang="uk-UA" sz="2400" dirty="0" smtClean="0"/>
              <a:t>. </a:t>
            </a:r>
            <a:r>
              <a:rPr lang="uk-UA" sz="2400" dirty="0" smtClean="0"/>
              <a:t> </a:t>
            </a:r>
            <a:r>
              <a:rPr lang="uk-UA" sz="2400" dirty="0" smtClean="0"/>
              <a:t>Усі </a:t>
            </a:r>
            <a:r>
              <a:rPr lang="uk-UA" sz="2400" dirty="0" smtClean="0"/>
              <a:t>учасники групи </a:t>
            </a:r>
            <a:r>
              <a:rPr lang="uk-UA" sz="2400" dirty="0" smtClean="0"/>
              <a:t>народилися у Львові, </a:t>
            </a:r>
            <a:r>
              <a:rPr lang="uk-UA" sz="2400" dirty="0" smtClean="0"/>
              <a:t>             в один </a:t>
            </a:r>
            <a:r>
              <a:rPr lang="uk-UA" sz="2400" dirty="0" smtClean="0"/>
              <a:t>рік закінчили </a:t>
            </a:r>
            <a:r>
              <a:rPr lang="uk-UA" sz="2400" dirty="0" smtClean="0"/>
              <a:t>Львівський університет (1986</a:t>
            </a:r>
            <a:r>
              <a:rPr lang="uk-UA" sz="2400" dirty="0" smtClean="0"/>
              <a:t>). </a:t>
            </a:r>
            <a:endParaRPr lang="uk-UA" sz="2400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Склад:</a:t>
            </a:r>
            <a:endParaRPr lang="uk-UA" dirty="0"/>
          </a:p>
        </p:txBody>
      </p:sp>
      <p:pic>
        <p:nvPicPr>
          <p:cNvPr id="4" name="Содержимое 3" descr="загруженно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700808"/>
            <a:ext cx="2040227" cy="2880320"/>
          </a:xfrm>
        </p:spPr>
      </p:pic>
      <p:sp>
        <p:nvSpPr>
          <p:cNvPr id="5" name="TextBox 4"/>
          <p:cNvSpPr txBox="1"/>
          <p:nvPr/>
        </p:nvSpPr>
        <p:spPr>
          <a:xfrm>
            <a:off x="611560" y="501317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Іван </a:t>
            </a:r>
            <a:r>
              <a:rPr lang="uk-UA" sz="2800" dirty="0" smtClean="0">
                <a:solidFill>
                  <a:srgbClr val="FF0000"/>
                </a:solidFill>
              </a:rPr>
              <a:t>Лу</a:t>
            </a:r>
            <a:r>
              <a:rPr lang="uk-UA" sz="2800" dirty="0" smtClean="0"/>
              <a:t>чук</a:t>
            </a:r>
            <a:endParaRPr lang="uk-UA" sz="2800" dirty="0"/>
          </a:p>
        </p:txBody>
      </p:sp>
      <p:pic>
        <p:nvPicPr>
          <p:cNvPr id="6" name="Рисунок 5" descr="auth_16805238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2204864"/>
            <a:ext cx="2085210" cy="27837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35896" y="5157192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/>
              <a:t>Назар </a:t>
            </a:r>
            <a:r>
              <a:rPr lang="uk-UA" sz="2400" dirty="0" smtClean="0">
                <a:solidFill>
                  <a:srgbClr val="FF0000"/>
                </a:solidFill>
              </a:rPr>
              <a:t>Го</a:t>
            </a:r>
            <a:r>
              <a:rPr lang="uk-UA" sz="2400" dirty="0" smtClean="0"/>
              <a:t>нчар</a:t>
            </a:r>
            <a:endParaRPr lang="uk-UA" sz="2400" dirty="0"/>
          </a:p>
        </p:txBody>
      </p:sp>
      <p:pic>
        <p:nvPicPr>
          <p:cNvPr id="10" name="Рисунок 9" descr="3333333333333333333333333333333333332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8144" y="1916832"/>
            <a:ext cx="2450696" cy="267956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12160" y="4941168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Роман </a:t>
            </a:r>
            <a:r>
              <a:rPr lang="uk-UA" sz="2400" dirty="0" err="1" smtClean="0">
                <a:solidFill>
                  <a:srgbClr val="FF0000"/>
                </a:solidFill>
              </a:rPr>
              <a:t>Сад</a:t>
            </a:r>
            <a:r>
              <a:rPr lang="uk-UA" sz="2400" dirty="0" err="1" smtClean="0"/>
              <a:t>ловський</a:t>
            </a:r>
            <a:endParaRPr lang="uk-UA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2000" dirty="0" smtClean="0"/>
              <a:t>        </a:t>
            </a:r>
            <a:r>
              <a:rPr lang="uk-UA" sz="2400" dirty="0" err="1" smtClean="0"/>
              <a:t>Лугосадівці</a:t>
            </a:r>
            <a:r>
              <a:rPr lang="uk-UA" sz="2400" dirty="0" smtClean="0"/>
              <a:t>, позиціонуючи  </a:t>
            </a:r>
            <a:r>
              <a:rPr lang="uk-UA" sz="2400" dirty="0" smtClean="0"/>
              <a:t>себе як явище </a:t>
            </a:r>
            <a:r>
              <a:rPr lang="uk-UA" sz="2400" dirty="0" smtClean="0"/>
              <a:t>маргінальне, потрапили </a:t>
            </a:r>
            <a:r>
              <a:rPr lang="uk-UA" sz="2400" dirty="0" smtClean="0"/>
              <a:t>до фарватеру літературного процесу зміни епох, створивши прецедент поетичного угруповання із власною естетикою та </a:t>
            </a:r>
            <a:r>
              <a:rPr lang="uk-UA" sz="2400" dirty="0" err="1" smtClean="0"/>
              <a:t>літературно­мистецькою</a:t>
            </a:r>
            <a:r>
              <a:rPr lang="uk-UA" sz="2400" dirty="0" smtClean="0"/>
              <a:t> ідеологією, із власним канонічним корпусом поетичних текстів. </a:t>
            </a:r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        У </a:t>
            </a:r>
            <a:r>
              <a:rPr lang="uk-UA" sz="2400" dirty="0" smtClean="0"/>
              <a:t>літературному процесі 80–90­х років минулого століття ЛУГОСАД зайняв своє гідне місце. Властиво, він не лише зайняв своє місце, але й був діяльним співтворцем того літературного процесу. У процесах поетичного розвитку, які відбувалися в Україні </a:t>
            </a:r>
            <a:r>
              <a:rPr lang="uk-UA" sz="2400" dirty="0" smtClean="0"/>
              <a:t>напередодні незалежності , </a:t>
            </a:r>
            <a:r>
              <a:rPr lang="uk-UA" sz="2400" dirty="0" smtClean="0"/>
              <a:t>під час та після </a:t>
            </a:r>
            <a:r>
              <a:rPr lang="uk-UA" sz="2400" dirty="0" err="1" smtClean="0"/>
              <a:t>“зміни</a:t>
            </a:r>
            <a:r>
              <a:rPr lang="uk-UA" sz="2400" dirty="0" smtClean="0"/>
              <a:t> </a:t>
            </a:r>
            <a:r>
              <a:rPr lang="uk-UA" sz="2400" dirty="0" err="1" smtClean="0"/>
              <a:t>формацій”</a:t>
            </a:r>
            <a:r>
              <a:rPr lang="uk-UA" sz="2400" dirty="0" smtClean="0"/>
              <a:t>.</a:t>
            </a:r>
          </a:p>
          <a:p>
            <a:pPr>
              <a:buNone/>
            </a:pPr>
            <a:r>
              <a:rPr lang="uk-UA" sz="2400" dirty="0" smtClean="0"/>
              <a:t> </a:t>
            </a:r>
            <a:r>
              <a:rPr lang="uk-UA" sz="2400" dirty="0" smtClean="0"/>
              <a:t>          ЛУГОСАД </a:t>
            </a:r>
            <a:r>
              <a:rPr lang="uk-UA" sz="2400" dirty="0" smtClean="0"/>
              <a:t>завжди дистанціювався від </a:t>
            </a:r>
            <a:r>
              <a:rPr lang="uk-UA" sz="2400" dirty="0" smtClean="0"/>
              <a:t>політики.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5974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sz="11200" dirty="0" smtClean="0"/>
              <a:t>          Поетичний </a:t>
            </a:r>
            <a:r>
              <a:rPr lang="uk-UA" sz="11200" dirty="0" smtClean="0"/>
              <a:t>доробок </a:t>
            </a:r>
            <a:r>
              <a:rPr lang="uk-UA" sz="11200" dirty="0" err="1" smtClean="0"/>
              <a:t>лугосадівців</a:t>
            </a:r>
            <a:r>
              <a:rPr lang="uk-UA" sz="11200" dirty="0" smtClean="0"/>
              <a:t> найпоказовіше представлений у канонічному корпусі їхніх поетичних текстів — книжковому виданні «ЛУГОСАД: поетичний </a:t>
            </a:r>
            <a:r>
              <a:rPr lang="uk-UA" sz="11200" dirty="0" err="1" smtClean="0"/>
              <a:t>ар'єрґард</a:t>
            </a:r>
            <a:r>
              <a:rPr lang="uk-UA" sz="11200" dirty="0" smtClean="0"/>
              <a:t>» </a:t>
            </a:r>
            <a:r>
              <a:rPr lang="uk-UA" sz="11200" dirty="0" smtClean="0"/>
              <a:t>(що </a:t>
            </a:r>
            <a:r>
              <a:rPr lang="uk-UA" sz="11200" dirty="0" smtClean="0"/>
              <a:t>складається з трьох частин: «Ритм полюсів» Лучука, «Закон всесвітнього мерехтіння» Гончара, «Зимівля» </a:t>
            </a:r>
            <a:r>
              <a:rPr lang="uk-UA" sz="11200" dirty="0" err="1" smtClean="0"/>
              <a:t>Садловського</a:t>
            </a:r>
            <a:r>
              <a:rPr lang="uk-UA" sz="11200" dirty="0" smtClean="0"/>
              <a:t>). </a:t>
            </a:r>
            <a:r>
              <a:rPr lang="uk-UA" sz="11200" dirty="0" smtClean="0"/>
              <a:t>Поза цим канонічним корпусом існує ціла низка різноманітних поетичних публікацій — і окремих книжкових, і в періодиці, і в різних виданнях. Саме сукупність їхніх поетичних текстів і творить феномен поетичного </a:t>
            </a:r>
            <a:r>
              <a:rPr lang="uk-UA" sz="11200" dirty="0" err="1" smtClean="0"/>
              <a:t>ар'єрґарду</a:t>
            </a:r>
            <a:r>
              <a:rPr lang="uk-UA" sz="11200" dirty="0" smtClean="0"/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   Митці захищали теорію поетичного ар</a:t>
            </a:r>
            <a:r>
              <a:rPr lang="uk-UA" dirty="0" smtClean="0"/>
              <a:t>'</a:t>
            </a:r>
            <a:r>
              <a:rPr lang="uk-UA" dirty="0" smtClean="0"/>
              <a:t>єргарду, охороняючи “ з тилу поетичне слово, що знаходиться на марші ”.</a:t>
            </a:r>
          </a:p>
          <a:p>
            <a:pPr>
              <a:buNone/>
            </a:pPr>
            <a:r>
              <a:rPr lang="uk-UA" dirty="0" smtClean="0"/>
              <a:t>   </a:t>
            </a:r>
          </a:p>
          <a:p>
            <a:r>
              <a:rPr lang="uk-UA" dirty="0" smtClean="0"/>
              <a:t> </a:t>
            </a:r>
            <a:r>
              <a:rPr lang="uk-UA" dirty="0" smtClean="0"/>
              <a:t>  </a:t>
            </a:r>
            <a:r>
              <a:rPr lang="uk-UA" dirty="0" err="1" smtClean="0"/>
              <a:t>“Лугосадівці”</a:t>
            </a:r>
            <a:r>
              <a:rPr lang="uk-UA" dirty="0" smtClean="0"/>
              <a:t> плекають естетичні знахідки українського бароко й українського модерну.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023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Вірші </a:t>
            </a:r>
            <a:r>
              <a:rPr lang="uk-UA" dirty="0" smtClean="0"/>
              <a:t>«</a:t>
            </a:r>
            <a:r>
              <a:rPr lang="uk-UA" dirty="0" err="1" smtClean="0"/>
              <a:t>лугосадівців</a:t>
            </a:r>
            <a:r>
              <a:rPr lang="uk-UA" dirty="0" smtClean="0"/>
              <a:t>» перекладені німецькою, польською, білоруською, словацькою, болгарською, англійською, італійською, сербською, хорватською, фінською та іншими мовами. 2007 року перевидали антологію «</a:t>
            </a:r>
            <a:r>
              <a:rPr lang="uk-UA" dirty="0" err="1" smtClean="0"/>
              <a:t>Лугосад</a:t>
            </a:r>
            <a:r>
              <a:rPr lang="uk-UA" dirty="0" smtClean="0"/>
              <a:t>. Об'єктивність канону</a:t>
            </a:r>
            <a:r>
              <a:rPr lang="uk-UA" dirty="0" smtClean="0"/>
              <a:t>».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  </a:t>
            </a:r>
            <a:r>
              <a:rPr lang="uk-UA" dirty="0" smtClean="0"/>
              <a:t>Із відходом Назара Гончара 21 травня 2009 р. </a:t>
            </a:r>
            <a:r>
              <a:rPr lang="uk-UA" dirty="0" err="1" smtClean="0"/>
              <a:t>Лугосад</a:t>
            </a:r>
            <a:r>
              <a:rPr lang="uk-UA" dirty="0" smtClean="0"/>
              <a:t> перейшов в історію літератури.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84</TotalTime>
  <Words>280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Литейная</vt:lpstr>
      <vt:lpstr>Львівський гурт “ЛуГоСад”</vt:lpstr>
      <vt:lpstr>Слайд 2</vt:lpstr>
      <vt:lpstr>Слайд 3</vt:lpstr>
      <vt:lpstr>Склад: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Львівський гурт “ЛуГоСад”</dc:title>
  <dc:creator>Yurka</dc:creator>
  <cp:lastModifiedBy>Yurka</cp:lastModifiedBy>
  <cp:revision>7</cp:revision>
  <dcterms:created xsi:type="dcterms:W3CDTF">2014-05-19T18:47:53Z</dcterms:created>
  <dcterms:modified xsi:type="dcterms:W3CDTF">2014-05-19T20:22:52Z</dcterms:modified>
</cp:coreProperties>
</file>