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jpeg" ContentType="image/jpeg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686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0C5716A-3DE0-46E8-B221-9273ACC6D5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41387A-588B-49FB-BB98-DCB6A640FC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D0F6B4-9033-40EE-A64F-1472F97E692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900055-B829-440F-8941-224F225C4A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56FD86-B036-44DD-845A-385B41A732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9E72F-4FB6-4AE6-B9C2-8595267777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5C0DA-0576-445A-A98C-4F0889B5411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0E7F38-8317-469C-866F-38C49B1E35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6A08FE-752E-4A54-A18A-DD147E6D73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F223EA-78D1-4EAC-8FDC-B31D8E8278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42942C-81AA-4A43-9915-97E9165260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2E8104A-4D13-4822-B063-3033826A5D8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349500"/>
            <a:ext cx="8294687" cy="2028825"/>
          </a:xfrm>
        </p:spPr>
        <p:txBody>
          <a:bodyPr/>
          <a:lstStyle/>
          <a:p>
            <a:pPr algn="ctr"/>
            <a:r>
              <a:rPr lang="ru-RU">
                <a:latin typeface="Baskerville Old Face" pitchFamily="18" charset="0"/>
              </a:rPr>
              <a:t>Немецкая национальная кухня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620713"/>
            <a:ext cx="8385175" cy="1055687"/>
          </a:xfrm>
        </p:spPr>
        <p:txBody>
          <a:bodyPr/>
          <a:lstStyle/>
          <a:p>
            <a:pPr algn="ctr"/>
            <a:r>
              <a:rPr lang="ru-RU" sz="4000" b="0" dirty="0"/>
              <a:t>НЕМЕЦКАЯ КУХНЯ 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838200" y="1905000"/>
            <a:ext cx="8007350" cy="4692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1900" dirty="0"/>
              <a:t>Трудно представить себе педантичных немцев, которые больше всего в жизни ценят нерушимость повседневного уклада, в образе древних германских варваров, наводивших когда-то ужас на своих соседей и имевших героическую, почти сказочную историю. И все же потомки </a:t>
            </a:r>
            <a:r>
              <a:rPr lang="ru-RU" sz="1900" dirty="0" err="1"/>
              <a:t>нибелунгов</a:t>
            </a:r>
            <a:r>
              <a:rPr lang="ru-RU" sz="1900" dirty="0"/>
              <a:t> сохранили любовь ко многим блюдам, пришедшим из воинственной древности. </a:t>
            </a:r>
            <a:br>
              <a:rPr lang="ru-RU" sz="1900" dirty="0"/>
            </a:br>
            <a:r>
              <a:rPr lang="ru-RU" sz="1900" dirty="0"/>
              <a:t/>
            </a:r>
            <a:br>
              <a:rPr lang="ru-RU" sz="1900" dirty="0"/>
            </a:br>
            <a:r>
              <a:rPr lang="ru-RU" sz="1900" dirty="0"/>
              <a:t>Пожалуй, главная отличительная черта немецкой кухни - особое пристрастие к колбасам (одной только вареной колбасы здесь насчитывается более трехсот видов). Практически каждый немецкий городок славится своим сортом колбасы: известны колбасы </a:t>
            </a:r>
            <a:r>
              <a:rPr lang="ru-RU" sz="1900" dirty="0" err="1"/>
              <a:t>йенская</a:t>
            </a:r>
            <a:r>
              <a:rPr lang="ru-RU" sz="1900" dirty="0"/>
              <a:t>, </a:t>
            </a:r>
            <a:r>
              <a:rPr lang="ru-RU" sz="1900" dirty="0" err="1"/>
              <a:t>штутгартская</a:t>
            </a:r>
            <a:r>
              <a:rPr lang="ru-RU" sz="1900" dirty="0"/>
              <a:t>, </a:t>
            </a:r>
            <a:r>
              <a:rPr lang="ru-RU" sz="1900" dirty="0" err="1"/>
              <a:t>мюнстерская</a:t>
            </a:r>
            <a:r>
              <a:rPr lang="ru-RU" sz="1900" dirty="0"/>
              <a:t>, </a:t>
            </a:r>
            <a:r>
              <a:rPr lang="ru-RU" sz="1900" dirty="0" err="1"/>
              <a:t>ольденбургская</a:t>
            </a:r>
            <a:r>
              <a:rPr lang="ru-RU" sz="1900" dirty="0"/>
              <a:t> и др. Колбасы, сосиски, сардельки входят в состав очень многих немецких горячих блюд: к примеру, знаменитой тушеной квашеной капусты с сосисками или горохового супа с колбасой. Кроме колбас, из мясных блюд немцы предпочитают различные котлеты, шницели, филе, </a:t>
            </a:r>
            <a:r>
              <a:rPr lang="ru-RU" sz="1900" dirty="0" err="1"/>
              <a:t>шнельклопсы</a:t>
            </a:r>
            <a:r>
              <a:rPr lang="ru-RU" sz="1900" dirty="0"/>
              <a:t> и бифштексы. При этом в Германии (как и в Австрии) не любят острую пищу, а потому пряности и приправы кладут весьма умеренно.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95288" y="260350"/>
            <a:ext cx="8450262" cy="62642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dirty="0"/>
              <a:t>Немцы обожают также сладкие и мучные изделия. В булочных можно насчитать свыше двадцати сортов хлеба, а немецкий обед часто завершается сладким пудингом, желе, муссом, фруктовыми салатами, приправленными разнообразнейшими соусами и сиропами, мороженым. Немецкие пироги во главе с яблочным </a:t>
            </a:r>
            <a:r>
              <a:rPr lang="ru-RU" sz="2000" dirty="0" err="1"/>
              <a:t>штруделем</a:t>
            </a:r>
            <a:r>
              <a:rPr lang="ru-RU" sz="2000" dirty="0"/>
              <a:t> по праву можно считать гордостью Германии. Не менее вкусны пироги и торты с вишневой и грушевой, сливовой и творожной начинками, с шоколадом и орехами, кремом и взбитыми сливками, в общем все разнообразие немецких пирогов даже не перечесть.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К особенностям немецкой кухни можно отнести и изобилие в рационе отварных овощей: фасоли, моркови, кабачков, картофеля, различных видов капусты. Отварной картофель зачастую даже заменяет немцам хлеб. </a:t>
            </a:r>
          </a:p>
          <a:p>
            <a:pPr>
              <a:lnSpc>
                <a:spcPct val="80000"/>
              </a:lnSpc>
            </a:pPr>
            <a:r>
              <a:rPr lang="ru-RU" sz="2000" dirty="0"/>
              <a:t>Самым распространенным и любимым напитком немцев (и австрийцев) является пиво - оно упоминается еще в сказаниях о </a:t>
            </a:r>
            <a:r>
              <a:rPr lang="ru-RU" sz="2000" dirty="0" err="1"/>
              <a:t>Зигфриде</a:t>
            </a:r>
            <a:r>
              <a:rPr lang="ru-RU" sz="2000" dirty="0"/>
              <a:t>. Пивоварни в Германии - </a:t>
            </a:r>
            <a:r>
              <a:rPr lang="ru-RU" sz="2000" b="1" dirty="0"/>
              <a:t>предмет</a:t>
            </a:r>
            <a:r>
              <a:rPr lang="ru-RU" sz="2000" dirty="0"/>
              <a:t> национальной гордости. В прежние времена существовал особый способ проверки качества пива: на посетителя надевали кожаные штаны, усаживали его на залитую пивом лавку, и если через некоторое время он поднимался вместе с лавкой - значит, пиво было отличным. По сей день разные районы Германии производят свое «именное» пиво: баварское, </a:t>
            </a:r>
            <a:r>
              <a:rPr lang="ru-RU" sz="2000" dirty="0" err="1"/>
              <a:t>баденское</a:t>
            </a:r>
            <a:r>
              <a:rPr lang="ru-RU" sz="2000" dirty="0"/>
              <a:t>, </a:t>
            </a:r>
            <a:r>
              <a:rPr lang="ru-RU" sz="2000" dirty="0" err="1"/>
              <a:t>магдебургское</a:t>
            </a:r>
            <a:r>
              <a:rPr lang="ru-RU" sz="2000" dirty="0"/>
              <a:t>, саксонское.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0"/>
            <a:ext cx="8385175" cy="1023938"/>
          </a:xfrm>
        </p:spPr>
        <p:txBody>
          <a:bodyPr/>
          <a:lstStyle/>
          <a:p>
            <a:pPr algn="ctr"/>
            <a:r>
              <a:rPr lang="ru-RU"/>
              <a:t>Рецепты</a:t>
            </a:r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250825" y="981075"/>
            <a:ext cx="8594725" cy="2592388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/>
              <a:t>     Коктейль с крабами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/>
              <a:t>     Мякоть крабов или раков мелко нарезают и заправляют майонезом с добавлением маслин, хрена, соуса любительского и перца. Аккуратно кладут в фужер, посыпают зеленью укропа. Фужер украшают долькой лимона.</a:t>
            </a:r>
            <a:br>
              <a:rPr lang="ru-RU" sz="2000"/>
            </a:br>
            <a:r>
              <a:rPr lang="ru-RU" sz="2000"/>
              <a:t>     </a:t>
            </a:r>
            <a:br>
              <a:rPr lang="ru-RU" sz="2000"/>
            </a:br>
            <a:r>
              <a:rPr lang="ru-RU" sz="2000"/>
              <a:t>Крабы 63, майонез 35, хрен 5, соус любительский 5, лимон 10, маслины 5, укроп 1.</a:t>
            </a:r>
          </a:p>
        </p:txBody>
      </p:sp>
      <p:pic>
        <p:nvPicPr>
          <p:cNvPr id="8196" name="Picture 4" descr="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413" y="3213100"/>
            <a:ext cx="4765675" cy="334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79388" y="115888"/>
            <a:ext cx="4176712" cy="6408737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200" b="1"/>
              <a:t>     Мороженое воздушное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200"/>
              <a:t>     Из готового бисквита выемкой вырезают кружок и кладут в креманку. Затем выемкой на бисквит кладут мороженое в форме чашечки, а в него - фрукты: клубнику, абрикосы, политые вином. Сливки взбивают с сахаром и кладут на фрукты, сверху посыпают шоколадом, украшают фруктами, По краям кладут печенье.</a:t>
            </a:r>
            <a:br>
              <a:rPr lang="ru-RU" sz="2200"/>
            </a:br>
            <a:r>
              <a:rPr lang="ru-RU" sz="2200"/>
              <a:t>     </a:t>
            </a:r>
            <a:br>
              <a:rPr lang="ru-RU" sz="2200"/>
            </a:br>
            <a:r>
              <a:rPr lang="ru-RU" sz="2200"/>
              <a:t>Бисквит 18, фрукты консервированные без сиропа 40, портвейн 2, сливки 70, мороженое 50, печенье бисквитное 13, сахар 5, шоколад 2.</a:t>
            </a:r>
          </a:p>
        </p:txBody>
      </p:sp>
      <p:pic>
        <p:nvPicPr>
          <p:cNvPr id="9220" name="Picture 4" descr="272671_161MOROZHENO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1196975"/>
            <a:ext cx="3767137" cy="441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23850" y="260350"/>
            <a:ext cx="8521700" cy="26638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/>
              <a:t>     ШАРЛОТКА ПО-НЕМЕЦКИ</a:t>
            </a:r>
            <a:r>
              <a:rPr lang="ru-RU" sz="2000" dirty="0"/>
              <a:t> 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Сливки взбивают с сахарной пудрой, соединяют с растертыми с сахаром желтками и добавляют распущенный в сиропе желатин. Формы обкладывают готовым бисквитом и наполняют слоями из взбитых сливок, фруктов, бисквита и т. д. Выдерживают в холодильнике 6-8 часов. После охлаждения оформляют взбитыми сливками и поливают вином.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/>
              <a:t>     Бисквит - 300 г, сливки - 300 г, пудра сахарная - 20 г, желтки - 5 шт., желатин - 10 г, сироп - 50 г, клубника - 200 г, абрикосы - 200 г.</a:t>
            </a:r>
          </a:p>
        </p:txBody>
      </p:sp>
      <p:pic>
        <p:nvPicPr>
          <p:cNvPr id="10244" name="Picture 4" descr="0_7d4_bb9f731f_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438" y="3068638"/>
            <a:ext cx="4765675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Трава 2">
    <a:dk1>
      <a:srgbClr val="BB5F03"/>
    </a:dk1>
    <a:lt1>
      <a:srgbClr val="FFFFFF"/>
    </a:lt1>
    <a:dk2>
      <a:srgbClr val="993300"/>
    </a:dk2>
    <a:lt2>
      <a:srgbClr val="FEEC94"/>
    </a:lt2>
    <a:accent1>
      <a:srgbClr val="FF9900"/>
    </a:accent1>
    <a:accent2>
      <a:srgbClr val="B76A03"/>
    </a:accent2>
    <a:accent3>
      <a:srgbClr val="CAADAA"/>
    </a:accent3>
    <a:accent4>
      <a:srgbClr val="DADADA"/>
    </a:accent4>
    <a:accent5>
      <a:srgbClr val="FFCAAA"/>
    </a:accent5>
    <a:accent6>
      <a:srgbClr val="A65F02"/>
    </a:accent6>
    <a:hlink>
      <a:srgbClr val="FFFF00"/>
    </a:hlink>
    <a:folHlink>
      <a:srgbClr val="FFFF99"/>
    </a:folHlink>
  </a:clrScheme>
</a:themeOverride>
</file>

<file path=ppt/theme/themeOverride2.xml><?xml version="1.0" encoding="utf-8"?>
<a:themeOverride xmlns:a="http://schemas.openxmlformats.org/drawingml/2006/main">
  <a:clrScheme name="Трава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3.xml><?xml version="1.0" encoding="utf-8"?>
<a:themeOverride xmlns:a="http://schemas.openxmlformats.org/drawingml/2006/main">
  <a:clrScheme name="Трава 2">
    <a:dk1>
      <a:srgbClr val="BB5F03"/>
    </a:dk1>
    <a:lt1>
      <a:srgbClr val="FFFFFF"/>
    </a:lt1>
    <a:dk2>
      <a:srgbClr val="993300"/>
    </a:dk2>
    <a:lt2>
      <a:srgbClr val="FEEC94"/>
    </a:lt2>
    <a:accent1>
      <a:srgbClr val="FF9900"/>
    </a:accent1>
    <a:accent2>
      <a:srgbClr val="B76A03"/>
    </a:accent2>
    <a:accent3>
      <a:srgbClr val="CAADAA"/>
    </a:accent3>
    <a:accent4>
      <a:srgbClr val="DADADA"/>
    </a:accent4>
    <a:accent5>
      <a:srgbClr val="FFCAAA"/>
    </a:accent5>
    <a:accent6>
      <a:srgbClr val="A65F02"/>
    </a:accent6>
    <a:hlink>
      <a:srgbClr val="FFFF00"/>
    </a:hlink>
    <a:folHlink>
      <a:srgbClr val="FFFF99"/>
    </a:folHlink>
  </a:clrScheme>
</a:themeOverride>
</file>

<file path=ppt/theme/themeOverride4.xml><?xml version="1.0" encoding="utf-8"?>
<a:themeOverride xmlns:a="http://schemas.openxmlformats.org/drawingml/2006/main">
  <a:clrScheme name="Трава 2">
    <a:dk1>
      <a:srgbClr val="BB5F03"/>
    </a:dk1>
    <a:lt1>
      <a:srgbClr val="FFFFFF"/>
    </a:lt1>
    <a:dk2>
      <a:srgbClr val="993300"/>
    </a:dk2>
    <a:lt2>
      <a:srgbClr val="FEEC94"/>
    </a:lt2>
    <a:accent1>
      <a:srgbClr val="FF9900"/>
    </a:accent1>
    <a:accent2>
      <a:srgbClr val="B76A03"/>
    </a:accent2>
    <a:accent3>
      <a:srgbClr val="CAADAA"/>
    </a:accent3>
    <a:accent4>
      <a:srgbClr val="DADADA"/>
    </a:accent4>
    <a:accent5>
      <a:srgbClr val="FFCAAA"/>
    </a:accent5>
    <a:accent6>
      <a:srgbClr val="A65F02"/>
    </a:accent6>
    <a:hlink>
      <a:srgbClr val="FFFF00"/>
    </a:hlink>
    <a:folHlink>
      <a:srgbClr val="FFFF9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285</TotalTime>
  <Words>337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Трава</vt:lpstr>
      <vt:lpstr>Немецкая национальная кухня</vt:lpstr>
      <vt:lpstr>НЕМЕЦКАЯ КУХНЯ  </vt:lpstr>
      <vt:lpstr>Слайд 3</vt:lpstr>
      <vt:lpstr>Рецепты</vt:lpstr>
      <vt:lpstr>Слайд 5</vt:lpstr>
      <vt:lpstr>Слайд 6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Немецкая национальная кухня</dc:title>
  <dc:creator>Customer</dc:creator>
  <cp:lastModifiedBy>1</cp:lastModifiedBy>
  <cp:revision>4</cp:revision>
  <dcterms:created xsi:type="dcterms:W3CDTF">2009-02-11T17:21:19Z</dcterms:created>
  <dcterms:modified xsi:type="dcterms:W3CDTF">2014-11-16T19:26:39Z</dcterms:modified>
</cp:coreProperties>
</file>