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9"/>
  </p:notesMasterIdLst>
  <p:sldIdLst>
    <p:sldId id="256" r:id="rId2"/>
    <p:sldId id="278" r:id="rId3"/>
    <p:sldId id="279" r:id="rId4"/>
    <p:sldId id="280" r:id="rId5"/>
    <p:sldId id="289" r:id="rId6"/>
    <p:sldId id="282" r:id="rId7"/>
    <p:sldId id="284" r:id="rId8"/>
    <p:sldId id="283" r:id="rId9"/>
    <p:sldId id="259" r:id="rId10"/>
    <p:sldId id="270" r:id="rId11"/>
    <p:sldId id="262" r:id="rId12"/>
    <p:sldId id="257" r:id="rId13"/>
    <p:sldId id="265" r:id="rId14"/>
    <p:sldId id="266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796" autoAdjust="0"/>
    <p:restoredTop sz="94660" autoAdjust="0"/>
  </p:normalViewPr>
  <p:slideViewPr>
    <p:cSldViewPr>
      <p:cViewPr>
        <p:scale>
          <a:sx n="66" d="100"/>
          <a:sy n="66" d="100"/>
        </p:scale>
        <p:origin x="-163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42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017BA1-CE53-44C7-8C7C-643554AE58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9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1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133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133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13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6245C3-0D1D-4420-9A9D-1BDE5CEFB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13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3" grpId="0"/>
      <p:bldP spid="141334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1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1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13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6FEF2-418C-44F6-8A91-1D55620FE4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3520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688DC-63EF-4E5D-94D2-F845CB2507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6339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4B752-0324-4D6F-8571-29521E3183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32606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ABF7-810A-4BDA-8875-CDDC06439C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3206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6339-4666-4612-A219-783CF338DB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485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7F113-5615-4418-BCDC-CFAE02CF03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6522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4F7B-5086-4FED-AF56-05FB187116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74586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3FFDA-A591-4971-9B25-85CD19852B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72872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B92E7-1FB4-48F7-9F4D-5999B5421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87000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70B22-AFE0-4D6D-A2BC-DD4EFE1C64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75441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0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0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0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0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0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0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2EF2E9B-0383-4CC1-9982-E68B7863C97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03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0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9" grpId="0"/>
      <p:bldP spid="14031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03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03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03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03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03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03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Презентация на тему</a:t>
            </a:r>
            <a:r>
              <a:rPr lang="en-US" sz="6000" dirty="0" smtClean="0">
                <a:solidFill>
                  <a:schemeClr val="tx1"/>
                </a:solidFill>
              </a:rPr>
              <a:t>:</a:t>
            </a:r>
            <a:r>
              <a:rPr lang="ru-RU" sz="6000" dirty="0" smtClean="0">
                <a:solidFill>
                  <a:schemeClr val="tx1"/>
                </a:solidFill>
              </a:rPr>
              <a:t>Европейская интеграция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4652963"/>
            <a:ext cx="6400800" cy="1752600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endParaRPr lang="ru-RU" sz="2000" dirty="0"/>
          </a:p>
          <a:p>
            <a:pPr algn="r"/>
            <a:r>
              <a:rPr lang="ru-RU" sz="2000" dirty="0" smtClean="0"/>
              <a:t>.     </a:t>
            </a:r>
            <a:endParaRPr lang="ru-RU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sz="4000" dirty="0" smtClean="0"/>
              <a:t>Единый Европейский Акт</a:t>
            </a:r>
            <a:br>
              <a:rPr lang="ru-RU" sz="4000" dirty="0" smtClean="0"/>
            </a:br>
            <a:r>
              <a:rPr lang="ru-RU" sz="4000" dirty="0" smtClean="0"/>
              <a:t>(1986)</a:t>
            </a:r>
            <a:endParaRPr lang="ru-RU" sz="40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4040188" cy="639762"/>
          </a:xfrm>
        </p:spPr>
        <p:txBody>
          <a:bodyPr/>
          <a:lstStyle/>
          <a:p>
            <a:pPr marL="609600" indent="-609600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Жак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Делор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– председатель комиссии ЕЭС в 1986</a:t>
            </a:r>
          </a:p>
          <a:p>
            <a:pPr marL="609600" indent="-609600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2060848"/>
            <a:ext cx="6948264" cy="4683125"/>
          </a:xfrm>
        </p:spPr>
        <p:txBody>
          <a:bodyPr/>
          <a:lstStyle/>
          <a:p>
            <a:pPr>
              <a:lnSpc>
                <a:spcPct val="85000"/>
              </a:lnSpc>
              <a:buBlip>
                <a:blip r:embed="rId2"/>
              </a:buBlip>
            </a:pPr>
            <a:r>
              <a:rPr lang="ru-RU" sz="2800" dirty="0" smtClean="0"/>
              <a:t>Цель – создание к 1992 Единого </a:t>
            </a:r>
            <a:br>
              <a:rPr lang="ru-RU" sz="2800" dirty="0" smtClean="0"/>
            </a:br>
            <a:r>
              <a:rPr lang="ru-RU" sz="2800" dirty="0" smtClean="0"/>
              <a:t>внутреннего рынка (ЕВР), который </a:t>
            </a:r>
            <a:br>
              <a:rPr lang="ru-RU" sz="2800" dirty="0" smtClean="0"/>
            </a:br>
            <a:r>
              <a:rPr lang="ru-RU" sz="2800" dirty="0" smtClean="0"/>
              <a:t>обеспечивал бы свободу движения товаров, физических лиц, услуг и капиталов.</a:t>
            </a:r>
          </a:p>
          <a:p>
            <a:pPr>
              <a:lnSpc>
                <a:spcPct val="85000"/>
              </a:lnSpc>
              <a:buBlip>
                <a:blip r:embed="rId2"/>
              </a:buBlip>
            </a:pPr>
            <a:r>
              <a:rPr lang="ru-RU" sz="2800" dirty="0" smtClean="0"/>
              <a:t>Римский договор дополнен разделами о социальном и экономическом сплочении, технологическом развитии, охране окружающей среды</a:t>
            </a:r>
          </a:p>
          <a:p>
            <a:pPr>
              <a:lnSpc>
                <a:spcPct val="85000"/>
              </a:lnSpc>
              <a:buBlip>
                <a:blip r:embed="rId2"/>
              </a:buBlip>
            </a:pPr>
            <a:r>
              <a:rPr lang="ru-RU" sz="2800" dirty="0" smtClean="0"/>
              <a:t>Расширены полномочия Европарламента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9684568" y="908720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92696"/>
            <a:ext cx="2480826" cy="336119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157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5123"/>
            <a:ext cx="8229600" cy="1143000"/>
          </a:xfrm>
        </p:spPr>
        <p:txBody>
          <a:bodyPr/>
          <a:lstStyle/>
          <a:p>
            <a:r>
              <a:rPr lang="ru-RU" sz="4000" dirty="0" smtClean="0"/>
              <a:t>Маастрихтский договор</a:t>
            </a:r>
            <a:endParaRPr lang="ru-RU" sz="40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572412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подписанный 7 февраля 1992 года в городе </a:t>
            </a:r>
            <a:r>
              <a:rPr lang="ru-RU" sz="2400" dirty="0" err="1" smtClean="0"/>
              <a:t>Маастрихт</a:t>
            </a:r>
            <a:r>
              <a:rPr lang="ru-RU" sz="2400" dirty="0" smtClean="0"/>
              <a:t> (Нидерланды), положивший начало Европейскому союзу. Договор вступил в силу 1 ноября 1993.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Переход от ЕВР к Экономическому и валютному союзу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Создание Экономического Сообщества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Общая </a:t>
            </a:r>
            <a:r>
              <a:rPr lang="en-US" sz="2400" dirty="0" smtClean="0"/>
              <a:t>: </a:t>
            </a:r>
            <a:r>
              <a:rPr lang="ru-RU" sz="2400" dirty="0" smtClean="0"/>
              <a:t>внешняя политика и политика безопасности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Сотрудничество в области внутренних дел и инвестиций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74" y="908720"/>
            <a:ext cx="3228587" cy="30394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064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Grp="1" noChangeArrowheads="1"/>
          </p:cNvSpPr>
          <p:nvPr>
            <p:ph type="title"/>
          </p:nvPr>
        </p:nvSpPr>
        <p:spPr>
          <a:xfrm>
            <a:off x="395536" y="-315416"/>
            <a:ext cx="8229600" cy="1143000"/>
          </a:xfrm>
          <a:noFill/>
        </p:spPr>
        <p:txBody>
          <a:bodyPr/>
          <a:lstStyle/>
          <a:p>
            <a:pPr marL="838200" indent="-838200"/>
            <a:r>
              <a:rPr lang="ru-RU" sz="4000" dirty="0" smtClean="0"/>
              <a:t>Маастрихтские критерии</a:t>
            </a:r>
            <a:r>
              <a:rPr lang="en-US" sz="4000" dirty="0"/>
              <a:t>:</a:t>
            </a:r>
            <a:endParaRPr lang="ru-RU" sz="4000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Дефицит государственного бюджета не должен превышать 3 % ВВП.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Государственный долг должен быть менее 60 % ВВП.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Государство должно в течение двух лет участвовать в механизме валютных курсов и поддерживать курс национальной валюты в заданном диапазоне.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Уровень инфляции не должен превышать более чем на 1,5 % среднего значения трёх стран-участниц Евросоюза с наиболее стабильными ценами.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Долгосрочные процентные ставки по государственным облигациям не должны превышать более чем на 2 % среднее значение соответствующих ставок в странах с самой низкой инфляцией.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3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/>
      <p:bldP spid="30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229600" cy="4530725"/>
          </a:xfrm>
        </p:spPr>
        <p:txBody>
          <a:bodyPr/>
          <a:lstStyle/>
          <a:p>
            <a:r>
              <a:rPr lang="ru-RU" sz="2800" dirty="0" smtClean="0"/>
              <a:t>Расширены права Европарламента</a:t>
            </a:r>
          </a:p>
          <a:p>
            <a:r>
              <a:rPr lang="ru-RU" sz="2800" dirty="0" smtClean="0"/>
              <a:t>Закреплена обязанность соблюдать фундаментальные права человека</a:t>
            </a:r>
          </a:p>
          <a:p>
            <a:r>
              <a:rPr lang="ru-RU" sz="2800" dirty="0" smtClean="0"/>
              <a:t>Введен пост Верховного представителя по Общей Внешней политике и политике Безопасности 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chemeClr val="tx2"/>
                </a:solidFill>
              </a:rPr>
              <a:t>Ниццский</a:t>
            </a:r>
            <a:r>
              <a:rPr lang="ru-RU" sz="2800" b="1" dirty="0" smtClean="0">
                <a:solidFill>
                  <a:schemeClr val="tx2"/>
                </a:solidFill>
              </a:rPr>
              <a:t> договор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(2000)</a:t>
            </a:r>
          </a:p>
          <a:p>
            <a:r>
              <a:rPr lang="ru-RU" sz="2800" dirty="0" smtClean="0"/>
              <a:t>Установлена численность и состав институтов ЕС после расширения</a:t>
            </a:r>
          </a:p>
          <a:p>
            <a:r>
              <a:rPr lang="ru-RU" sz="2800" dirty="0" smtClean="0"/>
              <a:t>Установлено распределение голосов в Совете</a:t>
            </a:r>
          </a:p>
          <a:p>
            <a:r>
              <a:rPr lang="ru-RU" sz="2800" dirty="0" smtClean="0"/>
              <a:t>Установлен порядок применения принципа квалифицированного большинства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130"/>
            <a:ext cx="8229600" cy="1143000"/>
          </a:xfrm>
        </p:spPr>
        <p:txBody>
          <a:bodyPr/>
          <a:lstStyle/>
          <a:p>
            <a:r>
              <a:rPr lang="ru-RU" sz="3600" dirty="0" smtClean="0"/>
              <a:t>Амстердамский договор</a:t>
            </a:r>
            <a:br>
              <a:rPr lang="ru-RU" sz="3600" dirty="0" smtClean="0"/>
            </a:br>
            <a:r>
              <a:rPr lang="ru-RU" sz="3600" dirty="0" smtClean="0"/>
              <a:t>(1997)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679"/>
            <a:ext cx="2592130" cy="194423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sz="4000" dirty="0" smtClean="0"/>
              <a:t>Экономический и валютный союз</a:t>
            </a:r>
            <a:endParaRPr lang="ru-RU" sz="40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29600" cy="45307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800" dirty="0" smtClean="0"/>
              <a:t>1994 - Европейский Валютный Институт </a:t>
            </a:r>
          </a:p>
          <a:p>
            <a:pPr>
              <a:lnSpc>
                <a:spcPct val="70000"/>
              </a:lnSpc>
            </a:pPr>
            <a:r>
              <a:rPr lang="ru-RU" sz="2800" dirty="0" smtClean="0"/>
              <a:t>1998 – Европейский Центральный Банк</a:t>
            </a:r>
          </a:p>
          <a:p>
            <a:pPr>
              <a:lnSpc>
                <a:spcPct val="70000"/>
              </a:lnSpc>
            </a:pPr>
            <a:r>
              <a:rPr lang="ru-RU" sz="2800" dirty="0" smtClean="0"/>
              <a:t>1999 – Введение евро в денежный оборот</a:t>
            </a:r>
          </a:p>
          <a:p>
            <a:pPr>
              <a:lnSpc>
                <a:spcPct val="70000"/>
              </a:lnSpc>
            </a:pPr>
            <a:r>
              <a:rPr lang="ru-RU" sz="2800" dirty="0" smtClean="0"/>
              <a:t>2002 – Выход евро-купюр на рынок ЕС</a:t>
            </a:r>
          </a:p>
          <a:p>
            <a:pPr>
              <a:lnSpc>
                <a:spcPct val="7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Государства евро зоны</a:t>
            </a:r>
            <a:r>
              <a:rPr lang="ru-RU" sz="2800" dirty="0" smtClean="0">
                <a:solidFill>
                  <a:schemeClr val="tx2"/>
                </a:solidFill>
              </a:rPr>
              <a:t>     </a:t>
            </a:r>
            <a:r>
              <a:rPr lang="ru-RU" sz="2800" b="1" dirty="0" smtClean="0">
                <a:solidFill>
                  <a:schemeClr val="tx2"/>
                </a:solidFill>
              </a:rPr>
              <a:t>Неприсоединившиеся</a:t>
            </a:r>
          </a:p>
          <a:p>
            <a:pPr>
              <a:lnSpc>
                <a:spcPct val="70000"/>
              </a:lnSpc>
              <a:buNone/>
            </a:pPr>
            <a:r>
              <a:rPr lang="ru-RU" sz="2800" dirty="0" smtClean="0"/>
              <a:t>Австрия        Люксембург        Великобритания</a:t>
            </a:r>
          </a:p>
          <a:p>
            <a:pPr>
              <a:lnSpc>
                <a:spcPct val="70000"/>
              </a:lnSpc>
              <a:buNone/>
            </a:pPr>
            <a:r>
              <a:rPr lang="ru-RU" sz="2800" dirty="0" smtClean="0"/>
              <a:t>Бельгия         Нидерланды       Дания</a:t>
            </a:r>
          </a:p>
          <a:p>
            <a:pPr>
              <a:lnSpc>
                <a:spcPct val="70000"/>
              </a:lnSpc>
              <a:buNone/>
            </a:pPr>
            <a:r>
              <a:rPr lang="ru-RU" sz="2800" dirty="0" smtClean="0"/>
              <a:t>Германия      Словения            Швеция</a:t>
            </a:r>
          </a:p>
          <a:p>
            <a:pPr>
              <a:lnSpc>
                <a:spcPct val="70000"/>
              </a:lnSpc>
              <a:buNone/>
            </a:pPr>
            <a:r>
              <a:rPr lang="ru-RU" sz="2800" dirty="0" smtClean="0"/>
              <a:t>Греция          Португалия</a:t>
            </a:r>
          </a:p>
          <a:p>
            <a:pPr>
              <a:lnSpc>
                <a:spcPct val="70000"/>
              </a:lnSpc>
              <a:buNone/>
            </a:pPr>
            <a:r>
              <a:rPr lang="ru-RU" sz="2800" dirty="0" smtClean="0"/>
              <a:t>Ирландия     Финляндия</a:t>
            </a:r>
          </a:p>
          <a:p>
            <a:pPr>
              <a:lnSpc>
                <a:spcPct val="70000"/>
              </a:lnSpc>
              <a:buNone/>
            </a:pPr>
            <a:r>
              <a:rPr lang="ru-RU" sz="2800" dirty="0" smtClean="0"/>
              <a:t>Испания       Франция</a:t>
            </a:r>
          </a:p>
          <a:p>
            <a:pPr>
              <a:lnSpc>
                <a:spcPct val="70000"/>
              </a:lnSpc>
              <a:buNone/>
            </a:pPr>
            <a:r>
              <a:rPr lang="ru-RU" sz="2800" dirty="0" smtClean="0"/>
              <a:t>Италия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2578608" cy="25481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116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5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5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Расширение ЕС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30725"/>
          </a:xfrm>
        </p:spPr>
        <p:txBody>
          <a:bodyPr/>
          <a:lstStyle/>
          <a:p>
            <a:pPr marL="533400" indent="-533400" algn="ctr">
              <a:buNone/>
            </a:pPr>
            <a:r>
              <a:rPr lang="ru-RU" b="1" dirty="0" smtClean="0"/>
              <a:t>Десять новых членов в 2004: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Венгрия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Кипр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Латвия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Литва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Мальта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Польша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Словакия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Словения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Чехия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Эстония</a:t>
            </a:r>
          </a:p>
          <a:p>
            <a:pPr marL="533400" indent="-533400" algn="ctr">
              <a:lnSpc>
                <a:spcPct val="70000"/>
              </a:lnSpc>
              <a:buSzTx/>
              <a:buNone/>
            </a:pPr>
            <a:r>
              <a:rPr lang="ru-RU" b="1" dirty="0" smtClean="0"/>
              <a:t>Два новых члена в 2007: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Болгария</a:t>
            </a:r>
          </a:p>
          <a:p>
            <a:pPr marL="533400" indent="-533400">
              <a:lnSpc>
                <a:spcPct val="70000"/>
              </a:lnSpc>
              <a:buSzTx/>
              <a:buFont typeface="Wingdings" pitchFamily="2" charset="2"/>
              <a:buAutoNum type="arabicPeriod"/>
            </a:pPr>
            <a:r>
              <a:rPr lang="ru-RU" dirty="0" smtClean="0"/>
              <a:t>Румыния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5256584" cy="43204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136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9029"/>
            <a:ext cx="8229600" cy="1143000"/>
          </a:xfrm>
        </p:spPr>
        <p:txBody>
          <a:bodyPr/>
          <a:lstStyle/>
          <a:p>
            <a:r>
              <a:rPr lang="ru-RU" sz="4000" dirty="0" smtClean="0"/>
              <a:t>Европейский Конституционный Договор</a:t>
            </a:r>
            <a:endParaRPr lang="ru-RU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633" y="189785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2002</a:t>
            </a:r>
            <a:r>
              <a:rPr lang="ru-RU" sz="2800" dirty="0" smtClean="0"/>
              <a:t> – Конвент о Будущем </a:t>
            </a:r>
            <a:br>
              <a:rPr lang="ru-RU" sz="2800" dirty="0" smtClean="0"/>
            </a:br>
            <a:r>
              <a:rPr lang="ru-RU" sz="2800" dirty="0" smtClean="0"/>
              <a:t>Европы, под председательством </a:t>
            </a:r>
            <a:br>
              <a:rPr lang="ru-RU" sz="2800" dirty="0" smtClean="0"/>
            </a:br>
            <a:r>
              <a:rPr lang="ru-RU" sz="2800" dirty="0" smtClean="0"/>
              <a:t>Валери Жискар Д</a:t>
            </a:r>
            <a:r>
              <a:rPr lang="en-US" sz="2800" dirty="0" smtClean="0"/>
              <a:t>’</a:t>
            </a:r>
            <a:r>
              <a:rPr lang="ru-RU" sz="2800" dirty="0" smtClean="0"/>
              <a:t>Эстена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2004</a:t>
            </a:r>
            <a:r>
              <a:rPr lang="ru-RU" sz="2800" dirty="0" smtClean="0"/>
              <a:t> – Подписание главами </a:t>
            </a:r>
            <a:br>
              <a:rPr lang="ru-RU" sz="2800" dirty="0" smtClean="0"/>
            </a:br>
            <a:r>
              <a:rPr lang="ru-RU" sz="2800" dirty="0" smtClean="0"/>
              <a:t>государств-членов ЕС </a:t>
            </a:r>
            <a:br>
              <a:rPr lang="ru-RU" sz="2800" dirty="0" smtClean="0"/>
            </a:br>
            <a:r>
              <a:rPr lang="ru-RU" sz="2800" dirty="0" smtClean="0"/>
              <a:t>Европейского Конституционного договора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2005</a:t>
            </a:r>
            <a:r>
              <a:rPr lang="ru-RU" sz="2800" dirty="0" smtClean="0"/>
              <a:t> – Франция и Нидерланды голосуют против этого Договора на референдумах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2007</a:t>
            </a:r>
            <a:r>
              <a:rPr lang="ru-RU" sz="2800" dirty="0" smtClean="0"/>
              <a:t> – Европейский Совет принимает решение не возвращаться к обсуждению проекта Конституции ЕС и подписать новый договор</a:t>
            </a:r>
          </a:p>
          <a:p>
            <a:pPr marL="609600" indent="-609600">
              <a:lnSpc>
                <a:spcPct val="80000"/>
              </a:lnSpc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05" y="1196752"/>
            <a:ext cx="3314286" cy="248311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14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Выполнили:</a:t>
            </a:r>
            <a:endParaRPr lang="ru-RU" sz="4000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216" cy="4530725"/>
          </a:xfrm>
        </p:spPr>
        <p:txBody>
          <a:bodyPr/>
          <a:lstStyle/>
          <a:p>
            <a:r>
              <a:rPr lang="uk-UA" dirty="0" err="1" smtClean="0"/>
              <a:t>Абакумов</a:t>
            </a:r>
            <a:r>
              <a:rPr lang="uk-UA" dirty="0" smtClean="0"/>
              <a:t> </a:t>
            </a:r>
            <a:r>
              <a:rPr lang="uk-UA" dirty="0" err="1" smtClean="0"/>
              <a:t>Дмитрий</a:t>
            </a:r>
            <a:endParaRPr lang="uk-UA" dirty="0" smtClean="0"/>
          </a:p>
          <a:p>
            <a:r>
              <a:rPr lang="uk-UA" dirty="0" err="1" smtClean="0"/>
              <a:t>МоРоЗ</a:t>
            </a:r>
            <a:r>
              <a:rPr lang="uk-UA" dirty="0" smtClean="0"/>
              <a:t> </a:t>
            </a:r>
            <a:r>
              <a:rPr lang="uk-UA" dirty="0" err="1"/>
              <a:t>А</a:t>
            </a:r>
            <a:r>
              <a:rPr lang="uk-UA" dirty="0" err="1" smtClean="0"/>
              <a:t>лЕкСеЙ</a:t>
            </a:r>
            <a:endParaRPr lang="ru-RU" dirty="0"/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177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764688" y="-171400"/>
            <a:ext cx="216024" cy="1030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0" y="332656"/>
            <a:ext cx="4283968" cy="6408712"/>
          </a:xfrm>
        </p:spPr>
        <p:txBody>
          <a:bodyPr/>
          <a:lstStyle/>
          <a:p>
            <a:r>
              <a:rPr lang="ru-RU" sz="2000" dirty="0" err="1" smtClean="0"/>
              <a:t>Европе́йская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интегра́ция</a:t>
            </a:r>
            <a:r>
              <a:rPr lang="ru-RU" sz="2000" dirty="0" smtClean="0"/>
              <a:t> — это процесс производственной, политической, правовой, экономической (также в некоторых случаях социальной и культурной) интеграции держав, которые целиком либо частично находятся в Европе. Европейская интеграция преимущественно осуществляется посредством Европейского Союза и Совета Европы. Процесс европейской интеграции рассматривается как эффективный способ избежать войны между государствами Европы и стал ответом на военные потрясения XX века.</a:t>
            </a:r>
            <a:endParaRPr lang="ru-RU" sz="20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41" y="476672"/>
            <a:ext cx="4910824" cy="4896544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dirty="0" smtClean="0"/>
              <a:t>История Европейской интеграции</a:t>
            </a:r>
            <a:endParaRPr lang="ru-RU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Начало ЕИ дало </a:t>
            </a:r>
            <a:r>
              <a:rPr lang="ru-RU" sz="2400" dirty="0"/>
              <a:t>п</a:t>
            </a:r>
            <a:r>
              <a:rPr lang="ru-RU" sz="2400" dirty="0" smtClean="0"/>
              <a:t>одписание договора 18 апреля 1951г. В Париже. По которому образовывалось Европейское объединение угля и стали (ЕОУС) </a:t>
            </a:r>
            <a:endParaRPr lang="ru-RU" sz="2400" dirty="0"/>
          </a:p>
          <a:p>
            <a:r>
              <a:rPr lang="ru-RU" sz="2400" dirty="0" smtClean="0"/>
              <a:t>Членами ЕОУС стали:    </a:t>
            </a:r>
          </a:p>
          <a:p>
            <a:pPr>
              <a:buFont typeface="Wingdings" pitchFamily="2" charset="2"/>
              <a:buAutoNum type="arabicPeriod"/>
            </a:pPr>
            <a:r>
              <a:rPr lang="ru-RU" sz="2400" dirty="0" smtClean="0"/>
              <a:t>Франция</a:t>
            </a:r>
          </a:p>
          <a:p>
            <a:pPr>
              <a:buFont typeface="Wingdings" pitchFamily="2" charset="2"/>
              <a:buAutoNum type="arabicPeriod"/>
            </a:pPr>
            <a:r>
              <a:rPr lang="ru-RU" sz="2400" dirty="0" smtClean="0"/>
              <a:t>Германия</a:t>
            </a:r>
          </a:p>
          <a:p>
            <a:pPr>
              <a:buFont typeface="Wingdings" pitchFamily="2" charset="2"/>
              <a:buAutoNum type="arabicPeriod"/>
            </a:pPr>
            <a:r>
              <a:rPr lang="ru-RU" sz="2400" dirty="0" smtClean="0"/>
              <a:t>Италия</a:t>
            </a:r>
          </a:p>
          <a:p>
            <a:pPr>
              <a:buFont typeface="Wingdings" pitchFamily="2" charset="2"/>
              <a:buAutoNum type="arabicPeriod"/>
            </a:pPr>
            <a:r>
              <a:rPr lang="ru-RU" sz="2400" dirty="0" smtClean="0"/>
              <a:t>Бельгия</a:t>
            </a:r>
          </a:p>
          <a:p>
            <a:pPr>
              <a:buFont typeface="Wingdings" pitchFamily="2" charset="2"/>
              <a:buAutoNum type="arabicPeriod"/>
            </a:pPr>
            <a:r>
              <a:rPr lang="ru-RU" sz="2400" dirty="0" smtClean="0"/>
              <a:t>Нидерланды</a:t>
            </a:r>
          </a:p>
          <a:p>
            <a:pPr>
              <a:buFont typeface="Wingdings" pitchFamily="2" charset="2"/>
              <a:buAutoNum type="arabicPeriod"/>
            </a:pPr>
            <a:r>
              <a:rPr lang="ru-RU" sz="2400" dirty="0" smtClean="0"/>
              <a:t>Люксембург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916832"/>
            <a:ext cx="3487383" cy="259228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30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4000" dirty="0"/>
              <a:t>Значение:</a:t>
            </a:r>
            <a:endParaRPr lang="ru-RU" sz="40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</a:rPr>
              <a:t>Экономическое.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Предусматривалось</a:t>
            </a:r>
            <a:br>
              <a:rPr lang="ru-RU" sz="2400" dirty="0" smtClean="0"/>
            </a:br>
            <a:r>
              <a:rPr lang="ru-RU" sz="2400" dirty="0" smtClean="0"/>
              <a:t> регулирование ключевых аспектов экономической деятельности: инвестиций, финансовой помощи предприятиям, ценовой политики, охраны конкуренции </a:t>
            </a:r>
            <a:r>
              <a:rPr lang="ru-RU" sz="2400" b="1" dirty="0" smtClean="0"/>
              <a:t>в </a:t>
            </a:r>
            <a:r>
              <a:rPr lang="ru-RU" sz="2400" b="1" u="sng" dirty="0" smtClean="0"/>
              <a:t>угольной и сталелитейной сфере</a:t>
            </a:r>
            <a:r>
              <a:rPr lang="ru-RU" sz="2400" u="sng" dirty="0" smtClean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</a:rPr>
              <a:t>Политическое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r>
              <a:rPr lang="ru-RU" sz="2400" dirty="0" smtClean="0"/>
              <a:t> Созданы первые наднациональные органы (Высший руководящий орган, Общая ассамблея, Совет министров и Суд)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</a:rPr>
              <a:t>Юридическое.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Договор положил начало европейскому праву, став его источником; новые органы создавали свои нормативные акты. Решения Суда стали источником прецедентного права.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31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Римский договор 1957 года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836712"/>
            <a:ext cx="4038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Европейское Экономическое Сообщество (ЕЭС)-международный договор, подписанный в 1957 году ФРГ, Францией, Италией, Бельгией, Нидерландами и Люксембургом о ликвидации всех преград на пути свободного передвижения людей, товаров, услуг и капитала.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980728"/>
            <a:ext cx="5012859" cy="446449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/>
          <a:lstStyle/>
          <a:p>
            <a:pPr algn="l">
              <a:lnSpc>
                <a:spcPct val="70000"/>
              </a:lnSpc>
              <a:spcBef>
                <a:spcPct val="10000"/>
              </a:spcBef>
            </a:pPr>
            <a:r>
              <a:rPr lang="ru-RU" dirty="0"/>
              <a:t>Цели:</a:t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sz="4000" dirty="0" smtClean="0">
                <a:solidFill>
                  <a:schemeClr val="tx1"/>
                </a:solidFill>
              </a:rPr>
              <a:t>Гармоничное развитие всех видов экономической деятельности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-Непрерывный и сбалансированный рост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-Обеспечение стабильности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-Ускоренное повышение </a:t>
            </a:r>
            <a:r>
              <a:rPr lang="ru-RU" dirty="0" smtClean="0">
                <a:solidFill>
                  <a:schemeClr val="tx1"/>
                </a:solidFill>
              </a:rPr>
              <a:t>уровня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жизни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tx1"/>
                </a:solidFill>
              </a:rPr>
              <a:t>Средства: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-</a:t>
            </a:r>
            <a:r>
              <a:rPr lang="ru-RU" dirty="0" smtClean="0">
                <a:solidFill>
                  <a:schemeClr val="tx1"/>
                </a:solidFill>
              </a:rPr>
              <a:t>Создание общего рынка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-Сближение экономической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политики государств-членов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-60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6854" y="332656"/>
            <a:ext cx="4038600" cy="4530725"/>
          </a:xfrm>
        </p:spPr>
        <p:txBody>
          <a:bodyPr/>
          <a:lstStyle/>
          <a:p>
            <a:pPr algn="ctr">
              <a:lnSpc>
                <a:spcPct val="75000"/>
              </a:lnSpc>
              <a:buNone/>
            </a:pPr>
            <a:r>
              <a:rPr lang="ru-RU" sz="3200" b="1" dirty="0">
                <a:solidFill>
                  <a:schemeClr val="tx2"/>
                </a:solidFill>
              </a:rPr>
              <a:t>Договор об учреждении Европейского Сообщества по атомной энергии (Евратом)</a:t>
            </a:r>
          </a:p>
          <a:p>
            <a:pPr>
              <a:lnSpc>
                <a:spcPct val="75000"/>
              </a:lnSpc>
            </a:pPr>
            <a:r>
              <a:rPr lang="ru-RU" sz="3200" b="1" dirty="0"/>
              <a:t>Цель: </a:t>
            </a:r>
            <a:r>
              <a:rPr lang="ru-RU" sz="3200" dirty="0"/>
              <a:t>Объединение усилий в проведении научно-практических исследований по мирному использованию ядерной энергии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4643416" cy="371256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8419"/>
            <a:ext cx="8229600" cy="1143000"/>
          </a:xfrm>
        </p:spPr>
        <p:txBody>
          <a:bodyPr/>
          <a:lstStyle/>
          <a:p>
            <a:r>
              <a:rPr lang="ru-RU" sz="4000" dirty="0" smtClean="0"/>
              <a:t>1957-1972…</a:t>
            </a:r>
            <a:endParaRPr lang="ru-RU" sz="4000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811637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1958 – Создание Европейской Ассоциации Свободной Торговли (ЕАСТ)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1965 – «Кризис пустого кресла»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1966 - Люксембургский компромисс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1965 – Договор об учреждении единого Совета и единой Комиссии Европейских</a:t>
            </a:r>
            <a:br>
              <a:rPr lang="ru-RU" dirty="0" smtClean="0"/>
            </a:br>
            <a:r>
              <a:rPr lang="ru-RU" dirty="0" smtClean="0"/>
              <a:t> сообществ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1968 – Создание </a:t>
            </a:r>
            <a:br>
              <a:rPr lang="ru-RU" dirty="0" smtClean="0"/>
            </a:br>
            <a:r>
              <a:rPr lang="ru-RU" dirty="0" smtClean="0"/>
              <a:t>Таможенного союза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1972 – Присоединение </a:t>
            </a:r>
            <a:br>
              <a:rPr lang="ru-RU" dirty="0" smtClean="0"/>
            </a:br>
            <a:r>
              <a:rPr lang="ru-RU" dirty="0" smtClean="0"/>
              <a:t>Великобритании, Ирландии</a:t>
            </a:r>
            <a:br>
              <a:rPr lang="ru-RU" dirty="0" smtClean="0"/>
            </a:br>
            <a:r>
              <a:rPr lang="ru-RU" dirty="0" smtClean="0"/>
              <a:t> и Дании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01" y="3849442"/>
            <a:ext cx="3923928" cy="29858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34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419"/>
            <a:ext cx="8229600" cy="1143000"/>
          </a:xfrm>
        </p:spPr>
        <p:txBody>
          <a:bodyPr/>
          <a:lstStyle/>
          <a:p>
            <a:r>
              <a:rPr lang="ru-RU" sz="4000" dirty="0" smtClean="0"/>
              <a:t>1972-1986…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307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dirty="0" smtClean="0"/>
              <a:t>1972 – создание механизма «Валютной змеи»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1975 – </a:t>
            </a:r>
            <a:r>
              <a:rPr lang="ru-RU" dirty="0" err="1" smtClean="0"/>
              <a:t>Ломейская</a:t>
            </a:r>
            <a:r>
              <a:rPr lang="ru-RU" dirty="0" smtClean="0"/>
              <a:t> конвенция со странами Африки, Карибского бассейна и Азиатско-Тихоокеанского региона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1976 – Создание Счетной палаты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1979 – Первые прямые выборы в Европарламент (1976)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1981 – Вступление Греции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1985 – Белая книга Ж. </a:t>
            </a:r>
            <a:r>
              <a:rPr lang="ru-RU" dirty="0" err="1" smtClean="0"/>
              <a:t>Делора</a:t>
            </a:r>
            <a:endParaRPr lang="ru-RU" dirty="0" smtClean="0"/>
          </a:p>
          <a:p>
            <a:pPr>
              <a:lnSpc>
                <a:spcPct val="70000"/>
              </a:lnSpc>
            </a:pPr>
            <a:r>
              <a:rPr lang="ru-RU" dirty="0" smtClean="0"/>
              <a:t>1986 – Вступление Испании и Португалии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92527"/>
            <a:ext cx="2860131" cy="21046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8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4" grpId="0" build="p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558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Клен</vt:lpstr>
      <vt:lpstr>Презентация на тему:Европейская интеграция </vt:lpstr>
      <vt:lpstr>Презентация PowerPoint</vt:lpstr>
      <vt:lpstr>История Европейской интеграции</vt:lpstr>
      <vt:lpstr>Значение:</vt:lpstr>
      <vt:lpstr>Римский договор 1957 года </vt:lpstr>
      <vt:lpstr>Цели:   -Гармоничное развитие всех видов экономической деятельности   -Непрерывный и сбалансированный рост   -Обеспечение стабильности   -Ускоренное повышение уровня жизни Средства:   -Создание общего рынка   -Сближение экономической  политики государств-членов </vt:lpstr>
      <vt:lpstr>Презентация PowerPoint</vt:lpstr>
      <vt:lpstr>1957-1972…</vt:lpstr>
      <vt:lpstr>1972-1986…</vt:lpstr>
      <vt:lpstr>Единый Европейский Акт (1986)</vt:lpstr>
      <vt:lpstr>Маастрихтский договор</vt:lpstr>
      <vt:lpstr>Маастрихтские критерии:</vt:lpstr>
      <vt:lpstr>Амстердамский договор (1997)</vt:lpstr>
      <vt:lpstr>Экономический и валютный союз</vt:lpstr>
      <vt:lpstr> Расширение ЕС</vt:lpstr>
      <vt:lpstr>Европейский Конституционный Договор</vt:lpstr>
      <vt:lpstr>Выполнили: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ЕВРОПЕЙСКАЯ  ИНТЕГРАЦИЯ</dc:title>
  <dc:creator>user</dc:creator>
  <cp:lastModifiedBy>Master09</cp:lastModifiedBy>
  <cp:revision>33</cp:revision>
  <dcterms:created xsi:type="dcterms:W3CDTF">2006-02-21T18:27:30Z</dcterms:created>
  <dcterms:modified xsi:type="dcterms:W3CDTF">2014-04-07T21:55:59Z</dcterms:modified>
</cp:coreProperties>
</file>