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59" r:id="rId5"/>
    <p:sldId id="260" r:id="rId6"/>
    <p:sldId id="261" r:id="rId7"/>
    <p:sldId id="30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83" r:id="rId25"/>
    <p:sldId id="278" r:id="rId26"/>
    <p:sldId id="279" r:id="rId27"/>
    <p:sldId id="280" r:id="rId28"/>
    <p:sldId id="281" r:id="rId29"/>
    <p:sldId id="284" r:id="rId30"/>
    <p:sldId id="282"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303" r:id="rId46"/>
    <p:sldId id="299" r:id="rId47"/>
    <p:sldId id="300" r:id="rId4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99FF33"/>
    <a:srgbClr val="FF3399"/>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72" y="-3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3657307-5E5A-4C64-8FC0-85DF73428DD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1C41160-C10B-463F-BC8C-FEF931E545B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5572480-F312-4714-B093-01C9154681B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5729098-4919-4188-97B0-34EBA89041F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3CEDFCB-FA65-470E-8E30-7C35CB97454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14C5772-4F70-48DA-97C4-391B7B50638E}"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DAB5010A-402B-405E-B8AF-926AF5BBCE7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8B5352A2-CBB4-4CAD-809A-15FDFE26216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E83B7B99-C741-4B3B-A554-05672F9CED6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C1AEBE4-FDFF-4CC5-9C0C-19AF2FFC0E9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93A3663-F0D9-47EE-9005-E6D4487ABD7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58194FBF-B89C-4679-992A-626B88CAC2A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rezentacii.com/"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prezentacii.com/"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ru-RU" smtClean="0"/>
          </a:p>
        </p:txBody>
      </p:sp>
      <p:sp>
        <p:nvSpPr>
          <p:cNvPr id="4099" name="Rectangle 3"/>
          <p:cNvSpPr>
            <a:spLocks noGrp="1" noChangeArrowheads="1"/>
          </p:cNvSpPr>
          <p:nvPr>
            <p:ph type="body" idx="1"/>
          </p:nvPr>
        </p:nvSpPr>
        <p:spPr/>
        <p:txBody>
          <a:bodyPr/>
          <a:lstStyle/>
          <a:p>
            <a:pPr eaLnBrk="1" hangingPunct="1"/>
            <a:endParaRPr lang="ru-RU" smtClean="0"/>
          </a:p>
        </p:txBody>
      </p:sp>
      <p:pic>
        <p:nvPicPr>
          <p:cNvPr id="13315" name="Picture 4" descr="Рисунок1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101" name="Rectangle 5"/>
          <p:cNvSpPr>
            <a:spLocks noChangeArrowheads="1"/>
          </p:cNvSpPr>
          <p:nvPr/>
        </p:nvSpPr>
        <p:spPr bwMode="auto">
          <a:xfrm>
            <a:off x="1042988" y="1989138"/>
            <a:ext cx="7129462" cy="2286000"/>
          </a:xfrm>
          <a:prstGeom prst="rect">
            <a:avLst/>
          </a:prstGeom>
          <a:noFill/>
          <a:ln w="9525">
            <a:noFill/>
            <a:miter lim="800000"/>
            <a:headEnd/>
            <a:tailEnd/>
          </a:ln>
          <a:effectLst/>
        </p:spPr>
        <p:txBody>
          <a:bodyPr>
            <a:spAutoFit/>
          </a:bodyPr>
          <a:lstStyle/>
          <a:p>
            <a:pPr algn="ctr">
              <a:defRPr/>
            </a:pPr>
            <a:r>
              <a:rPr lang="ru-RU" sz="7200" b="1" i="1" u="sng">
                <a:solidFill>
                  <a:srgbClr val="FFCC00"/>
                </a:solidFill>
                <a:effectLst>
                  <a:outerShdw blurRad="38100" dist="38100" dir="2700000" algn="tl">
                    <a:srgbClr val="C0C0C0"/>
                  </a:outerShdw>
                </a:effectLst>
                <a:cs typeface="+mn-cs"/>
              </a:rPr>
              <a:t>Золотой век Возрождения</a:t>
            </a:r>
          </a:p>
        </p:txBody>
      </p:sp>
      <p:sp>
        <p:nvSpPr>
          <p:cNvPr id="6" name="Прямоугольник 5"/>
          <p:cNvSpPr/>
          <p:nvPr/>
        </p:nvSpPr>
        <p:spPr bwMode="auto">
          <a:xfrm>
            <a:off x="3786188" y="0"/>
            <a:ext cx="2214562" cy="428625"/>
          </a:xfrm>
          <a:prstGeom prst="rect">
            <a:avLst/>
          </a:prstGeom>
          <a:solidFill>
            <a:schemeClr val="bg1">
              <a:lumMod val="75000"/>
            </a:schemeClr>
          </a:solidFill>
          <a:ln>
            <a:solidFill>
              <a:schemeClr val="accent1">
                <a:lumMod val="20000"/>
                <a:lumOff val="80000"/>
              </a:schemeClr>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lgn="ctr" eaLnBrk="0" hangingPunct="0">
              <a:defRPr/>
            </a:pPr>
            <a:r>
              <a:rPr lang="en-US" sz="2000" b="1" dirty="0">
                <a:solidFill>
                  <a:schemeClr val="bg1"/>
                </a:solidFill>
                <a:latin typeface="Times New Roman" pitchFamily="18" charset="0"/>
                <a:hlinkClick r:id="rId3"/>
              </a:rPr>
              <a:t>Prezentacii.com</a:t>
            </a:r>
            <a:endParaRPr lang="ru-RU" sz="2000" b="1" dirty="0">
              <a:solidFill>
                <a:schemeClr val="bg1"/>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nodePh="1">
                                  <p:stCondLst>
                                    <p:cond delay="0"/>
                                  </p:stCondLst>
                                  <p:endCondLst>
                                    <p:cond evt="begin" delay="0">
                                      <p:tn val="5"/>
                                    </p:cond>
                                  </p:end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nodePh="1">
                                  <p:stCondLst>
                                    <p:cond delay="0"/>
                                  </p:stCondLst>
                                  <p:endCondLst>
                                    <p:cond evt="begin" delay="0">
                                      <p:tn val="10"/>
                                    </p:cond>
                                  </p:end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dissolve">
                                      <p:cBhvr>
                                        <p:cTn id="12"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endParaRPr lang="ru-RU" smtClean="0"/>
          </a:p>
        </p:txBody>
      </p:sp>
      <p:sp>
        <p:nvSpPr>
          <p:cNvPr id="22530" name="Rectangle 3"/>
          <p:cNvSpPr>
            <a:spLocks noGrp="1" noChangeArrowheads="1"/>
          </p:cNvSpPr>
          <p:nvPr>
            <p:ph type="body" idx="1"/>
          </p:nvPr>
        </p:nvSpPr>
        <p:spPr/>
        <p:txBody>
          <a:bodyPr/>
          <a:lstStyle/>
          <a:p>
            <a:pPr eaLnBrk="1" hangingPunct="1"/>
            <a:endParaRPr lang="ru-RU" smtClean="0"/>
          </a:p>
        </p:txBody>
      </p:sp>
      <p:pic>
        <p:nvPicPr>
          <p:cNvPr id="22531" name="Picture 4" descr="Рисунок1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2532" name="Picture 5" descr="003382"/>
          <p:cNvPicPr>
            <a:picLocks noChangeAspect="1" noChangeArrowheads="1"/>
          </p:cNvPicPr>
          <p:nvPr/>
        </p:nvPicPr>
        <p:blipFill>
          <a:blip r:embed="rId3"/>
          <a:srcRect/>
          <a:stretch>
            <a:fillRect/>
          </a:stretch>
        </p:blipFill>
        <p:spPr bwMode="auto">
          <a:xfrm>
            <a:off x="395288" y="333375"/>
            <a:ext cx="3935412" cy="6192838"/>
          </a:xfrm>
          <a:prstGeom prst="rect">
            <a:avLst/>
          </a:prstGeom>
          <a:noFill/>
          <a:ln w="9525">
            <a:noFill/>
            <a:miter lim="800000"/>
            <a:headEnd/>
            <a:tailEnd/>
          </a:ln>
        </p:spPr>
      </p:pic>
      <p:sp>
        <p:nvSpPr>
          <p:cNvPr id="22533" name="Rectangle 6"/>
          <p:cNvSpPr>
            <a:spLocks noChangeArrowheads="1"/>
          </p:cNvSpPr>
          <p:nvPr/>
        </p:nvSpPr>
        <p:spPr bwMode="auto">
          <a:xfrm>
            <a:off x="4427538" y="5300663"/>
            <a:ext cx="4319587" cy="915987"/>
          </a:xfrm>
          <a:prstGeom prst="rect">
            <a:avLst/>
          </a:prstGeom>
          <a:noFill/>
          <a:ln w="9525">
            <a:noFill/>
            <a:miter lim="800000"/>
            <a:headEnd/>
            <a:tailEnd/>
          </a:ln>
        </p:spPr>
        <p:txBody>
          <a:bodyPr>
            <a:spAutoFit/>
          </a:bodyPr>
          <a:lstStyle/>
          <a:p>
            <a:pPr>
              <a:spcBef>
                <a:spcPct val="20000"/>
              </a:spcBef>
              <a:buClr>
                <a:schemeClr val="hlink"/>
              </a:buClr>
              <a:buSzPct val="70000"/>
              <a:buFont typeface="Wingdings" pitchFamily="2" charset="2"/>
              <a:buNone/>
            </a:pPr>
            <a:r>
              <a:rPr lang="ru-RU" b="1" i="1">
                <a:solidFill>
                  <a:srgbClr val="FFFF00"/>
                </a:solidFill>
              </a:rPr>
              <a:t>Леонардо да Винчи. Мадонна Бенуа. (Мадонна с цветком). Санкт-Петербург. Эрмитаж.</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endParaRPr lang="ru-RU" smtClean="0"/>
          </a:p>
        </p:txBody>
      </p:sp>
      <p:sp>
        <p:nvSpPr>
          <p:cNvPr id="23554" name="Rectangle 3"/>
          <p:cNvSpPr>
            <a:spLocks noGrp="1" noChangeArrowheads="1"/>
          </p:cNvSpPr>
          <p:nvPr>
            <p:ph type="body" idx="1"/>
          </p:nvPr>
        </p:nvSpPr>
        <p:spPr/>
        <p:txBody>
          <a:bodyPr/>
          <a:lstStyle/>
          <a:p>
            <a:pPr eaLnBrk="1" hangingPunct="1"/>
            <a:endParaRPr lang="ru-RU" smtClean="0"/>
          </a:p>
        </p:txBody>
      </p:sp>
      <p:pic>
        <p:nvPicPr>
          <p:cNvPr id="23555" name="Picture 4" descr="Рисунок1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3556" name="Picture 5" descr="Леонардо да Винчи"/>
          <p:cNvPicPr>
            <a:picLocks noChangeAspect="1" noChangeArrowheads="1"/>
          </p:cNvPicPr>
          <p:nvPr/>
        </p:nvPicPr>
        <p:blipFill>
          <a:blip r:embed="rId3"/>
          <a:srcRect/>
          <a:stretch>
            <a:fillRect/>
          </a:stretch>
        </p:blipFill>
        <p:spPr bwMode="auto">
          <a:xfrm>
            <a:off x="395288" y="333375"/>
            <a:ext cx="8351837" cy="4249738"/>
          </a:xfrm>
          <a:prstGeom prst="rect">
            <a:avLst/>
          </a:prstGeom>
          <a:noFill/>
          <a:ln w="9525">
            <a:noFill/>
            <a:miter lim="800000"/>
            <a:headEnd/>
            <a:tailEnd/>
          </a:ln>
        </p:spPr>
      </p:pic>
      <p:sp>
        <p:nvSpPr>
          <p:cNvPr id="23557" name="Rectangle 6"/>
          <p:cNvSpPr>
            <a:spLocks noChangeArrowheads="1"/>
          </p:cNvSpPr>
          <p:nvPr/>
        </p:nvSpPr>
        <p:spPr bwMode="auto">
          <a:xfrm>
            <a:off x="468313" y="4508500"/>
            <a:ext cx="8280400" cy="533400"/>
          </a:xfrm>
          <a:prstGeom prst="rect">
            <a:avLst/>
          </a:prstGeom>
          <a:noFill/>
          <a:ln w="9525">
            <a:noFill/>
            <a:miter lim="800000"/>
            <a:headEnd/>
            <a:tailEnd/>
          </a:ln>
        </p:spPr>
        <p:txBody>
          <a:bodyPr>
            <a:spAutoFit/>
          </a:bodyPr>
          <a:lstStyle/>
          <a:p>
            <a:pPr algn="ctr">
              <a:lnSpc>
                <a:spcPct val="90000"/>
              </a:lnSpc>
              <a:spcBef>
                <a:spcPct val="20000"/>
              </a:spcBef>
              <a:buClr>
                <a:schemeClr val="hlink"/>
              </a:buClr>
              <a:buSzPct val="70000"/>
              <a:buFont typeface="Wingdings" pitchFamily="2" charset="2"/>
              <a:buNone/>
            </a:pPr>
            <a:r>
              <a:rPr lang="ru-RU" sz="1600" b="1" i="1">
                <a:solidFill>
                  <a:srgbClr val="FFFF00"/>
                </a:solidFill>
              </a:rPr>
              <a:t>Леонардо да Винчи. Тайна вечеря. Монастырь Санта Мария делле Грацие в Милане. 1495-1497 гг.</a:t>
            </a:r>
          </a:p>
        </p:txBody>
      </p:sp>
      <p:sp>
        <p:nvSpPr>
          <p:cNvPr id="23558" name="Rectangle 7"/>
          <p:cNvSpPr>
            <a:spLocks noChangeArrowheads="1"/>
          </p:cNvSpPr>
          <p:nvPr/>
        </p:nvSpPr>
        <p:spPr bwMode="auto">
          <a:xfrm>
            <a:off x="539750" y="5084763"/>
            <a:ext cx="8388350" cy="1416050"/>
          </a:xfrm>
          <a:prstGeom prst="rect">
            <a:avLst/>
          </a:prstGeom>
          <a:noFill/>
          <a:ln w="9525">
            <a:noFill/>
            <a:miter lim="800000"/>
            <a:headEnd/>
            <a:tailEnd/>
          </a:ln>
        </p:spPr>
        <p:txBody>
          <a:bodyPr>
            <a:spAutoFit/>
          </a:bodyPr>
          <a:lstStyle/>
          <a:p>
            <a:pPr>
              <a:lnSpc>
                <a:spcPct val="90000"/>
              </a:lnSpc>
              <a:spcBef>
                <a:spcPct val="20000"/>
              </a:spcBef>
              <a:buClr>
                <a:schemeClr val="hlink"/>
              </a:buClr>
              <a:buSzPct val="70000"/>
              <a:buFont typeface="Wingdings" pitchFamily="2" charset="2"/>
              <a:buNone/>
            </a:pPr>
            <a:r>
              <a:rPr lang="ru-RU" sz="1600" b="1">
                <a:solidFill>
                  <a:schemeClr val="bg1"/>
                </a:solidFill>
              </a:rPr>
              <a:t>Христос только что произнес: «Один из вас предаст меня». Эти страшные, но спокойно сказанные слова потрясли апостолов: у каждого вырывается непроизвольное движение, жест. Двенадцать человек, двенадцать характеров, двенадцать различных реакций. Каждый ищет сочувствия и отклика у соседа – этим оправдана разбивка на четыре группы по трое в каждой. Только Иуда психологически изолирован, он только формально в группе.</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endParaRPr lang="ru-RU" smtClean="0"/>
          </a:p>
        </p:txBody>
      </p:sp>
      <p:sp>
        <p:nvSpPr>
          <p:cNvPr id="24578" name="Rectangle 3"/>
          <p:cNvSpPr>
            <a:spLocks noGrp="1" noChangeArrowheads="1"/>
          </p:cNvSpPr>
          <p:nvPr>
            <p:ph type="body" idx="1"/>
          </p:nvPr>
        </p:nvSpPr>
        <p:spPr/>
        <p:txBody>
          <a:bodyPr/>
          <a:lstStyle/>
          <a:p>
            <a:pPr eaLnBrk="1" hangingPunct="1"/>
            <a:endParaRPr lang="ru-RU" smtClean="0"/>
          </a:p>
        </p:txBody>
      </p:sp>
      <p:pic>
        <p:nvPicPr>
          <p:cNvPr id="24579" name="Picture 4" descr="Рисунок1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4580" name="Picture 5"/>
          <p:cNvPicPr>
            <a:picLocks noChangeAspect="1" noChangeArrowheads="1"/>
          </p:cNvPicPr>
          <p:nvPr/>
        </p:nvPicPr>
        <p:blipFill>
          <a:blip r:embed="rId3"/>
          <a:srcRect/>
          <a:stretch>
            <a:fillRect/>
          </a:stretch>
        </p:blipFill>
        <p:spPr bwMode="auto">
          <a:xfrm>
            <a:off x="468313" y="333375"/>
            <a:ext cx="4953000" cy="6119813"/>
          </a:xfrm>
          <a:prstGeom prst="rect">
            <a:avLst/>
          </a:prstGeom>
          <a:noFill/>
          <a:ln w="9525">
            <a:noFill/>
            <a:miter lim="800000"/>
            <a:headEnd/>
            <a:tailEnd/>
          </a:ln>
        </p:spPr>
      </p:pic>
      <p:sp>
        <p:nvSpPr>
          <p:cNvPr id="24581" name="Rectangle 6"/>
          <p:cNvSpPr>
            <a:spLocks noChangeArrowheads="1"/>
          </p:cNvSpPr>
          <p:nvPr/>
        </p:nvSpPr>
        <p:spPr bwMode="auto">
          <a:xfrm>
            <a:off x="5435600" y="333375"/>
            <a:ext cx="3311525" cy="1465263"/>
          </a:xfrm>
          <a:prstGeom prst="rect">
            <a:avLst/>
          </a:prstGeom>
          <a:noFill/>
          <a:ln w="9525">
            <a:noFill/>
            <a:miter lim="800000"/>
            <a:headEnd/>
            <a:tailEnd/>
          </a:ln>
        </p:spPr>
        <p:txBody>
          <a:bodyPr>
            <a:spAutoFit/>
          </a:bodyPr>
          <a:lstStyle/>
          <a:p>
            <a:r>
              <a:rPr lang="ru-RU" b="1">
                <a:solidFill>
                  <a:schemeClr val="bg1"/>
                </a:solidFill>
              </a:rPr>
              <a:t>В жесте Христа – стоическое спокойствие и горечь: руки брошены на стол широким движением, одна – ладонью кверху.</a:t>
            </a:r>
          </a:p>
        </p:txBody>
      </p:sp>
      <p:sp>
        <p:nvSpPr>
          <p:cNvPr id="24582" name="Rectangle 7"/>
          <p:cNvSpPr>
            <a:spLocks noChangeArrowheads="1"/>
          </p:cNvSpPr>
          <p:nvPr/>
        </p:nvSpPr>
        <p:spPr bwMode="auto">
          <a:xfrm>
            <a:off x="5508625" y="5084763"/>
            <a:ext cx="3167063" cy="973137"/>
          </a:xfrm>
          <a:prstGeom prst="rect">
            <a:avLst/>
          </a:prstGeom>
          <a:noFill/>
          <a:ln w="9525">
            <a:noFill/>
            <a:miter lim="800000"/>
            <a:headEnd/>
            <a:tailEnd/>
          </a:ln>
        </p:spPr>
        <p:txBody>
          <a:bodyPr>
            <a:spAutoFit/>
          </a:bodyPr>
          <a:lstStyle/>
          <a:p>
            <a:pPr>
              <a:lnSpc>
                <a:spcPct val="90000"/>
              </a:lnSpc>
              <a:spcBef>
                <a:spcPct val="50000"/>
              </a:spcBef>
              <a:buClr>
                <a:schemeClr val="hlink"/>
              </a:buClr>
              <a:buSzPct val="70000"/>
              <a:buFont typeface="Wingdings" pitchFamily="2" charset="2"/>
              <a:buNone/>
            </a:pPr>
            <a:r>
              <a:rPr lang="ru-RU" b="1" i="1">
                <a:solidFill>
                  <a:srgbClr val="FFFF00"/>
                </a:solidFill>
              </a:rPr>
              <a:t>Леонардо да Винчи. Тайна вечеря. Фрагмент.</a:t>
            </a:r>
            <a:endParaRPr lang="ru-RU" b="1">
              <a:solidFill>
                <a:srgbClr val="FFFF00"/>
              </a:solidFill>
            </a:endParaRPr>
          </a:p>
          <a:p>
            <a:pPr>
              <a:lnSpc>
                <a:spcPct val="90000"/>
              </a:lnSpc>
              <a:spcBef>
                <a:spcPct val="50000"/>
              </a:spcBef>
              <a:buClr>
                <a:schemeClr val="hlink"/>
              </a:buClr>
              <a:buSzPct val="70000"/>
              <a:buFont typeface="Wingdings" pitchFamily="2" charset="2"/>
              <a:buChar char="u"/>
            </a:pPr>
            <a:endParaRPr lang="ru-RU" b="1">
              <a:solidFill>
                <a:srgbClr val="FFFF00"/>
              </a:solidFill>
              <a:latin typeface="Verdan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endParaRPr lang="ru-RU" smtClean="0"/>
          </a:p>
        </p:txBody>
      </p:sp>
      <p:sp>
        <p:nvSpPr>
          <p:cNvPr id="25602" name="Rectangle 3"/>
          <p:cNvSpPr>
            <a:spLocks noGrp="1" noChangeArrowheads="1"/>
          </p:cNvSpPr>
          <p:nvPr>
            <p:ph type="body" idx="1"/>
          </p:nvPr>
        </p:nvSpPr>
        <p:spPr/>
        <p:txBody>
          <a:bodyPr/>
          <a:lstStyle/>
          <a:p>
            <a:pPr eaLnBrk="1" hangingPunct="1"/>
            <a:endParaRPr lang="ru-RU" smtClean="0"/>
          </a:p>
        </p:txBody>
      </p:sp>
      <p:pic>
        <p:nvPicPr>
          <p:cNvPr id="25603" name="Picture 4" descr="Рисунок1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5604" name="Picture 5" descr="Леонардо"/>
          <p:cNvPicPr>
            <a:picLocks noChangeAspect="1" noChangeArrowheads="1"/>
          </p:cNvPicPr>
          <p:nvPr/>
        </p:nvPicPr>
        <p:blipFill>
          <a:blip r:embed="rId3"/>
          <a:srcRect/>
          <a:stretch>
            <a:fillRect/>
          </a:stretch>
        </p:blipFill>
        <p:spPr bwMode="auto">
          <a:xfrm>
            <a:off x="468313" y="404813"/>
            <a:ext cx="4205287" cy="4679950"/>
          </a:xfrm>
          <a:prstGeom prst="rect">
            <a:avLst/>
          </a:prstGeom>
          <a:noFill/>
          <a:ln w="9525">
            <a:noFill/>
            <a:miter lim="800000"/>
            <a:headEnd/>
            <a:tailEnd/>
          </a:ln>
        </p:spPr>
      </p:pic>
      <p:sp>
        <p:nvSpPr>
          <p:cNvPr id="25605" name="Rectangle 6"/>
          <p:cNvSpPr>
            <a:spLocks noChangeArrowheads="1"/>
          </p:cNvSpPr>
          <p:nvPr/>
        </p:nvSpPr>
        <p:spPr bwMode="auto">
          <a:xfrm>
            <a:off x="4787900" y="333375"/>
            <a:ext cx="3743325" cy="6134100"/>
          </a:xfrm>
          <a:prstGeom prst="rect">
            <a:avLst/>
          </a:prstGeom>
          <a:noFill/>
          <a:ln w="9525">
            <a:noFill/>
            <a:miter lim="800000"/>
            <a:headEnd/>
            <a:tailEnd/>
          </a:ln>
        </p:spPr>
        <p:txBody>
          <a:bodyPr>
            <a:spAutoFit/>
          </a:bodyPr>
          <a:lstStyle/>
          <a:p>
            <a:r>
              <a:rPr lang="ru-RU" b="1">
                <a:solidFill>
                  <a:schemeClr val="bg1"/>
                </a:solidFill>
              </a:rPr>
              <a:t>С автопортрета, выполненного художником в преклонном возрасте, на нас пристально смотрит человек, умудренный жизненным опытом. Лицо старца изборождено морщинами, густые брови нависли над глазами, пышная борода растрепана. Плотно сжатые уголки губ запечатлели скорбную усмешку. Грустный проницательный взгляд выражает не только прежнюю силу и мощь, но и затаенную печаль. Да, это взгляд мудреца, сумевшего глубже других исследовать тайны человеческой души, познать законы мира и выразить их возвышенным языком искусства.</a:t>
            </a:r>
          </a:p>
        </p:txBody>
      </p:sp>
      <p:sp>
        <p:nvSpPr>
          <p:cNvPr id="25606" name="Rectangle 7"/>
          <p:cNvSpPr>
            <a:spLocks noChangeArrowheads="1"/>
          </p:cNvSpPr>
          <p:nvPr/>
        </p:nvSpPr>
        <p:spPr bwMode="auto">
          <a:xfrm>
            <a:off x="468313" y="5300663"/>
            <a:ext cx="4330700" cy="915987"/>
          </a:xfrm>
          <a:prstGeom prst="rect">
            <a:avLst/>
          </a:prstGeom>
          <a:noFill/>
          <a:ln w="9525">
            <a:noFill/>
            <a:miter lim="800000"/>
            <a:headEnd/>
            <a:tailEnd/>
          </a:ln>
        </p:spPr>
        <p:txBody>
          <a:bodyPr>
            <a:spAutoFit/>
          </a:bodyPr>
          <a:lstStyle/>
          <a:p>
            <a:pPr>
              <a:spcBef>
                <a:spcPct val="50000"/>
              </a:spcBef>
            </a:pPr>
            <a:r>
              <a:rPr lang="ru-RU" b="1" i="1">
                <a:solidFill>
                  <a:srgbClr val="FFFF00"/>
                </a:solidFill>
              </a:rPr>
              <a:t>Леонардо да Винчи. Автопортрет. 1514 г. Национальная библиотека. Турин.</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endParaRPr lang="ru-RU" smtClean="0"/>
          </a:p>
        </p:txBody>
      </p:sp>
      <p:sp>
        <p:nvSpPr>
          <p:cNvPr id="26626" name="Rectangle 3"/>
          <p:cNvSpPr>
            <a:spLocks noGrp="1" noChangeArrowheads="1"/>
          </p:cNvSpPr>
          <p:nvPr>
            <p:ph type="body" idx="1"/>
          </p:nvPr>
        </p:nvSpPr>
        <p:spPr/>
        <p:txBody>
          <a:bodyPr/>
          <a:lstStyle/>
          <a:p>
            <a:pPr eaLnBrk="1" hangingPunct="1"/>
            <a:endParaRPr lang="ru-RU" smtClean="0"/>
          </a:p>
        </p:txBody>
      </p:sp>
      <p:pic>
        <p:nvPicPr>
          <p:cNvPr id="26627" name="Picture 4" descr="Рисунок1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5" name="Rectangle 5"/>
          <p:cNvSpPr>
            <a:spLocks noChangeArrowheads="1"/>
          </p:cNvSpPr>
          <p:nvPr/>
        </p:nvSpPr>
        <p:spPr bwMode="auto">
          <a:xfrm>
            <a:off x="1547813" y="188913"/>
            <a:ext cx="6191250" cy="1311275"/>
          </a:xfrm>
          <a:prstGeom prst="rect">
            <a:avLst/>
          </a:prstGeom>
          <a:noFill/>
          <a:ln w="9525">
            <a:noFill/>
            <a:miter lim="800000"/>
            <a:headEnd/>
            <a:tailEnd/>
          </a:ln>
          <a:effectLst>
            <a:outerShdw dist="107763" dir="2700000" algn="ctr" rotWithShape="0">
              <a:schemeClr val="bg2">
                <a:alpha val="50000"/>
              </a:schemeClr>
            </a:outerShdw>
          </a:effectLst>
        </p:spPr>
        <p:txBody>
          <a:bodyPr>
            <a:spAutoFit/>
          </a:bodyPr>
          <a:lstStyle/>
          <a:p>
            <a:pPr algn="ctr">
              <a:defRPr/>
            </a:pPr>
            <a:r>
              <a:rPr lang="ru-RU" sz="4000" b="1" i="1">
                <a:solidFill>
                  <a:srgbClr val="99FF33"/>
                </a:solidFill>
                <a:effectLst>
                  <a:outerShdw blurRad="38100" dist="38100" dir="2700000" algn="tl">
                    <a:srgbClr val="C0C0C0"/>
                  </a:outerShdw>
                </a:effectLst>
                <a:cs typeface="+mn-cs"/>
              </a:rPr>
              <a:t>Бунтующий гений Микеланджело</a:t>
            </a:r>
          </a:p>
        </p:txBody>
      </p:sp>
      <p:pic>
        <p:nvPicPr>
          <p:cNvPr id="26629" name="Picture 6" descr="005858"/>
          <p:cNvPicPr>
            <a:picLocks noChangeAspect="1" noChangeArrowheads="1"/>
          </p:cNvPicPr>
          <p:nvPr/>
        </p:nvPicPr>
        <p:blipFill>
          <a:blip r:embed="rId3"/>
          <a:srcRect/>
          <a:stretch>
            <a:fillRect/>
          </a:stretch>
        </p:blipFill>
        <p:spPr bwMode="auto">
          <a:xfrm>
            <a:off x="395288" y="1557338"/>
            <a:ext cx="3906837" cy="4967287"/>
          </a:xfrm>
          <a:prstGeom prst="rect">
            <a:avLst/>
          </a:prstGeom>
          <a:noFill/>
          <a:ln w="9525">
            <a:noFill/>
            <a:miter lim="800000"/>
            <a:headEnd/>
            <a:tailEnd/>
          </a:ln>
        </p:spPr>
      </p:pic>
      <p:sp>
        <p:nvSpPr>
          <p:cNvPr id="15367" name="Rectangle 7"/>
          <p:cNvSpPr>
            <a:spLocks noChangeArrowheads="1"/>
          </p:cNvSpPr>
          <p:nvPr/>
        </p:nvSpPr>
        <p:spPr bwMode="auto">
          <a:xfrm>
            <a:off x="4284663" y="1628775"/>
            <a:ext cx="4562475" cy="4970463"/>
          </a:xfrm>
          <a:prstGeom prst="rect">
            <a:avLst/>
          </a:prstGeom>
          <a:noFill/>
          <a:ln w="9525">
            <a:noFill/>
            <a:miter lim="800000"/>
            <a:headEnd/>
            <a:tailEnd/>
          </a:ln>
          <a:effectLst/>
        </p:spPr>
        <p:txBody>
          <a:bodyPr>
            <a:spAutoFit/>
          </a:bodyPr>
          <a:lstStyle/>
          <a:p>
            <a:pPr>
              <a:defRPr/>
            </a:pPr>
            <a:r>
              <a:rPr lang="ru-RU" b="1">
                <a:solidFill>
                  <a:schemeClr val="bg1"/>
                </a:solidFill>
                <a:cs typeface="+mn-cs"/>
              </a:rPr>
              <a:t>Непримиримый и гордый, бунтующий и суровый, Микеланджело перенес все муки творческого человека эпохи Высокого Возрождения. Борьба, страдание, протест, неудовлетворенность жизнью, разлад с идеалом, поиски смысла бытия – вот что наполняло жизнь выдающегося мастера. Он пережил Леонардо да Винчи и Рафаэля на сорок пять лет. Стал свидетелем того как попираются идеалы гуманизма.</a:t>
            </a:r>
          </a:p>
          <a:p>
            <a:pPr>
              <a:defRPr/>
            </a:pPr>
            <a:endParaRPr lang="ru-RU" b="1">
              <a:solidFill>
                <a:schemeClr val="bg1"/>
              </a:solidFill>
              <a:cs typeface="+mn-cs"/>
            </a:endParaRPr>
          </a:p>
          <a:p>
            <a:pPr>
              <a:defRPr/>
            </a:pPr>
            <a:r>
              <a:rPr lang="ru-RU" sz="1600" b="1">
                <a:solidFill>
                  <a:srgbClr val="333300"/>
                </a:solidFill>
                <a:effectLst>
                  <a:outerShdw blurRad="38100" dist="38100" dir="2700000" algn="tl">
                    <a:srgbClr val="C0C0C0"/>
                  </a:outerShdw>
                </a:effectLst>
                <a:cs typeface="+mn-cs"/>
              </a:rPr>
              <a:t>      </a:t>
            </a:r>
            <a:r>
              <a:rPr lang="ru-RU" sz="1400" b="1">
                <a:solidFill>
                  <a:schemeClr val="accent1"/>
                </a:solidFill>
                <a:cs typeface="+mn-cs"/>
              </a:rPr>
              <a:t>Отрадно спать, отрадней камнем быть,</a:t>
            </a:r>
          </a:p>
          <a:p>
            <a:pPr>
              <a:defRPr/>
            </a:pPr>
            <a:r>
              <a:rPr lang="ru-RU" sz="1400" b="1">
                <a:solidFill>
                  <a:schemeClr val="accent1"/>
                </a:solidFill>
                <a:cs typeface="+mn-cs"/>
              </a:rPr>
              <a:t>       О, в этот век, преступный и постыдный,</a:t>
            </a:r>
          </a:p>
          <a:p>
            <a:pPr>
              <a:defRPr/>
            </a:pPr>
            <a:r>
              <a:rPr lang="ru-RU" sz="1400" b="1">
                <a:solidFill>
                  <a:schemeClr val="accent1"/>
                </a:solidFill>
                <a:cs typeface="+mn-cs"/>
              </a:rPr>
              <a:t>       Не жить, не чувствовать – удел завидный.</a:t>
            </a:r>
          </a:p>
          <a:p>
            <a:pPr>
              <a:defRPr/>
            </a:pPr>
            <a:r>
              <a:rPr lang="ru-RU" sz="1400" b="1">
                <a:solidFill>
                  <a:schemeClr val="accent1"/>
                </a:solidFill>
                <a:cs typeface="+mn-cs"/>
              </a:rPr>
              <a:t>       Прошу, молчи, не смей меня будить.</a:t>
            </a:r>
          </a:p>
          <a:p>
            <a:pPr>
              <a:defRPr/>
            </a:pPr>
            <a:r>
              <a:rPr lang="ru-RU" sz="1400" b="1">
                <a:solidFill>
                  <a:schemeClr val="accent1"/>
                </a:solidFill>
                <a:cs typeface="+mn-cs"/>
              </a:rPr>
              <a:t>               </a:t>
            </a:r>
            <a:r>
              <a:rPr lang="ru-RU" sz="1400" b="1" i="1">
                <a:solidFill>
                  <a:schemeClr val="accent1"/>
                </a:solidFill>
                <a:cs typeface="+mn-cs"/>
              </a:rPr>
              <a:t>Микеланджело.</a:t>
            </a:r>
          </a:p>
          <a:p>
            <a:pPr>
              <a:defRPr/>
            </a:pPr>
            <a:r>
              <a:rPr lang="ru-RU" sz="1400" b="1" i="1">
                <a:solidFill>
                  <a:schemeClr val="accent1"/>
                </a:solidFill>
                <a:cs typeface="+mn-cs"/>
              </a:rPr>
              <a:t>               </a:t>
            </a:r>
            <a:r>
              <a:rPr lang="ru-RU" sz="1400" b="1">
                <a:solidFill>
                  <a:schemeClr val="accent1"/>
                </a:solidFill>
                <a:cs typeface="+mn-cs"/>
              </a:rPr>
              <a:t>перевод </a:t>
            </a:r>
            <a:r>
              <a:rPr lang="ru-RU" sz="1400" b="1" i="1">
                <a:solidFill>
                  <a:schemeClr val="accent1"/>
                </a:solidFill>
                <a:cs typeface="+mn-cs"/>
              </a:rPr>
              <a:t>Ф.И.Тютчева</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ru-RU" smtClean="0"/>
          </a:p>
        </p:txBody>
      </p:sp>
      <p:sp>
        <p:nvSpPr>
          <p:cNvPr id="16387" name="Rectangle 3"/>
          <p:cNvSpPr>
            <a:spLocks noGrp="1" noChangeArrowheads="1"/>
          </p:cNvSpPr>
          <p:nvPr>
            <p:ph type="body" idx="1"/>
          </p:nvPr>
        </p:nvSpPr>
        <p:spPr/>
        <p:txBody>
          <a:bodyPr/>
          <a:lstStyle/>
          <a:p>
            <a:pPr eaLnBrk="1" hangingPunct="1"/>
            <a:endParaRPr lang="ru-RU" smtClean="0"/>
          </a:p>
        </p:txBody>
      </p:sp>
      <p:pic>
        <p:nvPicPr>
          <p:cNvPr id="27651" name="Picture 4" descr="Рисунок1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7652" name="Picture 5" descr="Микеланджело Буонарроти"/>
          <p:cNvPicPr>
            <a:picLocks noChangeAspect="1" noChangeArrowheads="1"/>
          </p:cNvPicPr>
          <p:nvPr/>
        </p:nvPicPr>
        <p:blipFill>
          <a:blip r:embed="rId3"/>
          <a:srcRect/>
          <a:stretch>
            <a:fillRect/>
          </a:stretch>
        </p:blipFill>
        <p:spPr bwMode="auto">
          <a:xfrm>
            <a:off x="395288" y="333375"/>
            <a:ext cx="4273550" cy="6119813"/>
          </a:xfrm>
          <a:prstGeom prst="rect">
            <a:avLst/>
          </a:prstGeom>
          <a:noFill/>
          <a:ln w="9525">
            <a:noFill/>
            <a:miter lim="800000"/>
            <a:headEnd/>
            <a:tailEnd/>
          </a:ln>
        </p:spPr>
      </p:pic>
      <p:sp>
        <p:nvSpPr>
          <p:cNvPr id="27653" name="Rectangle 6"/>
          <p:cNvSpPr>
            <a:spLocks noChangeArrowheads="1"/>
          </p:cNvSpPr>
          <p:nvPr/>
        </p:nvSpPr>
        <p:spPr bwMode="auto">
          <a:xfrm>
            <a:off x="4716463" y="333375"/>
            <a:ext cx="4057650" cy="5745163"/>
          </a:xfrm>
          <a:prstGeom prst="rect">
            <a:avLst/>
          </a:prstGeom>
          <a:noFill/>
          <a:ln w="9525">
            <a:noFill/>
            <a:miter lim="800000"/>
            <a:headEnd/>
            <a:tailEnd/>
          </a:ln>
        </p:spPr>
        <p:txBody>
          <a:bodyPr>
            <a:spAutoFit/>
          </a:bodyPr>
          <a:lstStyle/>
          <a:p>
            <a:r>
              <a:rPr lang="ru-RU" sz="1600" b="1">
                <a:solidFill>
                  <a:schemeClr val="bg1"/>
                </a:solidFill>
              </a:rPr>
              <a:t>Микеланджело был ваятель, архитектор, живописец и поэт. Но более всего и во всем – ваятель. Скульптуру он ставил выше всех других искусств и был этом, как и в другом, антагонистом Леонардо, считавшим  царицей искусств и наук живопись. </a:t>
            </a:r>
          </a:p>
          <a:p>
            <a:r>
              <a:rPr lang="ru-RU" sz="1600" b="1">
                <a:solidFill>
                  <a:schemeClr val="bg1"/>
                </a:solidFill>
              </a:rPr>
              <a:t>      Любимые герои Микеланджело - библейский пророк Моисей и царь Давид, кроткая и смиренная Мария, оплакивающая сына Христа, - обозначили важнейшие вехи творческого пути художника. Скульптура «Моисей» утверждает физическую и духовную красоту человека и его безграничные возможности.</a:t>
            </a:r>
          </a:p>
          <a:p>
            <a:endParaRPr lang="ru-RU" sz="1600" b="1">
              <a:solidFill>
                <a:schemeClr val="bg1"/>
              </a:solidFill>
            </a:endParaRPr>
          </a:p>
          <a:p>
            <a:endParaRPr lang="ru-RU" sz="1600" b="1">
              <a:solidFill>
                <a:schemeClr val="bg1"/>
              </a:solidFill>
            </a:endParaRPr>
          </a:p>
          <a:p>
            <a:endParaRPr lang="ru-RU" sz="1600" b="1">
              <a:solidFill>
                <a:schemeClr val="bg1"/>
              </a:solidFill>
            </a:endParaRPr>
          </a:p>
          <a:p>
            <a:r>
              <a:rPr lang="ru-RU" sz="1600" b="1">
                <a:solidFill>
                  <a:srgbClr val="333300"/>
                </a:solidFill>
              </a:rPr>
              <a:t>   </a:t>
            </a:r>
            <a:r>
              <a:rPr lang="ru-RU" sz="1600" b="1" i="1">
                <a:solidFill>
                  <a:srgbClr val="FFFF00"/>
                </a:solidFill>
              </a:rPr>
              <a:t>Микеланджело. Моисей. Рим. 1515-1516</a:t>
            </a:r>
            <a:r>
              <a:rPr lang="ru-RU" b="1" i="1">
                <a:solidFill>
                  <a:srgbClr val="FFFF00"/>
                </a:solidFill>
              </a:rPr>
              <a:t> гг.</a:t>
            </a:r>
            <a:r>
              <a:rPr lang="ru-RU" b="1">
                <a:solidFill>
                  <a:srgbClr val="FFFF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wipe(left)">
                                      <p:cBhvr>
                                        <p:cTn id="12" dur="5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endParaRPr lang="ru-RU" smtClean="0"/>
          </a:p>
        </p:txBody>
      </p:sp>
      <p:sp>
        <p:nvSpPr>
          <p:cNvPr id="28674" name="Rectangle 3"/>
          <p:cNvSpPr>
            <a:spLocks noGrp="1" noChangeArrowheads="1"/>
          </p:cNvSpPr>
          <p:nvPr>
            <p:ph type="body" idx="1"/>
          </p:nvPr>
        </p:nvSpPr>
        <p:spPr/>
        <p:txBody>
          <a:bodyPr/>
          <a:lstStyle/>
          <a:p>
            <a:pPr eaLnBrk="1" hangingPunct="1"/>
            <a:endParaRPr lang="ru-RU" smtClean="0"/>
          </a:p>
        </p:txBody>
      </p:sp>
      <p:pic>
        <p:nvPicPr>
          <p:cNvPr id="28675" name="Picture 4" descr="Рисунок1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8676" name="Picture 5" descr="italy_mikelangelo_david"/>
          <p:cNvPicPr>
            <a:picLocks noChangeAspect="1" noChangeArrowheads="1"/>
          </p:cNvPicPr>
          <p:nvPr/>
        </p:nvPicPr>
        <p:blipFill>
          <a:blip r:embed="rId3"/>
          <a:srcRect/>
          <a:stretch>
            <a:fillRect/>
          </a:stretch>
        </p:blipFill>
        <p:spPr bwMode="auto">
          <a:xfrm>
            <a:off x="468313" y="333375"/>
            <a:ext cx="4038600" cy="6121400"/>
          </a:xfrm>
          <a:prstGeom prst="rect">
            <a:avLst/>
          </a:prstGeom>
          <a:noFill/>
          <a:ln w="9525">
            <a:noFill/>
            <a:miter lim="800000"/>
            <a:headEnd/>
            <a:tailEnd/>
          </a:ln>
        </p:spPr>
      </p:pic>
      <p:sp>
        <p:nvSpPr>
          <p:cNvPr id="17414" name="Rectangle 6"/>
          <p:cNvSpPr>
            <a:spLocks noChangeArrowheads="1"/>
          </p:cNvSpPr>
          <p:nvPr/>
        </p:nvSpPr>
        <p:spPr bwMode="auto">
          <a:xfrm>
            <a:off x="4572000" y="333375"/>
            <a:ext cx="4202113" cy="5346700"/>
          </a:xfrm>
          <a:prstGeom prst="rect">
            <a:avLst/>
          </a:prstGeom>
          <a:noFill/>
          <a:ln w="9525">
            <a:noFill/>
            <a:miter lim="800000"/>
            <a:headEnd/>
            <a:tailEnd/>
          </a:ln>
          <a:effectLst/>
        </p:spPr>
        <p:txBody>
          <a:bodyPr>
            <a:spAutoFit/>
          </a:bodyPr>
          <a:lstStyle/>
          <a:p>
            <a:pPr>
              <a:defRPr/>
            </a:pPr>
            <a:r>
              <a:rPr lang="ru-RU" sz="1600" b="1">
                <a:solidFill>
                  <a:schemeClr val="bg1"/>
                </a:solidFill>
                <a:cs typeface="+mn-cs"/>
              </a:rPr>
              <a:t>Одна из ранних работ Микеланджело – статуя Давида, высотой около пяти метров, поставленная на</a:t>
            </a:r>
            <a:r>
              <a:rPr lang="ru-RU" sz="1600" b="1" i="1">
                <a:solidFill>
                  <a:schemeClr val="bg1"/>
                </a:solidFill>
                <a:cs typeface="+mn-cs"/>
              </a:rPr>
              <a:t> </a:t>
            </a:r>
            <a:r>
              <a:rPr lang="ru-RU" sz="1600" b="1">
                <a:solidFill>
                  <a:schemeClr val="bg1"/>
                </a:solidFill>
                <a:cs typeface="+mn-cs"/>
              </a:rPr>
              <a:t>площади Синьории, возле Палаццо Веккьо, где находился правительственный центр Флоренции. Флорентийская республика изгнавшая внутренних тиранов, была исполнена решимости сопротивляться врагам, грозившим ей изнутри и извне. Хотели верить, что маленькая Флоренция может победить, как некогда юный мирный пастух Давид победил великана Голиафа. Микеланджело изваял из единой мраморной глыбы прекрасного в своем сдержанном гневе молодого гиганта.</a:t>
            </a:r>
          </a:p>
          <a:p>
            <a:pPr>
              <a:defRPr/>
            </a:pPr>
            <a:r>
              <a:rPr lang="ru-RU" b="1">
                <a:solidFill>
                  <a:srgbClr val="333300"/>
                </a:solidFill>
                <a:effectLst>
                  <a:outerShdw blurRad="38100" dist="38100" dir="2700000" algn="tl">
                    <a:srgbClr val="C0C0C0"/>
                  </a:outerShdw>
                </a:effectLst>
                <a:cs typeface="+mn-cs"/>
              </a:rPr>
              <a:t>     </a:t>
            </a:r>
          </a:p>
          <a:p>
            <a:pPr>
              <a:defRPr/>
            </a:pPr>
            <a:endParaRPr lang="ru-RU" b="1">
              <a:solidFill>
                <a:srgbClr val="333300"/>
              </a:solidFill>
              <a:effectLst>
                <a:outerShdw blurRad="38100" dist="38100" dir="2700000" algn="tl">
                  <a:srgbClr val="C0C0C0"/>
                </a:outerShdw>
              </a:effectLst>
              <a:cs typeface="+mn-cs"/>
            </a:endParaRPr>
          </a:p>
          <a:p>
            <a:pPr>
              <a:defRPr/>
            </a:pPr>
            <a:endParaRPr lang="ru-RU" b="1">
              <a:solidFill>
                <a:srgbClr val="333300"/>
              </a:solidFill>
              <a:effectLst>
                <a:outerShdw blurRad="38100" dist="38100" dir="2700000" algn="tl">
                  <a:srgbClr val="C0C0C0"/>
                </a:outerShdw>
              </a:effectLst>
              <a:cs typeface="+mn-cs"/>
            </a:endParaRPr>
          </a:p>
          <a:p>
            <a:pPr>
              <a:defRPr/>
            </a:pPr>
            <a:r>
              <a:rPr lang="ru-RU" b="1" i="1">
                <a:solidFill>
                  <a:srgbClr val="003300"/>
                </a:solidFill>
                <a:effectLst>
                  <a:outerShdw blurRad="38100" dist="38100" dir="2700000" algn="tl">
                    <a:srgbClr val="C0C0C0"/>
                  </a:outerShdw>
                </a:effectLst>
                <a:cs typeface="+mn-cs"/>
              </a:rPr>
              <a:t> </a:t>
            </a:r>
            <a:r>
              <a:rPr lang="ru-RU" sz="1600" b="1" i="1">
                <a:solidFill>
                  <a:srgbClr val="FFFF00"/>
                </a:solidFill>
                <a:cs typeface="+mn-cs"/>
              </a:rPr>
              <a:t>Микеланджело. Давид.1501-1504 гг.</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endParaRPr lang="ru-RU" smtClean="0"/>
          </a:p>
        </p:txBody>
      </p:sp>
      <p:sp>
        <p:nvSpPr>
          <p:cNvPr id="29698" name="Rectangle 3"/>
          <p:cNvSpPr>
            <a:spLocks noGrp="1" noChangeArrowheads="1"/>
          </p:cNvSpPr>
          <p:nvPr>
            <p:ph type="body" idx="1"/>
          </p:nvPr>
        </p:nvSpPr>
        <p:spPr/>
        <p:txBody>
          <a:bodyPr/>
          <a:lstStyle/>
          <a:p>
            <a:pPr eaLnBrk="1" hangingPunct="1"/>
            <a:endParaRPr lang="ru-RU" smtClean="0"/>
          </a:p>
        </p:txBody>
      </p:sp>
      <p:pic>
        <p:nvPicPr>
          <p:cNvPr id="29699" name="Picture 4" descr="Рисунок1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9700" name="Picture 5" descr="Mikelangelo2"/>
          <p:cNvPicPr>
            <a:picLocks noChangeAspect="1" noChangeArrowheads="1"/>
          </p:cNvPicPr>
          <p:nvPr/>
        </p:nvPicPr>
        <p:blipFill>
          <a:blip r:embed="rId3"/>
          <a:srcRect/>
          <a:stretch>
            <a:fillRect/>
          </a:stretch>
        </p:blipFill>
        <p:spPr bwMode="auto">
          <a:xfrm>
            <a:off x="395288" y="333375"/>
            <a:ext cx="4432300" cy="6192838"/>
          </a:xfrm>
          <a:prstGeom prst="rect">
            <a:avLst/>
          </a:prstGeom>
          <a:noFill/>
          <a:ln w="9525">
            <a:noFill/>
            <a:miter lim="800000"/>
            <a:headEnd/>
            <a:tailEnd/>
          </a:ln>
        </p:spPr>
      </p:pic>
      <p:sp>
        <p:nvSpPr>
          <p:cNvPr id="18438" name="Rectangle 6"/>
          <p:cNvSpPr>
            <a:spLocks noChangeArrowheads="1"/>
          </p:cNvSpPr>
          <p:nvPr/>
        </p:nvSpPr>
        <p:spPr bwMode="auto">
          <a:xfrm>
            <a:off x="4932363" y="333375"/>
            <a:ext cx="3914775" cy="6013450"/>
          </a:xfrm>
          <a:prstGeom prst="rect">
            <a:avLst/>
          </a:prstGeom>
          <a:noFill/>
          <a:ln w="9525">
            <a:noFill/>
            <a:miter lim="800000"/>
            <a:headEnd/>
            <a:tailEnd/>
          </a:ln>
          <a:effectLst/>
        </p:spPr>
        <p:txBody>
          <a:bodyPr>
            <a:spAutoFit/>
          </a:bodyPr>
          <a:lstStyle/>
          <a:p>
            <a:pPr>
              <a:defRPr/>
            </a:pPr>
            <a:r>
              <a:rPr lang="ru-RU" b="1">
                <a:solidFill>
                  <a:schemeClr val="bg1"/>
                </a:solidFill>
                <a:cs typeface="+mn-cs"/>
              </a:rPr>
              <a:t>В 23 года Микеланджело создал удивительное произведение, которое принесло ему известность и славу. Тысячи паломников и жителей Рима ежедневно толкались у статуи «Пьета» в соборе Святого Петра. во всем Риме только и было разговоров, что только об этом произведении и его великом творце. </a:t>
            </a:r>
          </a:p>
          <a:p>
            <a:pPr>
              <a:defRPr/>
            </a:pPr>
            <a:endParaRPr lang="ru-RU" b="1">
              <a:solidFill>
                <a:schemeClr val="bg1"/>
              </a:solidFill>
              <a:cs typeface="+mn-cs"/>
            </a:endParaRPr>
          </a:p>
          <a:p>
            <a:pPr>
              <a:defRPr/>
            </a:pPr>
            <a:endParaRPr lang="ru-RU" sz="1600" b="1">
              <a:solidFill>
                <a:schemeClr val="bg1"/>
              </a:solidFill>
              <a:cs typeface="+mn-cs"/>
            </a:endParaRPr>
          </a:p>
          <a:p>
            <a:pPr>
              <a:defRPr/>
            </a:pPr>
            <a:endParaRPr lang="ru-RU" b="1">
              <a:solidFill>
                <a:srgbClr val="333300"/>
              </a:solidFill>
              <a:effectLst>
                <a:outerShdw blurRad="38100" dist="38100" dir="2700000" algn="tl">
                  <a:srgbClr val="C0C0C0"/>
                </a:outerShdw>
              </a:effectLst>
              <a:cs typeface="+mn-cs"/>
            </a:endParaRPr>
          </a:p>
          <a:p>
            <a:pPr>
              <a:defRPr/>
            </a:pPr>
            <a:endParaRPr lang="ru-RU" b="1">
              <a:solidFill>
                <a:srgbClr val="333300"/>
              </a:solidFill>
              <a:effectLst>
                <a:outerShdw blurRad="38100" dist="38100" dir="2700000" algn="tl">
                  <a:srgbClr val="C0C0C0"/>
                </a:outerShdw>
              </a:effectLst>
              <a:cs typeface="+mn-cs"/>
            </a:endParaRPr>
          </a:p>
          <a:p>
            <a:pPr>
              <a:defRPr/>
            </a:pPr>
            <a:endParaRPr lang="ru-RU" b="1">
              <a:solidFill>
                <a:srgbClr val="333300"/>
              </a:solidFill>
              <a:effectLst>
                <a:outerShdw blurRad="38100" dist="38100" dir="2700000" algn="tl">
                  <a:srgbClr val="C0C0C0"/>
                </a:outerShdw>
              </a:effectLst>
              <a:cs typeface="+mn-cs"/>
            </a:endParaRPr>
          </a:p>
          <a:p>
            <a:pPr>
              <a:defRPr/>
            </a:pPr>
            <a:endParaRPr lang="ru-RU" b="1">
              <a:solidFill>
                <a:srgbClr val="333300"/>
              </a:solidFill>
              <a:effectLst>
                <a:outerShdw blurRad="38100" dist="38100" dir="2700000" algn="tl">
                  <a:srgbClr val="C0C0C0"/>
                </a:outerShdw>
              </a:effectLst>
              <a:cs typeface="+mn-cs"/>
            </a:endParaRPr>
          </a:p>
          <a:p>
            <a:pPr>
              <a:defRPr/>
            </a:pPr>
            <a:endParaRPr lang="ru-RU" b="1">
              <a:solidFill>
                <a:srgbClr val="333300"/>
              </a:solidFill>
              <a:effectLst>
                <a:outerShdw blurRad="38100" dist="38100" dir="2700000" algn="tl">
                  <a:srgbClr val="C0C0C0"/>
                </a:outerShdw>
              </a:effectLst>
              <a:cs typeface="+mn-cs"/>
            </a:endParaRPr>
          </a:p>
          <a:p>
            <a:pPr>
              <a:defRPr/>
            </a:pPr>
            <a:endParaRPr lang="ru-RU" b="1">
              <a:solidFill>
                <a:srgbClr val="333300"/>
              </a:solidFill>
              <a:effectLst>
                <a:outerShdw blurRad="38100" dist="38100" dir="2700000" algn="tl">
                  <a:srgbClr val="C0C0C0"/>
                </a:outerShdw>
              </a:effectLst>
              <a:cs typeface="+mn-cs"/>
            </a:endParaRPr>
          </a:p>
          <a:p>
            <a:pPr>
              <a:defRPr/>
            </a:pPr>
            <a:r>
              <a:rPr lang="ru-RU" sz="1600" b="1" i="1">
                <a:solidFill>
                  <a:srgbClr val="FFFF00"/>
                </a:solidFill>
                <a:cs typeface="+mn-cs"/>
              </a:rPr>
              <a:t>Микеланджело. Пьета.         Рим.Собор Святого Петра. </a:t>
            </a:r>
          </a:p>
          <a:p>
            <a:pPr>
              <a:defRPr/>
            </a:pPr>
            <a:r>
              <a:rPr lang="ru-RU" sz="1600" b="1" i="1">
                <a:solidFill>
                  <a:srgbClr val="FFFF00"/>
                </a:solidFill>
                <a:cs typeface="+mn-cs"/>
              </a:rPr>
              <a:t>1498-1501 гг.</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endParaRPr lang="ru-RU" smtClean="0"/>
          </a:p>
        </p:txBody>
      </p:sp>
      <p:sp>
        <p:nvSpPr>
          <p:cNvPr id="30722" name="Rectangle 3"/>
          <p:cNvSpPr>
            <a:spLocks noGrp="1" noChangeArrowheads="1"/>
          </p:cNvSpPr>
          <p:nvPr>
            <p:ph type="body" idx="1"/>
          </p:nvPr>
        </p:nvSpPr>
        <p:spPr/>
        <p:txBody>
          <a:bodyPr/>
          <a:lstStyle/>
          <a:p>
            <a:pPr eaLnBrk="1" hangingPunct="1"/>
            <a:endParaRPr lang="ru-RU" smtClean="0"/>
          </a:p>
        </p:txBody>
      </p:sp>
      <p:pic>
        <p:nvPicPr>
          <p:cNvPr id="30723" name="Picture 4" descr="Рисунок1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0724" name="Picture 5" descr="Микеланджело"/>
          <p:cNvPicPr>
            <a:picLocks noChangeAspect="1" noChangeArrowheads="1"/>
          </p:cNvPicPr>
          <p:nvPr/>
        </p:nvPicPr>
        <p:blipFill>
          <a:blip r:embed="rId3"/>
          <a:srcRect/>
          <a:stretch>
            <a:fillRect/>
          </a:stretch>
        </p:blipFill>
        <p:spPr bwMode="auto">
          <a:xfrm>
            <a:off x="395288" y="333375"/>
            <a:ext cx="4752975" cy="4175125"/>
          </a:xfrm>
          <a:prstGeom prst="rect">
            <a:avLst/>
          </a:prstGeom>
          <a:noFill/>
          <a:ln w="9525">
            <a:noFill/>
            <a:miter lim="800000"/>
            <a:headEnd/>
            <a:tailEnd/>
          </a:ln>
        </p:spPr>
      </p:pic>
      <p:sp>
        <p:nvSpPr>
          <p:cNvPr id="30725" name="Rectangle 6"/>
          <p:cNvSpPr>
            <a:spLocks noChangeArrowheads="1"/>
          </p:cNvSpPr>
          <p:nvPr/>
        </p:nvSpPr>
        <p:spPr bwMode="auto">
          <a:xfrm>
            <a:off x="5148263" y="333375"/>
            <a:ext cx="3816350" cy="5492750"/>
          </a:xfrm>
          <a:prstGeom prst="rect">
            <a:avLst/>
          </a:prstGeom>
          <a:noFill/>
          <a:ln w="9525">
            <a:noFill/>
            <a:miter lim="800000"/>
            <a:headEnd/>
            <a:tailEnd/>
          </a:ln>
        </p:spPr>
        <p:txBody>
          <a:bodyPr>
            <a:spAutoFit/>
          </a:bodyPr>
          <a:lstStyle/>
          <a:p>
            <a:r>
              <a:rPr lang="ru-RU" sz="1600" b="1">
                <a:solidFill>
                  <a:schemeClr val="bg1"/>
                </a:solidFill>
              </a:rPr>
              <a:t>В 1520 г. Микеланджело получил заказ на выполнение внутреннего убранства погребальной капеллы герцогов Медичи во флорентийской церкви Сан-Лоренцо. Скульптор создал единый ансамбль, обладающий необычайной силой эмоционального воздействия на зрителей. Образы времени суток стали для Микеланджело отражением глубоких философских размышлений о смысле жизни и смерти.</a:t>
            </a:r>
          </a:p>
          <a:p>
            <a:endParaRPr lang="ru-RU" sz="1600" b="1">
              <a:solidFill>
                <a:schemeClr val="bg1"/>
              </a:solidFill>
            </a:endParaRPr>
          </a:p>
          <a:p>
            <a:r>
              <a:rPr lang="ru-RU" sz="1600" b="1">
                <a:solidFill>
                  <a:srgbClr val="333300"/>
                </a:solidFill>
              </a:rPr>
              <a:t> </a:t>
            </a:r>
            <a:r>
              <a:rPr lang="ru-RU" sz="1400" b="1">
                <a:solidFill>
                  <a:schemeClr val="accent1"/>
                </a:solidFill>
              </a:rPr>
              <a:t>Мы погоняем ночь, как скакуна,</a:t>
            </a:r>
          </a:p>
          <a:p>
            <a:r>
              <a:rPr lang="ru-RU" sz="1400" b="1">
                <a:solidFill>
                  <a:schemeClr val="accent1"/>
                </a:solidFill>
              </a:rPr>
              <a:t> И тщимся днем вкусить отдохновенье,</a:t>
            </a:r>
          </a:p>
          <a:p>
            <a:r>
              <a:rPr lang="ru-RU" sz="1400" b="1">
                <a:solidFill>
                  <a:schemeClr val="accent1"/>
                </a:solidFill>
              </a:rPr>
              <a:t> Надежда на покой обречена – </a:t>
            </a:r>
          </a:p>
          <a:p>
            <a:r>
              <a:rPr lang="ru-RU" sz="1400" b="1">
                <a:solidFill>
                  <a:schemeClr val="accent1"/>
                </a:solidFill>
              </a:rPr>
              <a:t> Его сулит нам только сноведенье.</a:t>
            </a:r>
          </a:p>
          <a:p>
            <a:r>
              <a:rPr lang="ru-RU" sz="1400" b="1">
                <a:solidFill>
                  <a:schemeClr val="accent1"/>
                </a:solidFill>
              </a:rPr>
              <a:t> А жизнь из разных нитей сплетена;</a:t>
            </a:r>
          </a:p>
          <a:p>
            <a:r>
              <a:rPr lang="ru-RU" sz="1400" b="1">
                <a:solidFill>
                  <a:schemeClr val="accent1"/>
                </a:solidFill>
              </a:rPr>
              <a:t>Добро и зло – друг в друге отраженье.</a:t>
            </a:r>
          </a:p>
          <a:p>
            <a:r>
              <a:rPr lang="ru-RU" sz="1400" b="1" i="1">
                <a:solidFill>
                  <a:schemeClr val="accent1"/>
                </a:solidFill>
              </a:rPr>
              <a:t>                       Микеланджело.</a:t>
            </a:r>
          </a:p>
          <a:p>
            <a:r>
              <a:rPr lang="ru-RU" sz="1400" b="1" i="1">
                <a:solidFill>
                  <a:schemeClr val="accent1"/>
                </a:solidFill>
              </a:rPr>
              <a:t>      Перевод Е. Солоновича.</a:t>
            </a:r>
            <a:r>
              <a:rPr lang="ru-RU" sz="1400">
                <a:solidFill>
                  <a:schemeClr val="accent1"/>
                </a:solidFill>
              </a:rPr>
              <a:t>      </a:t>
            </a:r>
          </a:p>
        </p:txBody>
      </p:sp>
      <p:sp>
        <p:nvSpPr>
          <p:cNvPr id="30726" name="Rectangle 7"/>
          <p:cNvSpPr>
            <a:spLocks noChangeArrowheads="1"/>
          </p:cNvSpPr>
          <p:nvPr/>
        </p:nvSpPr>
        <p:spPr bwMode="auto">
          <a:xfrm>
            <a:off x="468313" y="4941888"/>
            <a:ext cx="4608512" cy="915987"/>
          </a:xfrm>
          <a:prstGeom prst="rect">
            <a:avLst/>
          </a:prstGeom>
          <a:noFill/>
          <a:ln w="9525">
            <a:noFill/>
            <a:miter lim="800000"/>
            <a:headEnd/>
            <a:tailEnd/>
          </a:ln>
        </p:spPr>
        <p:txBody>
          <a:bodyPr>
            <a:spAutoFit/>
          </a:bodyPr>
          <a:lstStyle/>
          <a:p>
            <a:r>
              <a:rPr lang="ru-RU" b="1" i="1">
                <a:solidFill>
                  <a:srgbClr val="FFFF00"/>
                </a:solidFill>
              </a:rPr>
              <a:t>Микеланджело Буонарроти. Гробница Медичи. Утро и Вечер. Флоренция.</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endParaRPr lang="ru-RU" smtClean="0"/>
          </a:p>
        </p:txBody>
      </p:sp>
      <p:sp>
        <p:nvSpPr>
          <p:cNvPr id="31746" name="Rectangle 3"/>
          <p:cNvSpPr>
            <a:spLocks noGrp="1" noChangeArrowheads="1"/>
          </p:cNvSpPr>
          <p:nvPr>
            <p:ph type="body" idx="1"/>
          </p:nvPr>
        </p:nvSpPr>
        <p:spPr/>
        <p:txBody>
          <a:bodyPr/>
          <a:lstStyle/>
          <a:p>
            <a:pPr eaLnBrk="1" hangingPunct="1"/>
            <a:endParaRPr lang="ru-RU" smtClean="0"/>
          </a:p>
        </p:txBody>
      </p:sp>
      <p:pic>
        <p:nvPicPr>
          <p:cNvPr id="31747" name="Picture 4" descr="Рисунок1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1748" name="Picture 5" descr="Сикстинская капелла"/>
          <p:cNvPicPr>
            <a:picLocks noChangeAspect="1" noChangeArrowheads="1"/>
          </p:cNvPicPr>
          <p:nvPr/>
        </p:nvPicPr>
        <p:blipFill>
          <a:blip r:embed="rId3"/>
          <a:srcRect/>
          <a:stretch>
            <a:fillRect/>
          </a:stretch>
        </p:blipFill>
        <p:spPr bwMode="auto">
          <a:xfrm>
            <a:off x="414338" y="333375"/>
            <a:ext cx="4613275" cy="6191250"/>
          </a:xfrm>
          <a:prstGeom prst="rect">
            <a:avLst/>
          </a:prstGeom>
          <a:noFill/>
          <a:ln w="9525">
            <a:noFill/>
            <a:miter lim="800000"/>
            <a:headEnd/>
            <a:tailEnd/>
          </a:ln>
        </p:spPr>
      </p:pic>
      <p:sp>
        <p:nvSpPr>
          <p:cNvPr id="31749" name="Rectangle 6"/>
          <p:cNvSpPr>
            <a:spLocks noChangeArrowheads="1"/>
          </p:cNvSpPr>
          <p:nvPr/>
        </p:nvSpPr>
        <p:spPr bwMode="auto">
          <a:xfrm>
            <a:off x="5148263" y="333375"/>
            <a:ext cx="3816350" cy="4760913"/>
          </a:xfrm>
          <a:prstGeom prst="rect">
            <a:avLst/>
          </a:prstGeom>
          <a:noFill/>
          <a:ln w="9525">
            <a:noFill/>
            <a:miter lim="800000"/>
            <a:headEnd/>
            <a:tailEnd/>
          </a:ln>
        </p:spPr>
        <p:txBody>
          <a:bodyPr>
            <a:spAutoFit/>
          </a:bodyPr>
          <a:lstStyle/>
          <a:p>
            <a:pPr>
              <a:spcBef>
                <a:spcPct val="20000"/>
              </a:spcBef>
              <a:buClr>
                <a:schemeClr val="hlink"/>
              </a:buClr>
              <a:buSzPct val="70000"/>
              <a:buFont typeface="Wingdings" pitchFamily="2" charset="2"/>
              <a:buNone/>
            </a:pPr>
            <a:r>
              <a:rPr lang="ru-RU" b="1">
                <a:solidFill>
                  <a:schemeClr val="bg1"/>
                </a:solidFill>
              </a:rPr>
              <a:t>Мировую известность художнику принесли </a:t>
            </a:r>
            <a:r>
              <a:rPr lang="ru-RU" b="1" i="1" u="sng">
                <a:solidFill>
                  <a:schemeClr val="bg1"/>
                </a:solidFill>
              </a:rPr>
              <a:t>росписи свода Сикстинской капеллы в Риме. </a:t>
            </a:r>
            <a:r>
              <a:rPr lang="ru-RU" b="1">
                <a:solidFill>
                  <a:schemeClr val="bg1"/>
                </a:solidFill>
              </a:rPr>
              <a:t>Микеланджело долго не соглашался, считая себя прежде всего скульптором, а не живописцем. Но Папа Римский Юлий </a:t>
            </a:r>
            <a:r>
              <a:rPr lang="en-US" b="1">
                <a:solidFill>
                  <a:schemeClr val="bg1"/>
                </a:solidFill>
              </a:rPr>
              <a:t>II</a:t>
            </a:r>
            <a:r>
              <a:rPr lang="ru-RU" b="1">
                <a:solidFill>
                  <a:schemeClr val="bg1"/>
                </a:solidFill>
              </a:rPr>
              <a:t> настаивал, и великому мастеру пришлось уступить. Ему предстояло расписать площадь в 600 (!) кв.м. Отказавшись от помощи учеников, Микеланджело все делал сам. Работа требовала от художника большого напряжения физических и духовных сил.</a:t>
            </a:r>
            <a:r>
              <a:rPr lang="ru-RU">
                <a:solidFill>
                  <a:schemeClr val="bg1"/>
                </a:solidFill>
              </a:rPr>
              <a:t> </a:t>
            </a:r>
          </a:p>
        </p:txBody>
      </p:sp>
      <p:sp>
        <p:nvSpPr>
          <p:cNvPr id="31750" name="Rectangle 7"/>
          <p:cNvSpPr>
            <a:spLocks noChangeArrowheads="1"/>
          </p:cNvSpPr>
          <p:nvPr/>
        </p:nvSpPr>
        <p:spPr bwMode="auto">
          <a:xfrm>
            <a:off x="5003800" y="5661025"/>
            <a:ext cx="3816350" cy="825500"/>
          </a:xfrm>
          <a:prstGeom prst="rect">
            <a:avLst/>
          </a:prstGeom>
          <a:noFill/>
          <a:ln w="9525">
            <a:noFill/>
            <a:miter lim="800000"/>
            <a:headEnd/>
            <a:tailEnd/>
          </a:ln>
        </p:spPr>
        <p:txBody>
          <a:bodyPr>
            <a:spAutoFit/>
          </a:bodyPr>
          <a:lstStyle/>
          <a:p>
            <a:pPr>
              <a:spcBef>
                <a:spcPct val="50000"/>
              </a:spcBef>
            </a:pPr>
            <a:r>
              <a:rPr lang="ru-RU" sz="1600" b="1" i="1">
                <a:solidFill>
                  <a:srgbClr val="FFFF00"/>
                </a:solidFill>
              </a:rPr>
              <a:t>Микеланджело. Страшный суд. Фреска. 1536-1541 гг. Сикстинская капелла. Ватикан.</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Рисунок1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53" name="Rectangle 5"/>
          <p:cNvSpPr>
            <a:spLocks noChangeArrowheads="1"/>
          </p:cNvSpPr>
          <p:nvPr/>
        </p:nvSpPr>
        <p:spPr bwMode="auto">
          <a:xfrm>
            <a:off x="1116013" y="260350"/>
            <a:ext cx="6919912" cy="762000"/>
          </a:xfrm>
          <a:prstGeom prst="rect">
            <a:avLst/>
          </a:prstGeom>
          <a:noFill/>
          <a:ln w="9525">
            <a:noFill/>
            <a:miter lim="800000"/>
            <a:headEnd/>
            <a:tailEnd/>
          </a:ln>
          <a:effectLst>
            <a:outerShdw dist="107763" dir="2700000" algn="ctr" rotWithShape="0">
              <a:schemeClr val="bg2">
                <a:alpha val="50000"/>
              </a:schemeClr>
            </a:outerShdw>
          </a:effectLst>
        </p:spPr>
        <p:txBody>
          <a:bodyPr wrap="none">
            <a:spAutoFit/>
          </a:bodyPr>
          <a:lstStyle/>
          <a:p>
            <a:pPr>
              <a:defRPr/>
            </a:pPr>
            <a:r>
              <a:rPr lang="ru-RU" sz="4400" b="1" i="1">
                <a:solidFill>
                  <a:srgbClr val="99FF33"/>
                </a:solidFill>
                <a:effectLst>
                  <a:outerShdw blurRad="38100" dist="38100" dir="2700000" algn="tl">
                    <a:srgbClr val="C0C0C0"/>
                  </a:outerShdw>
                </a:effectLst>
                <a:cs typeface="+mn-cs"/>
              </a:rPr>
              <a:t>Мир Леонардо да Винчи</a:t>
            </a:r>
          </a:p>
        </p:txBody>
      </p:sp>
      <p:pic>
        <p:nvPicPr>
          <p:cNvPr id="14339" name="Picture 6" descr="da_vinchi"/>
          <p:cNvPicPr>
            <a:picLocks noChangeAspect="1" noChangeArrowheads="1"/>
          </p:cNvPicPr>
          <p:nvPr/>
        </p:nvPicPr>
        <p:blipFill>
          <a:blip r:embed="rId3"/>
          <a:srcRect/>
          <a:stretch>
            <a:fillRect/>
          </a:stretch>
        </p:blipFill>
        <p:spPr bwMode="auto">
          <a:xfrm>
            <a:off x="468313" y="1196975"/>
            <a:ext cx="3784600" cy="4322763"/>
          </a:xfrm>
          <a:prstGeom prst="rect">
            <a:avLst/>
          </a:prstGeom>
          <a:noFill/>
          <a:ln w="9525">
            <a:noFill/>
            <a:miter lim="800000"/>
            <a:headEnd/>
            <a:tailEnd/>
          </a:ln>
        </p:spPr>
      </p:pic>
      <p:sp>
        <p:nvSpPr>
          <p:cNvPr id="14340" name="Rectangle 7"/>
          <p:cNvSpPr>
            <a:spLocks noChangeArrowheads="1"/>
          </p:cNvSpPr>
          <p:nvPr/>
        </p:nvSpPr>
        <p:spPr bwMode="auto">
          <a:xfrm>
            <a:off x="4643438" y="1268413"/>
            <a:ext cx="3527425" cy="2014537"/>
          </a:xfrm>
          <a:prstGeom prst="rect">
            <a:avLst/>
          </a:prstGeom>
          <a:noFill/>
          <a:ln w="9525">
            <a:noFill/>
            <a:miter lim="800000"/>
            <a:headEnd/>
            <a:tailEnd/>
          </a:ln>
        </p:spPr>
        <p:txBody>
          <a:bodyPr>
            <a:spAutoFit/>
          </a:bodyPr>
          <a:lstStyle/>
          <a:p>
            <a:pPr>
              <a:spcBef>
                <a:spcPct val="20000"/>
              </a:spcBef>
              <a:buClr>
                <a:schemeClr val="hlink"/>
              </a:buClr>
              <a:buSzPct val="70000"/>
              <a:buFont typeface="Wingdings" pitchFamily="2" charset="2"/>
              <a:buNone/>
            </a:pPr>
            <a:r>
              <a:rPr lang="ru-RU" b="1">
                <a:solidFill>
                  <a:schemeClr val="bg1"/>
                </a:solidFill>
              </a:rPr>
              <a:t>Основоположником искусства Высокого Возрождения считают Леонардо да Винчи.  Он родился в 1452 г. в семье флорентийского нотариуса Пьетро да Винчи.</a:t>
            </a:r>
          </a:p>
        </p:txBody>
      </p:sp>
      <p:sp>
        <p:nvSpPr>
          <p:cNvPr id="14341" name="Rectangle 8"/>
          <p:cNvSpPr>
            <a:spLocks noChangeArrowheads="1"/>
          </p:cNvSpPr>
          <p:nvPr/>
        </p:nvSpPr>
        <p:spPr bwMode="auto">
          <a:xfrm>
            <a:off x="1042988" y="5734050"/>
            <a:ext cx="2468562" cy="366713"/>
          </a:xfrm>
          <a:prstGeom prst="rect">
            <a:avLst/>
          </a:prstGeom>
          <a:noFill/>
          <a:ln w="9525">
            <a:noFill/>
            <a:miter lim="800000"/>
            <a:headEnd/>
            <a:tailEnd/>
          </a:ln>
        </p:spPr>
        <p:txBody>
          <a:bodyPr wrap="none">
            <a:spAutoFit/>
          </a:bodyPr>
          <a:lstStyle/>
          <a:p>
            <a:r>
              <a:rPr lang="ru-RU" b="1" i="1">
                <a:solidFill>
                  <a:srgbClr val="FFFF00"/>
                </a:solidFill>
              </a:rPr>
              <a:t>Леонардо да Винчи</a:t>
            </a:r>
            <a:r>
              <a:rPr lang="ru-RU" b="1" i="1">
                <a:solidFill>
                  <a:srgbClr val="003300"/>
                </a:solidFill>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endParaRPr lang="ru-RU" smtClean="0"/>
          </a:p>
        </p:txBody>
      </p:sp>
      <p:sp>
        <p:nvSpPr>
          <p:cNvPr id="32770" name="Rectangle 3"/>
          <p:cNvSpPr>
            <a:spLocks noGrp="1" noChangeArrowheads="1"/>
          </p:cNvSpPr>
          <p:nvPr>
            <p:ph type="body" idx="1"/>
          </p:nvPr>
        </p:nvSpPr>
        <p:spPr/>
        <p:txBody>
          <a:bodyPr/>
          <a:lstStyle/>
          <a:p>
            <a:pPr eaLnBrk="1" hangingPunct="1"/>
            <a:endParaRPr lang="ru-RU" smtClean="0"/>
          </a:p>
        </p:txBody>
      </p:sp>
      <p:pic>
        <p:nvPicPr>
          <p:cNvPr id="32771" name="Picture 4" descr="Рисунок1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2772" name="Rectangle 5"/>
          <p:cNvSpPr>
            <a:spLocks noChangeArrowheads="1"/>
          </p:cNvSpPr>
          <p:nvPr/>
        </p:nvSpPr>
        <p:spPr bwMode="auto">
          <a:xfrm>
            <a:off x="827088" y="5373688"/>
            <a:ext cx="3960812" cy="915987"/>
          </a:xfrm>
          <a:prstGeom prst="rect">
            <a:avLst/>
          </a:prstGeom>
          <a:noFill/>
          <a:ln w="9525">
            <a:noFill/>
            <a:miter lim="800000"/>
            <a:headEnd/>
            <a:tailEnd/>
          </a:ln>
        </p:spPr>
        <p:txBody>
          <a:bodyPr>
            <a:spAutoFit/>
          </a:bodyPr>
          <a:lstStyle/>
          <a:p>
            <a:pPr>
              <a:spcBef>
                <a:spcPct val="50000"/>
              </a:spcBef>
            </a:pPr>
            <a:r>
              <a:rPr lang="ru-RU" b="1" i="1">
                <a:solidFill>
                  <a:srgbClr val="FFFF00"/>
                </a:solidFill>
              </a:rPr>
              <a:t>Микеланджело. Страшный суд. Фреска. 1536-1541 гг. Сикстинская капелла. Ватикан.</a:t>
            </a:r>
          </a:p>
        </p:txBody>
      </p:sp>
      <p:pic>
        <p:nvPicPr>
          <p:cNvPr id="32773" name="Picture 6" descr="Микеланджело"/>
          <p:cNvPicPr>
            <a:picLocks noChangeAspect="1" noChangeArrowheads="1"/>
          </p:cNvPicPr>
          <p:nvPr/>
        </p:nvPicPr>
        <p:blipFill>
          <a:blip r:embed="rId3"/>
          <a:srcRect/>
          <a:stretch>
            <a:fillRect/>
          </a:stretch>
        </p:blipFill>
        <p:spPr bwMode="auto">
          <a:xfrm>
            <a:off x="468313" y="333375"/>
            <a:ext cx="4527550" cy="5040313"/>
          </a:xfrm>
          <a:prstGeom prst="rect">
            <a:avLst/>
          </a:prstGeom>
          <a:noFill/>
          <a:ln w="9525">
            <a:noFill/>
            <a:miter lim="800000"/>
            <a:headEnd/>
            <a:tailEnd/>
          </a:ln>
        </p:spPr>
      </p:pic>
      <p:sp>
        <p:nvSpPr>
          <p:cNvPr id="21511" name="Rectangle 7"/>
          <p:cNvSpPr>
            <a:spLocks noChangeArrowheads="1"/>
          </p:cNvSpPr>
          <p:nvPr/>
        </p:nvSpPr>
        <p:spPr bwMode="auto">
          <a:xfrm>
            <a:off x="5003800" y="333375"/>
            <a:ext cx="3924300" cy="5153025"/>
          </a:xfrm>
          <a:prstGeom prst="rect">
            <a:avLst/>
          </a:prstGeom>
          <a:noFill/>
          <a:ln w="9525">
            <a:noFill/>
            <a:miter lim="800000"/>
            <a:headEnd/>
            <a:tailEnd/>
          </a:ln>
          <a:effectLst/>
        </p:spPr>
        <p:txBody>
          <a:bodyPr>
            <a:spAutoFit/>
          </a:bodyPr>
          <a:lstStyle/>
          <a:p>
            <a:pPr>
              <a:defRPr/>
            </a:pPr>
            <a:r>
              <a:rPr lang="ru-RU" b="1">
                <a:solidFill>
                  <a:schemeClr val="bg1"/>
                </a:solidFill>
                <a:cs typeface="+mn-cs"/>
              </a:rPr>
              <a:t>Это был невыносимо тяжелый, поистине титанический труд художника. В одном из своих стихотворений Микеланджело так писал об этом:</a:t>
            </a:r>
          </a:p>
          <a:p>
            <a:pPr>
              <a:defRPr/>
            </a:pPr>
            <a:r>
              <a:rPr lang="ru-RU" b="1">
                <a:solidFill>
                  <a:schemeClr val="bg1"/>
                </a:solidFill>
                <a:cs typeface="+mn-cs"/>
              </a:rPr>
              <a:t>     </a:t>
            </a:r>
          </a:p>
          <a:p>
            <a:pPr>
              <a:defRPr/>
            </a:pPr>
            <a:r>
              <a:rPr lang="ru-RU" sz="1600" b="1">
                <a:solidFill>
                  <a:srgbClr val="333300"/>
                </a:solidFill>
                <a:effectLst>
                  <a:outerShdw blurRad="38100" dist="38100" dir="2700000" algn="tl">
                    <a:srgbClr val="C0C0C0"/>
                  </a:outerShdw>
                </a:effectLst>
                <a:cs typeface="+mn-cs"/>
              </a:rPr>
              <a:t> </a:t>
            </a:r>
            <a:r>
              <a:rPr lang="ru-RU" sz="1400" b="1">
                <a:solidFill>
                  <a:schemeClr val="accent1"/>
                </a:solidFill>
                <a:cs typeface="+mn-cs"/>
              </a:rPr>
              <a:t>От напряженья вылез зоб на шее,</a:t>
            </a:r>
          </a:p>
          <a:p>
            <a:pPr>
              <a:defRPr/>
            </a:pPr>
            <a:r>
              <a:rPr lang="ru-RU" sz="1400" b="1">
                <a:solidFill>
                  <a:schemeClr val="accent1"/>
                </a:solidFill>
                <a:cs typeface="+mn-cs"/>
              </a:rPr>
              <a:t>  Живот подполз вплотную к подбородку,</a:t>
            </a:r>
          </a:p>
          <a:p>
            <a:pPr>
              <a:defRPr/>
            </a:pPr>
            <a:r>
              <a:rPr lang="ru-RU" sz="1400" b="1">
                <a:solidFill>
                  <a:schemeClr val="accent1"/>
                </a:solidFill>
                <a:cs typeface="+mn-cs"/>
              </a:rPr>
              <a:t>  Задралась к небу борода. Затылок </a:t>
            </a:r>
          </a:p>
          <a:p>
            <a:pPr>
              <a:defRPr/>
            </a:pPr>
            <a:r>
              <a:rPr lang="ru-RU" sz="1400" b="1">
                <a:solidFill>
                  <a:schemeClr val="accent1"/>
                </a:solidFill>
                <a:cs typeface="+mn-cs"/>
              </a:rPr>
              <a:t>  Прилип к спине, а на лицо от кисти</a:t>
            </a:r>
          </a:p>
          <a:p>
            <a:pPr>
              <a:defRPr/>
            </a:pPr>
            <a:r>
              <a:rPr lang="ru-RU" sz="1400" b="1">
                <a:solidFill>
                  <a:schemeClr val="accent1"/>
                </a:solidFill>
                <a:cs typeface="+mn-cs"/>
              </a:rPr>
              <a:t>  За каплей капля краски сверху льются</a:t>
            </a:r>
          </a:p>
          <a:p>
            <a:pPr>
              <a:defRPr/>
            </a:pPr>
            <a:r>
              <a:rPr lang="ru-RU" sz="1400" b="1">
                <a:solidFill>
                  <a:schemeClr val="accent1"/>
                </a:solidFill>
                <a:cs typeface="+mn-cs"/>
              </a:rPr>
              <a:t>  И в пеструю его палитру превращают.</a:t>
            </a:r>
          </a:p>
          <a:p>
            <a:pPr>
              <a:defRPr/>
            </a:pPr>
            <a:endParaRPr lang="ru-RU" sz="1400" b="1">
              <a:solidFill>
                <a:schemeClr val="accent1"/>
              </a:solidFill>
              <a:cs typeface="+mn-cs"/>
            </a:endParaRPr>
          </a:p>
          <a:p>
            <a:pPr>
              <a:defRPr/>
            </a:pPr>
            <a:r>
              <a:rPr lang="ru-RU" sz="1600" b="1">
                <a:solidFill>
                  <a:srgbClr val="333300"/>
                </a:solidFill>
                <a:effectLst>
                  <a:outerShdw blurRad="38100" dist="38100" dir="2700000" algn="tl">
                    <a:srgbClr val="C0C0C0"/>
                  </a:outerShdw>
                </a:effectLst>
                <a:cs typeface="+mn-cs"/>
              </a:rPr>
              <a:t>     </a:t>
            </a:r>
          </a:p>
          <a:p>
            <a:pPr>
              <a:defRPr/>
            </a:pPr>
            <a:r>
              <a:rPr lang="ru-RU" sz="1600" b="1">
                <a:solidFill>
                  <a:srgbClr val="333300"/>
                </a:solidFill>
                <a:effectLst>
                  <a:outerShdw blurRad="38100" dist="38100" dir="2700000" algn="tl">
                    <a:srgbClr val="C0C0C0"/>
                  </a:outerShdw>
                </a:effectLst>
                <a:cs typeface="+mn-cs"/>
              </a:rPr>
              <a:t>     </a:t>
            </a:r>
            <a:r>
              <a:rPr lang="ru-RU" b="1">
                <a:solidFill>
                  <a:schemeClr val="bg1"/>
                </a:solidFill>
                <a:cs typeface="+mn-cs"/>
              </a:rPr>
              <a:t>В 1536-1541 гг. Микеланджело продолжил работу в Сикстинской капелле, украсив ее алтарную стену фреской «Страшный суд», ставшей апофеозом страдания и гнева.</a:t>
            </a:r>
            <a:r>
              <a:rPr lang="ru-RU" sz="1600">
                <a:cs typeface="+mn-cs"/>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endParaRPr lang="ru-RU" smtClean="0"/>
          </a:p>
        </p:txBody>
      </p:sp>
      <p:sp>
        <p:nvSpPr>
          <p:cNvPr id="33794" name="Rectangle 3"/>
          <p:cNvSpPr>
            <a:spLocks noGrp="1" noChangeArrowheads="1"/>
          </p:cNvSpPr>
          <p:nvPr>
            <p:ph type="body" idx="1"/>
          </p:nvPr>
        </p:nvSpPr>
        <p:spPr/>
        <p:txBody>
          <a:bodyPr/>
          <a:lstStyle/>
          <a:p>
            <a:pPr eaLnBrk="1" hangingPunct="1"/>
            <a:endParaRPr lang="ru-RU" smtClean="0"/>
          </a:p>
        </p:txBody>
      </p:sp>
      <p:pic>
        <p:nvPicPr>
          <p:cNvPr id="33795" name="Picture 4" descr="Рисунок1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3796" name="Picture 6" descr="Микеланджело Буонарроти"/>
          <p:cNvPicPr>
            <a:picLocks noChangeAspect="1" noChangeArrowheads="1"/>
          </p:cNvPicPr>
          <p:nvPr/>
        </p:nvPicPr>
        <p:blipFill>
          <a:blip r:embed="rId3"/>
          <a:srcRect/>
          <a:stretch>
            <a:fillRect/>
          </a:stretch>
        </p:blipFill>
        <p:spPr bwMode="auto">
          <a:xfrm>
            <a:off x="395288" y="333375"/>
            <a:ext cx="5905500" cy="5135563"/>
          </a:xfrm>
          <a:prstGeom prst="rect">
            <a:avLst/>
          </a:prstGeom>
          <a:noFill/>
          <a:ln w="9525">
            <a:noFill/>
            <a:miter lim="800000"/>
            <a:headEnd/>
            <a:tailEnd/>
          </a:ln>
        </p:spPr>
      </p:pic>
      <p:sp>
        <p:nvSpPr>
          <p:cNvPr id="33797" name="Rectangle 7"/>
          <p:cNvSpPr>
            <a:spLocks noChangeArrowheads="1"/>
          </p:cNvSpPr>
          <p:nvPr/>
        </p:nvSpPr>
        <p:spPr bwMode="auto">
          <a:xfrm>
            <a:off x="6443663" y="333375"/>
            <a:ext cx="2305050" cy="2563813"/>
          </a:xfrm>
          <a:prstGeom prst="rect">
            <a:avLst/>
          </a:prstGeom>
          <a:noFill/>
          <a:ln w="9525">
            <a:noFill/>
            <a:miter lim="800000"/>
            <a:headEnd/>
            <a:tailEnd/>
          </a:ln>
        </p:spPr>
        <p:txBody>
          <a:bodyPr>
            <a:spAutoFit/>
          </a:bodyPr>
          <a:lstStyle/>
          <a:p>
            <a:pPr>
              <a:spcBef>
                <a:spcPct val="20000"/>
              </a:spcBef>
              <a:buClr>
                <a:schemeClr val="hlink"/>
              </a:buClr>
              <a:buSzPct val="70000"/>
              <a:buFont typeface="Wingdings" pitchFamily="2" charset="2"/>
              <a:buNone/>
            </a:pPr>
            <a:r>
              <a:rPr lang="ru-RU" b="1">
                <a:solidFill>
                  <a:schemeClr val="bg1"/>
                </a:solidFill>
              </a:rPr>
              <a:t>По замыслу автора свод должны были украсить эпизоды сотворения мира и человека от первых дней творения до грехопадения.</a:t>
            </a:r>
          </a:p>
        </p:txBody>
      </p:sp>
      <p:sp>
        <p:nvSpPr>
          <p:cNvPr id="33798" name="Rectangle 9"/>
          <p:cNvSpPr>
            <a:spLocks noChangeArrowheads="1"/>
          </p:cNvSpPr>
          <p:nvPr/>
        </p:nvSpPr>
        <p:spPr bwMode="auto">
          <a:xfrm>
            <a:off x="755650" y="5516563"/>
            <a:ext cx="5122863" cy="915987"/>
          </a:xfrm>
          <a:prstGeom prst="rect">
            <a:avLst/>
          </a:prstGeom>
          <a:noFill/>
          <a:ln w="9525">
            <a:noFill/>
            <a:miter lim="800000"/>
            <a:headEnd/>
            <a:tailEnd/>
          </a:ln>
        </p:spPr>
        <p:txBody>
          <a:bodyPr>
            <a:spAutoFit/>
          </a:bodyPr>
          <a:lstStyle/>
          <a:p>
            <a:pPr>
              <a:spcBef>
                <a:spcPct val="50000"/>
              </a:spcBef>
            </a:pPr>
            <a:r>
              <a:rPr lang="ru-RU" b="1" i="1">
                <a:solidFill>
                  <a:srgbClr val="FFFF00"/>
                </a:solidFill>
              </a:rPr>
              <a:t>Микеланджело. Страшный суд. Фреска. Фрагмент.1536-1541 гг. Сикстинская капелла. Ватикан.</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endParaRPr lang="ru-RU" smtClean="0"/>
          </a:p>
        </p:txBody>
      </p:sp>
      <p:sp>
        <p:nvSpPr>
          <p:cNvPr id="34818" name="Rectangle 3"/>
          <p:cNvSpPr>
            <a:spLocks noGrp="1" noChangeArrowheads="1"/>
          </p:cNvSpPr>
          <p:nvPr>
            <p:ph type="body" idx="1"/>
          </p:nvPr>
        </p:nvSpPr>
        <p:spPr/>
        <p:txBody>
          <a:bodyPr/>
          <a:lstStyle/>
          <a:p>
            <a:pPr eaLnBrk="1" hangingPunct="1"/>
            <a:endParaRPr lang="ru-RU" smtClean="0"/>
          </a:p>
        </p:txBody>
      </p:sp>
      <p:pic>
        <p:nvPicPr>
          <p:cNvPr id="34819" name="Picture 4" descr="Рисунок1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4820" name="Picture 5" descr="Микеланджело"/>
          <p:cNvPicPr>
            <a:picLocks noChangeAspect="1" noChangeArrowheads="1"/>
          </p:cNvPicPr>
          <p:nvPr/>
        </p:nvPicPr>
        <p:blipFill>
          <a:blip r:embed="rId3"/>
          <a:srcRect/>
          <a:stretch>
            <a:fillRect/>
          </a:stretch>
        </p:blipFill>
        <p:spPr bwMode="auto">
          <a:xfrm>
            <a:off x="395288" y="333375"/>
            <a:ext cx="4416425" cy="6191250"/>
          </a:xfrm>
          <a:prstGeom prst="rect">
            <a:avLst/>
          </a:prstGeom>
          <a:noFill/>
          <a:ln w="9525">
            <a:noFill/>
            <a:miter lim="800000"/>
            <a:headEnd/>
            <a:tailEnd/>
          </a:ln>
        </p:spPr>
      </p:pic>
      <p:sp>
        <p:nvSpPr>
          <p:cNvPr id="23558" name="Rectangle 6"/>
          <p:cNvSpPr>
            <a:spLocks noChangeArrowheads="1"/>
          </p:cNvSpPr>
          <p:nvPr/>
        </p:nvSpPr>
        <p:spPr bwMode="auto">
          <a:xfrm>
            <a:off x="5003800" y="333375"/>
            <a:ext cx="3852863" cy="6043613"/>
          </a:xfrm>
          <a:prstGeom prst="rect">
            <a:avLst/>
          </a:prstGeom>
          <a:noFill/>
          <a:ln w="9525">
            <a:noFill/>
            <a:miter lim="800000"/>
            <a:headEnd/>
            <a:tailEnd/>
          </a:ln>
          <a:effectLst/>
        </p:spPr>
        <p:txBody>
          <a:bodyPr>
            <a:spAutoFit/>
          </a:bodyPr>
          <a:lstStyle/>
          <a:p>
            <a:pPr>
              <a:defRPr/>
            </a:pPr>
            <a:r>
              <a:rPr lang="ru-RU" b="1">
                <a:solidFill>
                  <a:schemeClr val="bg1"/>
                </a:solidFill>
                <a:cs typeface="+mn-cs"/>
              </a:rPr>
              <a:t>В центре композиции он изобразил мощную фигуру Христа, карающего людей за совершенные грехи. Поднятой правой рукой он обрушивает вниз фигуры грешников, пытающихся подняться вверх. Левой – притягивает к себе избранных, стоящих справа от него. Ужас всемирной катастрофы и возмездия за грехи человеческие художественно представлен в сложных сплетениях тел, разнообразии поз и ракурсов, усилен богатством колорита, контрастами света и тени.</a:t>
            </a:r>
          </a:p>
          <a:p>
            <a:pPr>
              <a:defRPr/>
            </a:pPr>
            <a:endParaRPr lang="ru-RU" b="1">
              <a:solidFill>
                <a:schemeClr val="bg1"/>
              </a:solidFill>
              <a:cs typeface="+mn-cs"/>
            </a:endParaRPr>
          </a:p>
          <a:p>
            <a:pPr>
              <a:defRPr/>
            </a:pPr>
            <a:endParaRPr lang="ru-RU" b="1">
              <a:solidFill>
                <a:schemeClr val="bg1"/>
              </a:solidFill>
              <a:cs typeface="+mn-cs"/>
            </a:endParaRPr>
          </a:p>
          <a:p>
            <a:pPr>
              <a:defRPr/>
            </a:pPr>
            <a:endParaRPr lang="ru-RU" sz="1600" b="1">
              <a:solidFill>
                <a:srgbClr val="333300"/>
              </a:solidFill>
              <a:effectLst>
                <a:outerShdw blurRad="38100" dist="38100" dir="2700000" algn="tl">
                  <a:srgbClr val="C0C0C0"/>
                </a:outerShdw>
              </a:effectLst>
              <a:cs typeface="+mn-cs"/>
            </a:endParaRPr>
          </a:p>
          <a:p>
            <a:pPr>
              <a:defRPr/>
            </a:pPr>
            <a:r>
              <a:rPr lang="ru-RU" sz="1600" b="1">
                <a:solidFill>
                  <a:srgbClr val="333300"/>
                </a:solidFill>
                <a:effectLst>
                  <a:outerShdw blurRad="38100" dist="38100" dir="2700000" algn="tl">
                    <a:srgbClr val="C0C0C0"/>
                  </a:outerShdw>
                </a:effectLst>
                <a:cs typeface="+mn-cs"/>
              </a:rPr>
              <a:t> </a:t>
            </a:r>
            <a:r>
              <a:rPr lang="ru-RU" sz="1600" b="1" i="1">
                <a:solidFill>
                  <a:srgbClr val="FFFF00"/>
                </a:solidFill>
                <a:cs typeface="+mn-cs"/>
              </a:rPr>
              <a:t>Микеланджело. Страшный суд. Фреска. Фрагмент. Ватикан. Рим.</a:t>
            </a:r>
            <a:r>
              <a:rPr lang="ru-RU" sz="1600">
                <a:solidFill>
                  <a:srgbClr val="FFFF00"/>
                </a:solidFill>
                <a:cs typeface="+mn-cs"/>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endParaRPr lang="ru-RU" smtClean="0"/>
          </a:p>
        </p:txBody>
      </p:sp>
      <p:sp>
        <p:nvSpPr>
          <p:cNvPr id="35842" name="Rectangle 3"/>
          <p:cNvSpPr>
            <a:spLocks noGrp="1" noChangeArrowheads="1"/>
          </p:cNvSpPr>
          <p:nvPr>
            <p:ph type="body" idx="1"/>
          </p:nvPr>
        </p:nvSpPr>
        <p:spPr/>
        <p:txBody>
          <a:bodyPr/>
          <a:lstStyle/>
          <a:p>
            <a:pPr eaLnBrk="1" hangingPunct="1"/>
            <a:endParaRPr lang="ru-RU" smtClean="0"/>
          </a:p>
        </p:txBody>
      </p:sp>
      <p:pic>
        <p:nvPicPr>
          <p:cNvPr id="35843" name="Picture 4" descr="Рисунок1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5844" name="Picture 5" descr="Микеланджело"/>
          <p:cNvPicPr>
            <a:picLocks noChangeAspect="1" noChangeArrowheads="1"/>
          </p:cNvPicPr>
          <p:nvPr/>
        </p:nvPicPr>
        <p:blipFill>
          <a:blip r:embed="rId3"/>
          <a:srcRect/>
          <a:stretch>
            <a:fillRect/>
          </a:stretch>
        </p:blipFill>
        <p:spPr bwMode="auto">
          <a:xfrm>
            <a:off x="468313" y="333375"/>
            <a:ext cx="4608512" cy="4346575"/>
          </a:xfrm>
          <a:prstGeom prst="rect">
            <a:avLst/>
          </a:prstGeom>
          <a:noFill/>
          <a:ln w="9525">
            <a:noFill/>
            <a:miter lim="800000"/>
            <a:headEnd/>
            <a:tailEnd/>
          </a:ln>
        </p:spPr>
      </p:pic>
      <p:sp>
        <p:nvSpPr>
          <p:cNvPr id="35845" name="Rectangle 6"/>
          <p:cNvSpPr>
            <a:spLocks noChangeArrowheads="1"/>
          </p:cNvSpPr>
          <p:nvPr/>
        </p:nvSpPr>
        <p:spPr bwMode="auto">
          <a:xfrm>
            <a:off x="5148263" y="260350"/>
            <a:ext cx="3851275" cy="4730750"/>
          </a:xfrm>
          <a:prstGeom prst="rect">
            <a:avLst/>
          </a:prstGeom>
          <a:noFill/>
          <a:ln w="9525">
            <a:noFill/>
            <a:miter lim="800000"/>
            <a:headEnd/>
            <a:tailEnd/>
          </a:ln>
        </p:spPr>
        <p:txBody>
          <a:bodyPr>
            <a:spAutoFit/>
          </a:bodyPr>
          <a:lstStyle/>
          <a:p>
            <a:r>
              <a:rPr lang="ru-RU" b="1">
                <a:solidFill>
                  <a:schemeClr val="bg1"/>
                </a:solidFill>
              </a:rPr>
              <a:t>Потрясенные зрители испытывали смятение и ужас, им мерещились крики и стоны несчастных, напрасно молящих о помощи. Внизу картины они видели лодку Харона – перевозчика душ грешников. Его глаза, как раскаленные угли, горят адским пламенем. Ударом весла он безжалостно подгоняет тех, кто упирается или замешкался в растерянности.  Как все это было созвучно строкам из «Божественной комедии» Данте!</a:t>
            </a:r>
          </a:p>
          <a:p>
            <a:endParaRPr lang="ru-RU" sz="1600" b="1">
              <a:solidFill>
                <a:schemeClr val="bg1"/>
              </a:solidFill>
            </a:endParaRPr>
          </a:p>
        </p:txBody>
      </p:sp>
      <p:sp>
        <p:nvSpPr>
          <p:cNvPr id="35846" name="Rectangle 7"/>
          <p:cNvSpPr>
            <a:spLocks noChangeArrowheads="1"/>
          </p:cNvSpPr>
          <p:nvPr/>
        </p:nvSpPr>
        <p:spPr bwMode="auto">
          <a:xfrm>
            <a:off x="395288" y="4724400"/>
            <a:ext cx="4676775" cy="641350"/>
          </a:xfrm>
          <a:prstGeom prst="rect">
            <a:avLst/>
          </a:prstGeom>
          <a:noFill/>
          <a:ln w="9525">
            <a:noFill/>
            <a:miter lim="800000"/>
            <a:headEnd/>
            <a:tailEnd/>
          </a:ln>
        </p:spPr>
        <p:txBody>
          <a:bodyPr>
            <a:spAutoFit/>
          </a:bodyPr>
          <a:lstStyle/>
          <a:p>
            <a:r>
              <a:rPr lang="ru-RU" b="1" i="1">
                <a:solidFill>
                  <a:srgbClr val="FFFF00"/>
                </a:solidFill>
              </a:rPr>
              <a:t>Микеланджело. Страшный суд. Фреска. Фрагмент. Ватикан. Рим.</a:t>
            </a:r>
            <a:r>
              <a:rPr lang="ru-RU"/>
              <a:t> </a:t>
            </a:r>
          </a:p>
        </p:txBody>
      </p:sp>
      <p:sp>
        <p:nvSpPr>
          <p:cNvPr id="35847" name="Text Box 8"/>
          <p:cNvSpPr txBox="1">
            <a:spLocks noChangeArrowheads="1"/>
          </p:cNvSpPr>
          <p:nvPr/>
        </p:nvSpPr>
        <p:spPr bwMode="auto">
          <a:xfrm>
            <a:off x="4572000" y="4979988"/>
            <a:ext cx="4572000" cy="1436687"/>
          </a:xfrm>
          <a:prstGeom prst="rect">
            <a:avLst/>
          </a:prstGeom>
          <a:noFill/>
          <a:ln w="9525">
            <a:noFill/>
            <a:miter lim="800000"/>
            <a:headEnd/>
            <a:tailEnd/>
          </a:ln>
        </p:spPr>
        <p:txBody>
          <a:bodyPr>
            <a:spAutoFit/>
          </a:bodyPr>
          <a:lstStyle/>
          <a:p>
            <a:r>
              <a:rPr lang="ru-RU" sz="1600" b="1">
                <a:solidFill>
                  <a:schemeClr val="accent1"/>
                </a:solidFill>
              </a:rPr>
              <a:t>А бес Харон сзывает стаю грешных,</a:t>
            </a:r>
          </a:p>
          <a:p>
            <a:r>
              <a:rPr lang="ru-RU" sz="1600" b="1">
                <a:solidFill>
                  <a:schemeClr val="accent1"/>
                </a:solidFill>
              </a:rPr>
              <a:t>Вращая взор, как уголья в золе,</a:t>
            </a:r>
          </a:p>
          <a:p>
            <a:r>
              <a:rPr lang="ru-RU" sz="1600" b="1">
                <a:solidFill>
                  <a:schemeClr val="accent1"/>
                </a:solidFill>
              </a:rPr>
              <a:t>И гонит их, и бьет веслом неспешных…</a:t>
            </a:r>
          </a:p>
          <a:p>
            <a:r>
              <a:rPr lang="ru-RU" sz="1600" b="1">
                <a:solidFill>
                  <a:schemeClr val="accent1"/>
                </a:solidFill>
              </a:rPr>
              <a:t>       </a:t>
            </a:r>
            <a:r>
              <a:rPr lang="ru-RU" sz="1600" b="1" i="1">
                <a:solidFill>
                  <a:schemeClr val="accent1"/>
                </a:solidFill>
              </a:rPr>
              <a:t>Перевод М.Лозинского.</a:t>
            </a:r>
          </a:p>
          <a:p>
            <a:pPr>
              <a:spcBef>
                <a:spcPct val="50000"/>
              </a:spcBef>
            </a:pPr>
            <a:endParaRPr lang="ru-RU" sz="16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endParaRPr lang="ru-RU" smtClean="0"/>
          </a:p>
        </p:txBody>
      </p:sp>
      <p:pic>
        <p:nvPicPr>
          <p:cNvPr id="36866" name="Picture 4" descr="Рисунок18"/>
          <p:cNvPicPr>
            <a:picLocks noGrp="1" noChangeAspect="1" noChangeArrowheads="1"/>
          </p:cNvPicPr>
          <p:nvPr>
            <p:ph type="body" idx="1"/>
          </p:nvPr>
        </p:nvPicPr>
        <p:blipFill>
          <a:blip r:embed="rId2"/>
          <a:srcRect/>
          <a:stretch>
            <a:fillRect/>
          </a:stretch>
        </p:blipFill>
        <p:spPr>
          <a:xfrm>
            <a:off x="0" y="0"/>
            <a:ext cx="9144000" cy="6858000"/>
          </a:xfrm>
        </p:spPr>
      </p:pic>
      <p:pic>
        <p:nvPicPr>
          <p:cNvPr id="36867" name="Picture 5" descr="Микеланджело Буонарроти"/>
          <p:cNvPicPr>
            <a:picLocks noChangeAspect="1" noChangeArrowheads="1"/>
          </p:cNvPicPr>
          <p:nvPr/>
        </p:nvPicPr>
        <p:blipFill>
          <a:blip r:embed="rId3"/>
          <a:srcRect/>
          <a:stretch>
            <a:fillRect/>
          </a:stretch>
        </p:blipFill>
        <p:spPr bwMode="auto">
          <a:xfrm>
            <a:off x="1476375" y="333375"/>
            <a:ext cx="6337300" cy="5138738"/>
          </a:xfrm>
          <a:prstGeom prst="rect">
            <a:avLst/>
          </a:prstGeom>
          <a:noFill/>
          <a:ln w="9525">
            <a:noFill/>
            <a:miter lim="800000"/>
            <a:headEnd/>
            <a:tailEnd/>
          </a:ln>
        </p:spPr>
      </p:pic>
      <p:sp>
        <p:nvSpPr>
          <p:cNvPr id="36868" name="Rectangle 6"/>
          <p:cNvSpPr>
            <a:spLocks noChangeArrowheads="1"/>
          </p:cNvSpPr>
          <p:nvPr/>
        </p:nvSpPr>
        <p:spPr bwMode="auto">
          <a:xfrm>
            <a:off x="1835150" y="5516563"/>
            <a:ext cx="5827713" cy="641350"/>
          </a:xfrm>
          <a:prstGeom prst="rect">
            <a:avLst/>
          </a:prstGeom>
          <a:noFill/>
          <a:ln w="9525">
            <a:noFill/>
            <a:miter lim="800000"/>
            <a:headEnd/>
            <a:tailEnd/>
          </a:ln>
        </p:spPr>
        <p:txBody>
          <a:bodyPr>
            <a:spAutoFit/>
          </a:bodyPr>
          <a:lstStyle/>
          <a:p>
            <a:r>
              <a:rPr lang="ru-RU" b="1" i="1">
                <a:solidFill>
                  <a:srgbClr val="FFFF00"/>
                </a:solidFill>
              </a:rPr>
              <a:t>Микеланджело. Сотворение Адама. Фреска. Фрагмент. Ватикан. Рим.</a:t>
            </a:r>
            <a:r>
              <a:rPr lang="ru-RU"/>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endParaRPr lang="ru-RU" smtClean="0"/>
          </a:p>
        </p:txBody>
      </p:sp>
      <p:pic>
        <p:nvPicPr>
          <p:cNvPr id="37890" name="Picture 4" descr="Рисунок18"/>
          <p:cNvPicPr>
            <a:picLocks noGrp="1" noChangeAspect="1" noChangeArrowheads="1"/>
          </p:cNvPicPr>
          <p:nvPr>
            <p:ph type="body" idx="1"/>
          </p:nvPr>
        </p:nvPicPr>
        <p:blipFill>
          <a:blip r:embed="rId2"/>
          <a:srcRect/>
          <a:stretch>
            <a:fillRect/>
          </a:stretch>
        </p:blipFill>
        <p:spPr>
          <a:xfrm>
            <a:off x="0" y="0"/>
            <a:ext cx="9144000" cy="6858000"/>
          </a:xfrm>
        </p:spPr>
      </p:pic>
      <p:pic>
        <p:nvPicPr>
          <p:cNvPr id="37891" name="Picture 5" descr="Микеланджело Буонарроти"/>
          <p:cNvPicPr>
            <a:picLocks noChangeAspect="1" noChangeArrowheads="1"/>
          </p:cNvPicPr>
          <p:nvPr/>
        </p:nvPicPr>
        <p:blipFill>
          <a:blip r:embed="rId3"/>
          <a:srcRect/>
          <a:stretch>
            <a:fillRect/>
          </a:stretch>
        </p:blipFill>
        <p:spPr bwMode="auto">
          <a:xfrm>
            <a:off x="1905000" y="333375"/>
            <a:ext cx="5441950" cy="5543550"/>
          </a:xfrm>
          <a:prstGeom prst="rect">
            <a:avLst/>
          </a:prstGeom>
          <a:noFill/>
          <a:ln w="9525">
            <a:noFill/>
            <a:miter lim="800000"/>
            <a:headEnd/>
            <a:tailEnd/>
          </a:ln>
        </p:spPr>
      </p:pic>
      <p:sp>
        <p:nvSpPr>
          <p:cNvPr id="37892" name="Rectangle 6"/>
          <p:cNvSpPr>
            <a:spLocks noChangeArrowheads="1"/>
          </p:cNvSpPr>
          <p:nvPr/>
        </p:nvSpPr>
        <p:spPr bwMode="auto">
          <a:xfrm>
            <a:off x="468313" y="5876925"/>
            <a:ext cx="8280400" cy="641350"/>
          </a:xfrm>
          <a:prstGeom prst="rect">
            <a:avLst/>
          </a:prstGeom>
          <a:noFill/>
          <a:ln w="9525">
            <a:noFill/>
            <a:miter lim="800000"/>
            <a:headEnd/>
            <a:tailEnd/>
          </a:ln>
        </p:spPr>
        <p:txBody>
          <a:bodyPr>
            <a:spAutoFit/>
          </a:bodyPr>
          <a:lstStyle/>
          <a:p>
            <a:pPr algn="ctr">
              <a:spcBef>
                <a:spcPct val="20000"/>
              </a:spcBef>
              <a:buClr>
                <a:schemeClr val="hlink"/>
              </a:buClr>
              <a:buSzPct val="70000"/>
              <a:buFont typeface="Wingdings" pitchFamily="2" charset="2"/>
              <a:buNone/>
            </a:pPr>
            <a:r>
              <a:rPr lang="ru-RU" b="1" i="1">
                <a:solidFill>
                  <a:srgbClr val="FFFF00"/>
                </a:solidFill>
              </a:rPr>
              <a:t>Микеланджело. Сикстинская капелла. Дельфийская сивилла. Фреска. Ватикан. Рим.</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endParaRPr lang="ru-RU" smtClean="0"/>
          </a:p>
        </p:txBody>
      </p:sp>
      <p:pic>
        <p:nvPicPr>
          <p:cNvPr id="38914" name="Picture 4" descr="Рисунок18"/>
          <p:cNvPicPr>
            <a:picLocks noGrp="1" noChangeAspect="1" noChangeArrowheads="1"/>
          </p:cNvPicPr>
          <p:nvPr>
            <p:ph type="body" idx="1"/>
          </p:nvPr>
        </p:nvPicPr>
        <p:blipFill>
          <a:blip r:embed="rId2"/>
          <a:srcRect/>
          <a:stretch>
            <a:fillRect/>
          </a:stretch>
        </p:blipFill>
        <p:spPr>
          <a:xfrm>
            <a:off x="0" y="0"/>
            <a:ext cx="9144000" cy="6858000"/>
          </a:xfrm>
        </p:spPr>
      </p:pic>
      <p:pic>
        <p:nvPicPr>
          <p:cNvPr id="38915" name="Picture 5" descr="Микеланджело Буонарроти"/>
          <p:cNvPicPr>
            <a:picLocks noChangeAspect="1" noChangeArrowheads="1"/>
          </p:cNvPicPr>
          <p:nvPr/>
        </p:nvPicPr>
        <p:blipFill>
          <a:blip r:embed="rId3"/>
          <a:srcRect/>
          <a:stretch>
            <a:fillRect/>
          </a:stretch>
        </p:blipFill>
        <p:spPr bwMode="auto">
          <a:xfrm>
            <a:off x="468313" y="333375"/>
            <a:ext cx="4900612" cy="5903913"/>
          </a:xfrm>
          <a:prstGeom prst="rect">
            <a:avLst/>
          </a:prstGeom>
          <a:noFill/>
          <a:ln w="9525">
            <a:noFill/>
            <a:miter lim="800000"/>
            <a:headEnd/>
            <a:tailEnd/>
          </a:ln>
        </p:spPr>
      </p:pic>
      <p:sp>
        <p:nvSpPr>
          <p:cNvPr id="38916" name="Rectangle 6"/>
          <p:cNvSpPr>
            <a:spLocks noChangeArrowheads="1"/>
          </p:cNvSpPr>
          <p:nvPr/>
        </p:nvSpPr>
        <p:spPr bwMode="auto">
          <a:xfrm>
            <a:off x="5435600" y="5013325"/>
            <a:ext cx="3344863" cy="1190625"/>
          </a:xfrm>
          <a:prstGeom prst="rect">
            <a:avLst/>
          </a:prstGeom>
          <a:noFill/>
          <a:ln w="9525">
            <a:noFill/>
            <a:miter lim="800000"/>
            <a:headEnd/>
            <a:tailEnd/>
          </a:ln>
        </p:spPr>
        <p:txBody>
          <a:bodyPr>
            <a:spAutoFit/>
          </a:bodyPr>
          <a:lstStyle/>
          <a:p>
            <a:pPr>
              <a:spcBef>
                <a:spcPct val="20000"/>
              </a:spcBef>
              <a:buClr>
                <a:schemeClr val="hlink"/>
              </a:buClr>
              <a:buSzPct val="70000"/>
              <a:buFont typeface="Wingdings" pitchFamily="2" charset="2"/>
              <a:buNone/>
            </a:pPr>
            <a:r>
              <a:rPr lang="ru-RU" b="1" i="1">
                <a:solidFill>
                  <a:srgbClr val="FFFF00"/>
                </a:solidFill>
              </a:rPr>
              <a:t>Микеланджело. Сикстинская капелла. Кумская сивилла. Ватикан. Рим.</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endParaRPr lang="ru-RU" smtClean="0"/>
          </a:p>
        </p:txBody>
      </p:sp>
      <p:pic>
        <p:nvPicPr>
          <p:cNvPr id="39938" name="Picture 4" descr="Рисунок18"/>
          <p:cNvPicPr>
            <a:picLocks noGrp="1" noChangeAspect="1" noChangeArrowheads="1"/>
          </p:cNvPicPr>
          <p:nvPr>
            <p:ph type="body" idx="1"/>
          </p:nvPr>
        </p:nvPicPr>
        <p:blipFill>
          <a:blip r:embed="rId2"/>
          <a:srcRect/>
          <a:stretch>
            <a:fillRect/>
          </a:stretch>
        </p:blipFill>
        <p:spPr>
          <a:xfrm>
            <a:off x="0" y="0"/>
            <a:ext cx="9144000" cy="6858000"/>
          </a:xfrm>
        </p:spPr>
      </p:pic>
      <p:pic>
        <p:nvPicPr>
          <p:cNvPr id="39939" name="Picture 5" descr="Микеланджело Буонарроти"/>
          <p:cNvPicPr>
            <a:picLocks noChangeAspect="1" noChangeArrowheads="1"/>
          </p:cNvPicPr>
          <p:nvPr/>
        </p:nvPicPr>
        <p:blipFill>
          <a:blip r:embed="rId3"/>
          <a:srcRect/>
          <a:stretch>
            <a:fillRect/>
          </a:stretch>
        </p:blipFill>
        <p:spPr bwMode="auto">
          <a:xfrm>
            <a:off x="468313" y="333375"/>
            <a:ext cx="5534025" cy="5543550"/>
          </a:xfrm>
          <a:prstGeom prst="rect">
            <a:avLst/>
          </a:prstGeom>
          <a:noFill/>
          <a:ln w="9525">
            <a:noFill/>
            <a:miter lim="800000"/>
            <a:headEnd/>
            <a:tailEnd/>
          </a:ln>
        </p:spPr>
      </p:pic>
      <p:sp>
        <p:nvSpPr>
          <p:cNvPr id="39940" name="Rectangle 6"/>
          <p:cNvSpPr>
            <a:spLocks noChangeArrowheads="1"/>
          </p:cNvSpPr>
          <p:nvPr/>
        </p:nvSpPr>
        <p:spPr bwMode="auto">
          <a:xfrm>
            <a:off x="395288" y="5849938"/>
            <a:ext cx="5761037" cy="1008062"/>
          </a:xfrm>
          <a:prstGeom prst="rect">
            <a:avLst/>
          </a:prstGeom>
          <a:noFill/>
          <a:ln w="9525">
            <a:noFill/>
            <a:miter lim="800000"/>
            <a:headEnd/>
            <a:tailEnd/>
          </a:ln>
        </p:spPr>
        <p:txBody>
          <a:bodyPr>
            <a:spAutoFit/>
          </a:bodyPr>
          <a:lstStyle/>
          <a:p>
            <a:pPr>
              <a:spcBef>
                <a:spcPct val="50000"/>
              </a:spcBef>
              <a:buClr>
                <a:schemeClr val="hlink"/>
              </a:buClr>
              <a:buSzPct val="70000"/>
              <a:buFont typeface="Wingdings" pitchFamily="2" charset="2"/>
              <a:buNone/>
            </a:pPr>
            <a:r>
              <a:rPr lang="ru-RU" b="1" i="1">
                <a:solidFill>
                  <a:srgbClr val="FFFF00"/>
                </a:solidFill>
              </a:rPr>
              <a:t>Микеланджело. Сикстинская капелла. Эритрейская сивилла. Ватикан. Рим.</a:t>
            </a:r>
          </a:p>
          <a:p>
            <a:pPr>
              <a:spcBef>
                <a:spcPct val="50000"/>
              </a:spcBef>
            </a:pPr>
            <a:endParaRPr lang="ru-RU" sz="1600" b="1" i="1">
              <a:solidFill>
                <a:srgbClr val="FFFF00"/>
              </a:solidFill>
              <a:latin typeface="Verdana"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endParaRPr lang="ru-RU" smtClean="0"/>
          </a:p>
        </p:txBody>
      </p:sp>
      <p:pic>
        <p:nvPicPr>
          <p:cNvPr id="40962" name="Picture 4" descr="Рисунок18"/>
          <p:cNvPicPr>
            <a:picLocks noGrp="1" noChangeAspect="1" noChangeArrowheads="1"/>
          </p:cNvPicPr>
          <p:nvPr>
            <p:ph type="body" idx="1"/>
          </p:nvPr>
        </p:nvPicPr>
        <p:blipFill>
          <a:blip r:embed="rId2"/>
          <a:srcRect/>
          <a:stretch>
            <a:fillRect/>
          </a:stretch>
        </p:blipFill>
        <p:spPr>
          <a:xfrm>
            <a:off x="0" y="0"/>
            <a:ext cx="9144000" cy="6858000"/>
          </a:xfrm>
        </p:spPr>
      </p:pic>
      <p:pic>
        <p:nvPicPr>
          <p:cNvPr id="40963" name="Picture 5" descr="Микеланджело Буонарроти"/>
          <p:cNvPicPr>
            <a:picLocks noChangeAspect="1" noChangeArrowheads="1"/>
          </p:cNvPicPr>
          <p:nvPr/>
        </p:nvPicPr>
        <p:blipFill>
          <a:blip r:embed="rId3"/>
          <a:srcRect/>
          <a:stretch>
            <a:fillRect/>
          </a:stretch>
        </p:blipFill>
        <p:spPr bwMode="auto">
          <a:xfrm>
            <a:off x="468313" y="260350"/>
            <a:ext cx="8280400" cy="3649663"/>
          </a:xfrm>
          <a:prstGeom prst="rect">
            <a:avLst/>
          </a:prstGeom>
          <a:noFill/>
          <a:ln w="9525">
            <a:noFill/>
            <a:miter lim="800000"/>
            <a:headEnd/>
            <a:tailEnd/>
          </a:ln>
        </p:spPr>
      </p:pic>
      <p:sp>
        <p:nvSpPr>
          <p:cNvPr id="40964" name="Rectangle 6"/>
          <p:cNvSpPr>
            <a:spLocks noChangeArrowheads="1"/>
          </p:cNvSpPr>
          <p:nvPr/>
        </p:nvSpPr>
        <p:spPr bwMode="auto">
          <a:xfrm>
            <a:off x="539750" y="4076700"/>
            <a:ext cx="7704138" cy="366713"/>
          </a:xfrm>
          <a:prstGeom prst="rect">
            <a:avLst/>
          </a:prstGeom>
          <a:noFill/>
          <a:ln w="9525">
            <a:noFill/>
            <a:miter lim="800000"/>
            <a:headEnd/>
            <a:tailEnd/>
          </a:ln>
        </p:spPr>
        <p:txBody>
          <a:bodyPr>
            <a:spAutoFit/>
          </a:bodyPr>
          <a:lstStyle/>
          <a:p>
            <a:pPr algn="ctr">
              <a:spcBef>
                <a:spcPct val="50000"/>
              </a:spcBef>
              <a:buClr>
                <a:schemeClr val="hlink"/>
              </a:buClr>
              <a:buSzPct val="70000"/>
              <a:buFont typeface="Wingdings" pitchFamily="2" charset="2"/>
              <a:buNone/>
            </a:pPr>
            <a:r>
              <a:rPr lang="ru-RU" b="1" i="1">
                <a:solidFill>
                  <a:srgbClr val="FFFF00"/>
                </a:solidFill>
              </a:rPr>
              <a:t>Микеланджело. Сикстинская капелла. Сивиллы. Ватикан. Рим.</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endParaRPr lang="ru-RU" smtClean="0"/>
          </a:p>
        </p:txBody>
      </p:sp>
      <p:pic>
        <p:nvPicPr>
          <p:cNvPr id="41986" name="Picture 4" descr="Рисунок18"/>
          <p:cNvPicPr>
            <a:picLocks noGrp="1" noChangeAspect="1" noChangeArrowheads="1"/>
          </p:cNvPicPr>
          <p:nvPr>
            <p:ph type="body" idx="1"/>
          </p:nvPr>
        </p:nvPicPr>
        <p:blipFill>
          <a:blip r:embed="rId2"/>
          <a:srcRect/>
          <a:stretch>
            <a:fillRect/>
          </a:stretch>
        </p:blipFill>
        <p:spPr>
          <a:xfrm>
            <a:off x="0" y="0"/>
            <a:ext cx="9144000" cy="6858000"/>
          </a:xfrm>
        </p:spPr>
      </p:pic>
      <p:sp>
        <p:nvSpPr>
          <p:cNvPr id="41987" name="Rectangle 6"/>
          <p:cNvSpPr>
            <a:spLocks noChangeArrowheads="1"/>
          </p:cNvSpPr>
          <p:nvPr/>
        </p:nvSpPr>
        <p:spPr bwMode="auto">
          <a:xfrm>
            <a:off x="1619250" y="5949950"/>
            <a:ext cx="6059488" cy="366713"/>
          </a:xfrm>
          <a:prstGeom prst="rect">
            <a:avLst/>
          </a:prstGeom>
          <a:noFill/>
          <a:ln w="9525">
            <a:noFill/>
            <a:miter lim="800000"/>
            <a:headEnd/>
            <a:tailEnd/>
          </a:ln>
        </p:spPr>
        <p:txBody>
          <a:bodyPr wrap="none">
            <a:spAutoFit/>
          </a:bodyPr>
          <a:lstStyle/>
          <a:p>
            <a:pPr>
              <a:spcBef>
                <a:spcPct val="20000"/>
              </a:spcBef>
              <a:buClr>
                <a:schemeClr val="hlink"/>
              </a:buClr>
              <a:buSzPct val="70000"/>
              <a:buFont typeface="Wingdings" pitchFamily="2" charset="2"/>
              <a:buNone/>
            </a:pPr>
            <a:r>
              <a:rPr lang="ru-RU" b="1" i="1">
                <a:solidFill>
                  <a:srgbClr val="FFFF00"/>
                </a:solidFill>
              </a:rPr>
              <a:t>Собор Святого Петра. Ватикан. Рим. Общий вид.</a:t>
            </a:r>
          </a:p>
        </p:txBody>
      </p:sp>
      <p:pic>
        <p:nvPicPr>
          <p:cNvPr id="41988" name="Picture 8"/>
          <p:cNvPicPr>
            <a:picLocks noChangeAspect="1" noChangeArrowheads="1"/>
          </p:cNvPicPr>
          <p:nvPr/>
        </p:nvPicPr>
        <p:blipFill>
          <a:blip r:embed="rId3"/>
          <a:srcRect/>
          <a:stretch>
            <a:fillRect/>
          </a:stretch>
        </p:blipFill>
        <p:spPr bwMode="auto">
          <a:xfrm>
            <a:off x="900113" y="333375"/>
            <a:ext cx="74168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endParaRPr lang="ru-RU" smtClean="0"/>
          </a:p>
        </p:txBody>
      </p:sp>
      <p:sp>
        <p:nvSpPr>
          <p:cNvPr id="15362" name="Rectangle 3"/>
          <p:cNvSpPr>
            <a:spLocks noGrp="1" noChangeArrowheads="1"/>
          </p:cNvSpPr>
          <p:nvPr>
            <p:ph type="body" idx="1"/>
          </p:nvPr>
        </p:nvSpPr>
        <p:spPr/>
        <p:txBody>
          <a:bodyPr/>
          <a:lstStyle/>
          <a:p>
            <a:pPr eaLnBrk="1" hangingPunct="1"/>
            <a:endParaRPr lang="ru-RU" smtClean="0"/>
          </a:p>
        </p:txBody>
      </p:sp>
      <p:pic>
        <p:nvPicPr>
          <p:cNvPr id="15363" name="Picture 4" descr="Рисунок1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4" name="Rectangle 5"/>
          <p:cNvSpPr>
            <a:spLocks noChangeArrowheads="1"/>
          </p:cNvSpPr>
          <p:nvPr/>
        </p:nvSpPr>
        <p:spPr bwMode="auto">
          <a:xfrm>
            <a:off x="539750" y="333375"/>
            <a:ext cx="8353425" cy="6043613"/>
          </a:xfrm>
          <a:prstGeom prst="rect">
            <a:avLst/>
          </a:prstGeom>
          <a:noFill/>
          <a:ln w="9525">
            <a:noFill/>
            <a:miter lim="800000"/>
            <a:headEnd/>
            <a:tailEnd/>
          </a:ln>
        </p:spPr>
        <p:txBody>
          <a:bodyPr>
            <a:spAutoFit/>
          </a:bodyPr>
          <a:lstStyle/>
          <a:p>
            <a:r>
              <a:rPr lang="ru-RU" sz="1700" b="1">
                <a:solidFill>
                  <a:schemeClr val="bg1"/>
                </a:solidFill>
              </a:rPr>
              <a:t>Уже в детстве его отличала исключительная любознательность: он увлекался геологией и ботаникой, наблюдал за игрой солнечного света и тени, за полетом птиц, движением воды. Он усердно изучал латинский язык, открывающий ему путь к постижению различных наук. В ранней юности он получил основательную математическую подготовку и проявил особый интерес к изобретательству. Леонардо занимался также поэзией, пением и музыкой, играл на скрипке и на арфе, был искусным собеседником. Кроме наук и искусств, в молодости он много занимался физическими упражнениями, превосходно ездил верхом, плавал и сражался на шпагах.</a:t>
            </a:r>
          </a:p>
          <a:p>
            <a:r>
              <a:rPr lang="ru-RU" sz="1700" b="1">
                <a:solidFill>
                  <a:schemeClr val="bg1"/>
                </a:solidFill>
              </a:rPr>
              <a:t>        Рано проявившаяся художественная одаренность юноши побудила его отца Пьетро да Винчи отдать его в обучение к одному из самых знаменитых художников Италии – Андреа Верроккьо. Именно здесь раскрылся многогранный талант Леонардо. Его первые творческие работы свидетельствовали об огромном даровании. </a:t>
            </a:r>
          </a:p>
          <a:p>
            <a:r>
              <a:rPr lang="ru-RU" sz="1700" b="1">
                <a:solidFill>
                  <a:schemeClr val="bg1"/>
                </a:solidFill>
              </a:rPr>
              <a:t>        Легендарная слава Леонардо прожила столетия и до сих пор не только не померкла, но разгорается все ярче: открытия современной науки снова и снова подогревают интерес к его инженерным и научно-фантастическим рисункам, к его зашифрованным записям. А живопись Леонардо да Винчи, в которой, как и во всех его трудах, есть что-то недосказанное и тем более волнующее воображение, снова и снова ставит перед ним самую великую загадку – о внутренних силах, таящихся в человеке.</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endParaRPr lang="ru-RU" smtClean="0"/>
          </a:p>
        </p:txBody>
      </p:sp>
      <p:pic>
        <p:nvPicPr>
          <p:cNvPr id="43010" name="Picture 4" descr="Рисунок18"/>
          <p:cNvPicPr>
            <a:picLocks noGrp="1" noChangeAspect="1" noChangeArrowheads="1"/>
          </p:cNvPicPr>
          <p:nvPr>
            <p:ph type="body" idx="1"/>
          </p:nvPr>
        </p:nvPicPr>
        <p:blipFill>
          <a:blip r:embed="rId2"/>
          <a:srcRect/>
          <a:stretch>
            <a:fillRect/>
          </a:stretch>
        </p:blipFill>
        <p:spPr>
          <a:xfrm>
            <a:off x="0" y="0"/>
            <a:ext cx="9144000" cy="6858000"/>
          </a:xfrm>
        </p:spPr>
      </p:pic>
      <p:pic>
        <p:nvPicPr>
          <p:cNvPr id="43011" name="Picture 5" descr="vatikan_stPetr3"/>
          <p:cNvPicPr>
            <a:picLocks noChangeAspect="1" noChangeArrowheads="1"/>
          </p:cNvPicPr>
          <p:nvPr/>
        </p:nvPicPr>
        <p:blipFill>
          <a:blip r:embed="rId3"/>
          <a:srcRect/>
          <a:stretch>
            <a:fillRect/>
          </a:stretch>
        </p:blipFill>
        <p:spPr bwMode="auto">
          <a:xfrm>
            <a:off x="1116013" y="333375"/>
            <a:ext cx="7056437" cy="5292725"/>
          </a:xfrm>
          <a:prstGeom prst="rect">
            <a:avLst/>
          </a:prstGeom>
          <a:noFill/>
          <a:ln w="9525">
            <a:noFill/>
            <a:miter lim="800000"/>
            <a:headEnd/>
            <a:tailEnd/>
          </a:ln>
        </p:spPr>
      </p:pic>
      <p:sp>
        <p:nvSpPr>
          <p:cNvPr id="43012" name="Rectangle 6"/>
          <p:cNvSpPr>
            <a:spLocks noChangeArrowheads="1"/>
          </p:cNvSpPr>
          <p:nvPr/>
        </p:nvSpPr>
        <p:spPr bwMode="auto">
          <a:xfrm>
            <a:off x="2124075" y="5734050"/>
            <a:ext cx="4637088" cy="366713"/>
          </a:xfrm>
          <a:prstGeom prst="rect">
            <a:avLst/>
          </a:prstGeom>
          <a:noFill/>
          <a:ln w="9525">
            <a:noFill/>
            <a:miter lim="800000"/>
            <a:headEnd/>
            <a:tailEnd/>
          </a:ln>
        </p:spPr>
        <p:txBody>
          <a:bodyPr wrap="none">
            <a:spAutoFit/>
          </a:bodyPr>
          <a:lstStyle/>
          <a:p>
            <a:r>
              <a:rPr lang="ru-RU" b="1" i="1">
                <a:solidFill>
                  <a:srgbClr val="FFFF00"/>
                </a:solidFill>
              </a:rPr>
              <a:t>Собор Святого Петра. Ватикан. Рим.</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endParaRPr lang="ru-RU" smtClean="0"/>
          </a:p>
        </p:txBody>
      </p:sp>
      <p:pic>
        <p:nvPicPr>
          <p:cNvPr id="44034" name="Picture 4" descr="Рисунок18"/>
          <p:cNvPicPr>
            <a:picLocks noGrp="1" noChangeAspect="1" noChangeArrowheads="1"/>
          </p:cNvPicPr>
          <p:nvPr>
            <p:ph type="body" idx="1"/>
          </p:nvPr>
        </p:nvPicPr>
        <p:blipFill>
          <a:blip r:embed="rId2"/>
          <a:srcRect/>
          <a:stretch>
            <a:fillRect/>
          </a:stretch>
        </p:blipFill>
        <p:spPr>
          <a:xfrm>
            <a:off x="0" y="0"/>
            <a:ext cx="9144000" cy="6858000"/>
          </a:xfrm>
        </p:spPr>
      </p:pic>
      <p:pic>
        <p:nvPicPr>
          <p:cNvPr id="44035" name="Picture 5" descr="Микеланджело"/>
          <p:cNvPicPr>
            <a:picLocks noChangeAspect="1" noChangeArrowheads="1"/>
          </p:cNvPicPr>
          <p:nvPr/>
        </p:nvPicPr>
        <p:blipFill>
          <a:blip r:embed="rId3"/>
          <a:srcRect/>
          <a:stretch>
            <a:fillRect/>
          </a:stretch>
        </p:blipFill>
        <p:spPr bwMode="auto">
          <a:xfrm>
            <a:off x="468313" y="333375"/>
            <a:ext cx="4086225" cy="5688013"/>
          </a:xfrm>
          <a:prstGeom prst="rect">
            <a:avLst/>
          </a:prstGeom>
          <a:noFill/>
          <a:ln w="9525">
            <a:noFill/>
            <a:miter lim="800000"/>
            <a:headEnd/>
            <a:tailEnd/>
          </a:ln>
        </p:spPr>
      </p:pic>
      <p:sp>
        <p:nvSpPr>
          <p:cNvPr id="44036" name="Rectangle 6"/>
          <p:cNvSpPr>
            <a:spLocks noChangeArrowheads="1"/>
          </p:cNvSpPr>
          <p:nvPr/>
        </p:nvSpPr>
        <p:spPr bwMode="auto">
          <a:xfrm>
            <a:off x="5003800" y="260350"/>
            <a:ext cx="3708400" cy="6203950"/>
          </a:xfrm>
          <a:prstGeom prst="rect">
            <a:avLst/>
          </a:prstGeom>
          <a:noFill/>
          <a:ln w="9525">
            <a:noFill/>
            <a:miter lim="800000"/>
            <a:headEnd/>
            <a:tailEnd/>
          </a:ln>
        </p:spPr>
        <p:txBody>
          <a:bodyPr>
            <a:spAutoFit/>
          </a:bodyPr>
          <a:lstStyle/>
          <a:p>
            <a:r>
              <a:rPr lang="ru-RU" sz="1600" b="1">
                <a:solidFill>
                  <a:schemeClr val="bg1"/>
                </a:solidFill>
              </a:rPr>
              <a:t>Долгий и трудный путь на земле Микеланджело закончил созданием вознесшегося к небесам купола собора Святого Петра в Риме. В городе, некогда поразившим его творческое вдохновение, ему суждено будет оставить вечную память о себе. При жизни мастера были завершены алтарные стены и пилоны, начал возводиться купол. Микеланджело не суждено было увидеть свою работу завершенной, но замысел архитектора был воплощен по его проектам и чертежам уже после смерти.</a:t>
            </a:r>
          </a:p>
          <a:p>
            <a:r>
              <a:rPr lang="ru-RU" sz="1600" b="1">
                <a:solidFill>
                  <a:schemeClr val="bg1"/>
                </a:solidFill>
              </a:rPr>
              <a:t>       Умирая, Микеланджело оставил краткое завещание: «Я отдаю душу богу, тело земле, имущество родным». В своей жизни он сделал гораздо больше: он подарил человечеству свои бессмертные творения, снискав в веках славу гения.</a:t>
            </a:r>
          </a:p>
        </p:txBody>
      </p:sp>
      <p:sp>
        <p:nvSpPr>
          <p:cNvPr id="44037" name="Rectangle 7"/>
          <p:cNvSpPr>
            <a:spLocks noChangeArrowheads="1"/>
          </p:cNvSpPr>
          <p:nvPr/>
        </p:nvSpPr>
        <p:spPr bwMode="auto">
          <a:xfrm>
            <a:off x="468313" y="6021388"/>
            <a:ext cx="4464050" cy="581025"/>
          </a:xfrm>
          <a:prstGeom prst="rect">
            <a:avLst/>
          </a:prstGeom>
          <a:noFill/>
          <a:ln w="9525">
            <a:noFill/>
            <a:miter lim="800000"/>
            <a:headEnd/>
            <a:tailEnd/>
          </a:ln>
        </p:spPr>
        <p:txBody>
          <a:bodyPr>
            <a:spAutoFit/>
          </a:bodyPr>
          <a:lstStyle/>
          <a:p>
            <a:pPr>
              <a:spcBef>
                <a:spcPct val="50000"/>
              </a:spcBef>
            </a:pPr>
            <a:r>
              <a:rPr lang="ru-RU" sz="1600" b="1" i="1">
                <a:solidFill>
                  <a:srgbClr val="FFFF00"/>
                </a:solidFill>
              </a:rPr>
              <a:t>Микеланджело. Купол собора Святого Петра. 1546-1564 гг. Рим. Ватикан</a:t>
            </a:r>
            <a:r>
              <a:rPr lang="ru-RU" sz="1600">
                <a:solidFill>
                  <a:srgbClr val="FFFF00"/>
                </a:solidFill>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endParaRPr lang="ru-RU" smtClean="0"/>
          </a:p>
        </p:txBody>
      </p:sp>
      <p:pic>
        <p:nvPicPr>
          <p:cNvPr id="45058" name="Picture 4" descr="Рисунок18"/>
          <p:cNvPicPr>
            <a:picLocks noGrp="1" noChangeAspect="1" noChangeArrowheads="1"/>
          </p:cNvPicPr>
          <p:nvPr>
            <p:ph type="body" idx="1"/>
          </p:nvPr>
        </p:nvPicPr>
        <p:blipFill>
          <a:blip r:embed="rId2"/>
          <a:srcRect/>
          <a:stretch>
            <a:fillRect/>
          </a:stretch>
        </p:blipFill>
        <p:spPr>
          <a:xfrm>
            <a:off x="0" y="0"/>
            <a:ext cx="9144000" cy="6858000"/>
          </a:xfrm>
        </p:spPr>
      </p:pic>
      <p:pic>
        <p:nvPicPr>
          <p:cNvPr id="45059" name="Picture 5" descr="Микеланджело"/>
          <p:cNvPicPr>
            <a:picLocks noChangeAspect="1" noChangeArrowheads="1"/>
          </p:cNvPicPr>
          <p:nvPr/>
        </p:nvPicPr>
        <p:blipFill>
          <a:blip r:embed="rId3"/>
          <a:srcRect/>
          <a:stretch>
            <a:fillRect/>
          </a:stretch>
        </p:blipFill>
        <p:spPr bwMode="auto">
          <a:xfrm>
            <a:off x="1331913" y="333375"/>
            <a:ext cx="6626225" cy="5746750"/>
          </a:xfrm>
          <a:prstGeom prst="rect">
            <a:avLst/>
          </a:prstGeom>
          <a:noFill/>
          <a:ln w="9525">
            <a:noFill/>
            <a:miter lim="800000"/>
            <a:headEnd/>
            <a:tailEnd/>
          </a:ln>
        </p:spPr>
      </p:pic>
      <p:sp>
        <p:nvSpPr>
          <p:cNvPr id="45060" name="Rectangle 6"/>
          <p:cNvSpPr>
            <a:spLocks noChangeArrowheads="1"/>
          </p:cNvSpPr>
          <p:nvPr/>
        </p:nvSpPr>
        <p:spPr bwMode="auto">
          <a:xfrm>
            <a:off x="611188" y="6165850"/>
            <a:ext cx="8064500" cy="336550"/>
          </a:xfrm>
          <a:prstGeom prst="rect">
            <a:avLst/>
          </a:prstGeom>
          <a:noFill/>
          <a:ln w="9525">
            <a:noFill/>
            <a:miter lim="800000"/>
            <a:headEnd/>
            <a:tailEnd/>
          </a:ln>
        </p:spPr>
        <p:txBody>
          <a:bodyPr>
            <a:spAutoFit/>
          </a:bodyPr>
          <a:lstStyle/>
          <a:p>
            <a:r>
              <a:rPr lang="ru-RU" sz="1600" b="1" i="1">
                <a:solidFill>
                  <a:srgbClr val="FFFF00"/>
                </a:solidFill>
              </a:rPr>
              <a:t>Микеланджело. Купол собора Святого Петра. Ватикан. Рим. 1546-1564 гг.</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endParaRPr lang="ru-RU" smtClean="0"/>
          </a:p>
        </p:txBody>
      </p:sp>
      <p:pic>
        <p:nvPicPr>
          <p:cNvPr id="46082" name="Picture 4" descr="Рисунок18"/>
          <p:cNvPicPr>
            <a:picLocks noGrp="1" noChangeAspect="1" noChangeArrowheads="1"/>
          </p:cNvPicPr>
          <p:nvPr>
            <p:ph type="body" idx="1"/>
          </p:nvPr>
        </p:nvPicPr>
        <p:blipFill>
          <a:blip r:embed="rId2"/>
          <a:srcRect/>
          <a:stretch>
            <a:fillRect/>
          </a:stretch>
        </p:blipFill>
        <p:spPr>
          <a:xfrm>
            <a:off x="0" y="0"/>
            <a:ext cx="9144000" cy="6858000"/>
          </a:xfrm>
        </p:spPr>
      </p:pic>
      <p:sp>
        <p:nvSpPr>
          <p:cNvPr id="34821" name="Rectangle 5"/>
          <p:cNvSpPr>
            <a:spLocks noChangeArrowheads="1"/>
          </p:cNvSpPr>
          <p:nvPr/>
        </p:nvSpPr>
        <p:spPr bwMode="auto">
          <a:xfrm>
            <a:off x="1331913" y="260350"/>
            <a:ext cx="6545262" cy="1311275"/>
          </a:xfrm>
          <a:prstGeom prst="rect">
            <a:avLst/>
          </a:prstGeom>
          <a:noFill/>
          <a:ln w="9525">
            <a:noFill/>
            <a:miter lim="800000"/>
            <a:headEnd/>
            <a:tailEnd/>
          </a:ln>
          <a:effectLst>
            <a:outerShdw dist="107763" dir="2700000" algn="ctr" rotWithShape="0">
              <a:schemeClr val="bg2">
                <a:alpha val="50000"/>
              </a:schemeClr>
            </a:outerShdw>
          </a:effectLst>
        </p:spPr>
        <p:txBody>
          <a:bodyPr wrap="none">
            <a:spAutoFit/>
          </a:bodyPr>
          <a:lstStyle/>
          <a:p>
            <a:pPr algn="ctr">
              <a:defRPr/>
            </a:pPr>
            <a:r>
              <a:rPr lang="ru-RU" sz="4000" b="1" i="1">
                <a:solidFill>
                  <a:srgbClr val="99FF33"/>
                </a:solidFill>
                <a:effectLst>
                  <a:outerShdw blurRad="38100" dist="38100" dir="2700000" algn="tl">
                    <a:srgbClr val="C0C0C0"/>
                  </a:outerShdw>
                </a:effectLst>
                <a:cs typeface="+mn-cs"/>
              </a:rPr>
              <a:t>Рафаэль – </a:t>
            </a:r>
            <a:br>
              <a:rPr lang="ru-RU" sz="4000" b="1" i="1">
                <a:solidFill>
                  <a:srgbClr val="99FF33"/>
                </a:solidFill>
                <a:effectLst>
                  <a:outerShdw blurRad="38100" dist="38100" dir="2700000" algn="tl">
                    <a:srgbClr val="C0C0C0"/>
                  </a:outerShdw>
                </a:effectLst>
                <a:cs typeface="+mn-cs"/>
              </a:rPr>
            </a:br>
            <a:r>
              <a:rPr lang="ru-RU" sz="4000" b="1" i="1">
                <a:solidFill>
                  <a:srgbClr val="99FF33"/>
                </a:solidFill>
                <a:effectLst>
                  <a:outerShdw blurRad="38100" dist="38100" dir="2700000" algn="tl">
                    <a:srgbClr val="C0C0C0"/>
                  </a:outerShdw>
                </a:effectLst>
                <a:cs typeface="+mn-cs"/>
              </a:rPr>
              <a:t>«первый среди великих»</a:t>
            </a:r>
          </a:p>
        </p:txBody>
      </p:sp>
      <p:pic>
        <p:nvPicPr>
          <p:cNvPr id="46084" name="Picture 6" descr="rafael_selfportret"/>
          <p:cNvPicPr>
            <a:picLocks noChangeAspect="1" noChangeArrowheads="1"/>
          </p:cNvPicPr>
          <p:nvPr/>
        </p:nvPicPr>
        <p:blipFill>
          <a:blip r:embed="rId3"/>
          <a:srcRect/>
          <a:stretch>
            <a:fillRect/>
          </a:stretch>
        </p:blipFill>
        <p:spPr bwMode="auto">
          <a:xfrm>
            <a:off x="395288" y="1557338"/>
            <a:ext cx="3673475" cy="4967287"/>
          </a:xfrm>
          <a:prstGeom prst="rect">
            <a:avLst/>
          </a:prstGeom>
          <a:noFill/>
          <a:ln w="9525">
            <a:noFill/>
            <a:miter lim="800000"/>
            <a:headEnd/>
            <a:tailEnd/>
          </a:ln>
        </p:spPr>
      </p:pic>
      <p:sp>
        <p:nvSpPr>
          <p:cNvPr id="46085" name="Rectangle 7"/>
          <p:cNvSpPr>
            <a:spLocks noChangeArrowheads="1"/>
          </p:cNvSpPr>
          <p:nvPr/>
        </p:nvSpPr>
        <p:spPr bwMode="auto">
          <a:xfrm>
            <a:off x="4140200" y="1628775"/>
            <a:ext cx="4752975" cy="4981575"/>
          </a:xfrm>
          <a:prstGeom prst="rect">
            <a:avLst/>
          </a:prstGeom>
          <a:noFill/>
          <a:ln w="9525">
            <a:noFill/>
            <a:miter lim="800000"/>
            <a:headEnd/>
            <a:tailEnd/>
          </a:ln>
        </p:spPr>
        <p:txBody>
          <a:bodyPr>
            <a:spAutoFit/>
          </a:bodyPr>
          <a:lstStyle/>
          <a:p>
            <a:r>
              <a:rPr lang="ru-RU" sz="1600" b="1">
                <a:solidFill>
                  <a:schemeClr val="bg1"/>
                </a:solidFill>
              </a:rPr>
              <a:t>Более пяти столетий имя Рафаэля (1483-1520) окружено ореолом поклонения и восхищения. Свои творческие искания он воплотил в совершенных образах Мадонны, в монументальных фресках, алтарных картинах и реалистических портретах. Рафаэль умер в самом зените славы, в полном расцвете сил, но за свою недолгую жизнь он создал множество шедевров, составивших гордость мировой культуры. </a:t>
            </a:r>
          </a:p>
          <a:p>
            <a:r>
              <a:rPr lang="ru-RU" sz="1600" b="1">
                <a:solidFill>
                  <a:schemeClr val="bg1"/>
                </a:solidFill>
              </a:rPr>
              <a:t>       Рафаэля справедливо считают певцом женской красоты. Он говорил:</a:t>
            </a:r>
          </a:p>
          <a:p>
            <a:r>
              <a:rPr lang="ru-RU" sz="1600" b="1">
                <a:solidFill>
                  <a:schemeClr val="bg1"/>
                </a:solidFill>
              </a:rPr>
              <a:t>    </a:t>
            </a:r>
            <a:r>
              <a:rPr lang="ru-RU" sz="1600" b="1" i="1">
                <a:solidFill>
                  <a:schemeClr val="bg1"/>
                </a:solidFill>
              </a:rPr>
              <a:t>«Чтобы написать красавицу, мне надо видеть многих красавиц. Но ввиду недостатка… в красивых женщинах, я пользуюсь некоторой идеей, которая приходит мне на ум».</a:t>
            </a:r>
          </a:p>
          <a:p>
            <a:endParaRPr lang="ru-RU" sz="1600" b="1" i="1">
              <a:solidFill>
                <a:schemeClr val="bg1"/>
              </a:solidFill>
            </a:endParaRPr>
          </a:p>
          <a:p>
            <a:r>
              <a:rPr lang="ru-RU" sz="1600" b="1" i="1">
                <a:solidFill>
                  <a:schemeClr val="bg1"/>
                </a:solidFill>
              </a:rPr>
              <a:t> </a:t>
            </a:r>
            <a:r>
              <a:rPr lang="ru-RU" sz="1600" b="1" i="1">
                <a:solidFill>
                  <a:srgbClr val="FFFF00"/>
                </a:solidFill>
              </a:rPr>
              <a:t>Рафаэль Санти. Автопортрет. 1506 г. Галерея Уффици, Флоренция.</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endParaRPr lang="ru-RU" smtClean="0"/>
          </a:p>
        </p:txBody>
      </p:sp>
      <p:pic>
        <p:nvPicPr>
          <p:cNvPr id="47106" name="Picture 4" descr="Рисунок18"/>
          <p:cNvPicPr>
            <a:picLocks noGrp="1" noChangeAspect="1" noChangeArrowheads="1"/>
          </p:cNvPicPr>
          <p:nvPr>
            <p:ph type="body" idx="1"/>
          </p:nvPr>
        </p:nvPicPr>
        <p:blipFill>
          <a:blip r:embed="rId2"/>
          <a:srcRect/>
          <a:stretch>
            <a:fillRect/>
          </a:stretch>
        </p:blipFill>
        <p:spPr>
          <a:xfrm>
            <a:off x="0" y="0"/>
            <a:ext cx="9144000" cy="6858000"/>
          </a:xfrm>
        </p:spPr>
      </p:pic>
      <p:pic>
        <p:nvPicPr>
          <p:cNvPr id="47107" name="Picture 5" descr="Рафаэль"/>
          <p:cNvPicPr>
            <a:picLocks noChangeAspect="1" noChangeArrowheads="1"/>
          </p:cNvPicPr>
          <p:nvPr/>
        </p:nvPicPr>
        <p:blipFill>
          <a:blip r:embed="rId3"/>
          <a:srcRect/>
          <a:stretch>
            <a:fillRect/>
          </a:stretch>
        </p:blipFill>
        <p:spPr bwMode="auto">
          <a:xfrm>
            <a:off x="395288" y="333375"/>
            <a:ext cx="4921250" cy="5040313"/>
          </a:xfrm>
          <a:prstGeom prst="rect">
            <a:avLst/>
          </a:prstGeom>
          <a:noFill/>
          <a:ln w="9525">
            <a:noFill/>
            <a:miter lim="800000"/>
            <a:headEnd/>
            <a:tailEnd/>
          </a:ln>
        </p:spPr>
      </p:pic>
      <p:sp>
        <p:nvSpPr>
          <p:cNvPr id="47108" name="Rectangle 6"/>
          <p:cNvSpPr>
            <a:spLocks noChangeArrowheads="1"/>
          </p:cNvSpPr>
          <p:nvPr/>
        </p:nvSpPr>
        <p:spPr bwMode="auto">
          <a:xfrm>
            <a:off x="5364163" y="333375"/>
            <a:ext cx="3529012" cy="4981575"/>
          </a:xfrm>
          <a:prstGeom prst="rect">
            <a:avLst/>
          </a:prstGeom>
          <a:noFill/>
          <a:ln w="9525">
            <a:noFill/>
            <a:miter lim="800000"/>
            <a:headEnd/>
            <a:tailEnd/>
          </a:ln>
        </p:spPr>
        <p:txBody>
          <a:bodyPr>
            <a:spAutoFit/>
          </a:bodyPr>
          <a:lstStyle/>
          <a:p>
            <a:pPr>
              <a:spcBef>
                <a:spcPct val="20000"/>
              </a:spcBef>
              <a:buClr>
                <a:schemeClr val="hlink"/>
              </a:buClr>
              <a:buSzPct val="70000"/>
              <a:buFont typeface="Wingdings" pitchFamily="2" charset="2"/>
              <a:buNone/>
            </a:pPr>
            <a:r>
              <a:rPr lang="ru-RU" sz="1600" b="1">
                <a:solidFill>
                  <a:schemeClr val="bg1"/>
                </a:solidFill>
              </a:rPr>
              <a:t>Им написано более 20 Мадонн, среди которых достойное место занимает ранняя работа – «мадонна Конестабиле». На фоне пейзажа изображена молодая женщина с ребенком на руках. Задумчивое, немного грустное лицо обращено к книге Священного Писания, а шаловливый ребенок пытается перевернуть страницы книги. Молодая мать и ее дитя удивительно трогательны и простодушны. Рафаэль мастерски вписывает фигуры Марии и малыша в очень сложную для живописцев форму тондо (итал. «круг»). При этом он не нарушает законов перспективной живописи.</a:t>
            </a:r>
          </a:p>
        </p:txBody>
      </p:sp>
      <p:sp>
        <p:nvSpPr>
          <p:cNvPr id="47109" name="Rectangle 7"/>
          <p:cNvSpPr>
            <a:spLocks noChangeArrowheads="1"/>
          </p:cNvSpPr>
          <p:nvPr/>
        </p:nvSpPr>
        <p:spPr bwMode="auto">
          <a:xfrm>
            <a:off x="539750" y="5661025"/>
            <a:ext cx="5503863" cy="641350"/>
          </a:xfrm>
          <a:prstGeom prst="rect">
            <a:avLst/>
          </a:prstGeom>
          <a:noFill/>
          <a:ln w="9525">
            <a:noFill/>
            <a:miter lim="800000"/>
            <a:headEnd/>
            <a:tailEnd/>
          </a:ln>
        </p:spPr>
        <p:txBody>
          <a:bodyPr>
            <a:spAutoFit/>
          </a:bodyPr>
          <a:lstStyle/>
          <a:p>
            <a:pPr>
              <a:spcBef>
                <a:spcPct val="50000"/>
              </a:spcBef>
            </a:pPr>
            <a:r>
              <a:rPr lang="ru-RU" b="1" i="1">
                <a:solidFill>
                  <a:srgbClr val="FFFF00"/>
                </a:solidFill>
              </a:rPr>
              <a:t>Рафаэль Санти. Мадонна Конестабиле. 1502-1503 гг. Эрмитаж. Санкт-Петербург.</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endParaRPr lang="ru-RU" smtClean="0"/>
          </a:p>
        </p:txBody>
      </p:sp>
      <p:pic>
        <p:nvPicPr>
          <p:cNvPr id="48130" name="Picture 4" descr="Рисунок18"/>
          <p:cNvPicPr>
            <a:picLocks noGrp="1" noChangeAspect="1" noChangeArrowheads="1"/>
          </p:cNvPicPr>
          <p:nvPr>
            <p:ph type="body" idx="1"/>
          </p:nvPr>
        </p:nvPicPr>
        <p:blipFill>
          <a:blip r:embed="rId2"/>
          <a:srcRect/>
          <a:stretch>
            <a:fillRect/>
          </a:stretch>
        </p:blipFill>
        <p:spPr>
          <a:xfrm>
            <a:off x="0" y="0"/>
            <a:ext cx="9144000" cy="6858000"/>
          </a:xfrm>
        </p:spPr>
      </p:pic>
      <p:pic>
        <p:nvPicPr>
          <p:cNvPr id="48131" name="Picture 5" descr="Рафаэль"/>
          <p:cNvPicPr>
            <a:picLocks noChangeAspect="1" noChangeArrowheads="1"/>
          </p:cNvPicPr>
          <p:nvPr/>
        </p:nvPicPr>
        <p:blipFill>
          <a:blip r:embed="rId3"/>
          <a:srcRect/>
          <a:stretch>
            <a:fillRect/>
          </a:stretch>
        </p:blipFill>
        <p:spPr bwMode="auto">
          <a:xfrm>
            <a:off x="971550" y="260350"/>
            <a:ext cx="7199313" cy="5399088"/>
          </a:xfrm>
          <a:prstGeom prst="rect">
            <a:avLst/>
          </a:prstGeom>
          <a:noFill/>
          <a:ln w="9525">
            <a:noFill/>
            <a:miter lim="800000"/>
            <a:headEnd/>
            <a:tailEnd/>
          </a:ln>
        </p:spPr>
      </p:pic>
      <p:sp>
        <p:nvSpPr>
          <p:cNvPr id="48132" name="Rectangle 6"/>
          <p:cNvSpPr>
            <a:spLocks noChangeArrowheads="1"/>
          </p:cNvSpPr>
          <p:nvPr/>
        </p:nvSpPr>
        <p:spPr bwMode="auto">
          <a:xfrm>
            <a:off x="468313" y="5734050"/>
            <a:ext cx="8280400" cy="825500"/>
          </a:xfrm>
          <a:prstGeom prst="rect">
            <a:avLst/>
          </a:prstGeom>
          <a:noFill/>
          <a:ln w="9525">
            <a:noFill/>
            <a:miter lim="800000"/>
            <a:headEnd/>
            <a:tailEnd/>
          </a:ln>
        </p:spPr>
        <p:txBody>
          <a:bodyPr>
            <a:spAutoFit/>
          </a:bodyPr>
          <a:lstStyle/>
          <a:p>
            <a:pPr algn="ctr"/>
            <a:r>
              <a:rPr lang="ru-RU" sz="1600" b="1" i="1">
                <a:solidFill>
                  <a:srgbClr val="FFFF00"/>
                </a:solidFill>
              </a:rPr>
              <a:t>     Рафаэль Санти. Обручение Марии. 1504 г. Галерея Брера. Милан.</a:t>
            </a:r>
          </a:p>
          <a:p>
            <a:pPr algn="ctr"/>
            <a:r>
              <a:rPr lang="ru-RU" sz="1600" b="1">
                <a:solidFill>
                  <a:srgbClr val="FFFF00"/>
                </a:solidFill>
              </a:rPr>
              <a:t>     </a:t>
            </a:r>
            <a:r>
              <a:rPr lang="ru-RU" sz="1600" b="1">
                <a:solidFill>
                  <a:schemeClr val="bg1"/>
                </a:solidFill>
              </a:rPr>
              <a:t>Истинную известность и славу Рафаэлю принесла картина «Обручение         Марии».</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endParaRPr lang="ru-RU" smtClean="0"/>
          </a:p>
        </p:txBody>
      </p:sp>
      <p:pic>
        <p:nvPicPr>
          <p:cNvPr id="49154" name="Picture 4" descr="Рисунок18"/>
          <p:cNvPicPr>
            <a:picLocks noGrp="1" noChangeAspect="1" noChangeArrowheads="1"/>
          </p:cNvPicPr>
          <p:nvPr>
            <p:ph type="body" idx="1"/>
          </p:nvPr>
        </p:nvPicPr>
        <p:blipFill>
          <a:blip r:embed="rId2"/>
          <a:srcRect/>
          <a:stretch>
            <a:fillRect/>
          </a:stretch>
        </p:blipFill>
        <p:spPr>
          <a:xfrm>
            <a:off x="0" y="0"/>
            <a:ext cx="9144000" cy="6858000"/>
          </a:xfrm>
        </p:spPr>
      </p:pic>
      <p:sp>
        <p:nvSpPr>
          <p:cNvPr id="49155" name="Rectangle 6"/>
          <p:cNvSpPr>
            <a:spLocks noChangeArrowheads="1"/>
          </p:cNvSpPr>
          <p:nvPr/>
        </p:nvSpPr>
        <p:spPr bwMode="auto">
          <a:xfrm>
            <a:off x="4932363" y="336550"/>
            <a:ext cx="4032250" cy="6032500"/>
          </a:xfrm>
          <a:prstGeom prst="rect">
            <a:avLst/>
          </a:prstGeom>
          <a:noFill/>
          <a:ln w="9525">
            <a:noFill/>
            <a:miter lim="800000"/>
            <a:headEnd/>
            <a:tailEnd/>
          </a:ln>
        </p:spPr>
        <p:txBody>
          <a:bodyPr>
            <a:spAutoFit/>
          </a:bodyPr>
          <a:lstStyle/>
          <a:p>
            <a:r>
              <a:rPr lang="ru-RU" sz="1600" b="1">
                <a:solidFill>
                  <a:schemeClr val="bg1"/>
                </a:solidFill>
              </a:rPr>
              <a:t>С вдохновением и любовью Рафаэль пишет свою непревзойденную «Сикстинскую мадонну», давно уже вошедшую в наше сознание как символ жертвенной любви во имя спасения человечества. Если бы Рафаэль никогда ничего не написал, кроме этой кроткой, босой, круглолицей женщины, этой небесной странницы, закутанной в простой плащ и держащей в руках необыкновенного ребенка, он и тогда был бы величайшим художником.</a:t>
            </a:r>
          </a:p>
          <a:p>
            <a:r>
              <a:rPr lang="ru-RU" sz="1600" b="1">
                <a:solidFill>
                  <a:schemeClr val="bg1"/>
                </a:solidFill>
              </a:rPr>
              <a:t>     Композиция поражает величавой монументальностью и гениальной простотой. Мария медленно сходит на землю… Она только что сделала шаг навстречу людям. </a:t>
            </a:r>
          </a:p>
          <a:p>
            <a:endParaRPr lang="ru-RU" sz="1600" b="1">
              <a:solidFill>
                <a:schemeClr val="bg1"/>
              </a:solidFill>
            </a:endParaRPr>
          </a:p>
          <a:p>
            <a:r>
              <a:rPr lang="ru-RU" sz="1600" b="1" i="1">
                <a:solidFill>
                  <a:srgbClr val="FFFF00"/>
                </a:solidFill>
              </a:rPr>
              <a:t>Рафаэль Санти. Сикстинская мадонна. 1515-1519 гг. Картинная галерея, Дрезден.</a:t>
            </a:r>
            <a:endParaRPr lang="ru-RU" sz="1600" b="1">
              <a:solidFill>
                <a:srgbClr val="FFFF00"/>
              </a:solidFill>
            </a:endParaRPr>
          </a:p>
          <a:p>
            <a:pPr>
              <a:lnSpc>
                <a:spcPct val="80000"/>
              </a:lnSpc>
              <a:spcBef>
                <a:spcPct val="50000"/>
              </a:spcBef>
              <a:buClr>
                <a:schemeClr val="hlink"/>
              </a:buClr>
              <a:buSzPct val="70000"/>
              <a:buFont typeface="Wingdings" pitchFamily="2" charset="2"/>
              <a:buNone/>
            </a:pPr>
            <a:endParaRPr lang="ru-RU" sz="1600">
              <a:solidFill>
                <a:srgbClr val="FFFF00"/>
              </a:solidFill>
              <a:latin typeface="Verdana" pitchFamily="34" charset="0"/>
            </a:endParaRPr>
          </a:p>
        </p:txBody>
      </p:sp>
      <p:pic>
        <p:nvPicPr>
          <p:cNvPr id="49156" name="Picture 7"/>
          <p:cNvPicPr>
            <a:picLocks noChangeAspect="1" noChangeArrowheads="1"/>
          </p:cNvPicPr>
          <p:nvPr/>
        </p:nvPicPr>
        <p:blipFill>
          <a:blip r:embed="rId3"/>
          <a:srcRect/>
          <a:stretch>
            <a:fillRect/>
          </a:stretch>
        </p:blipFill>
        <p:spPr bwMode="auto">
          <a:xfrm>
            <a:off x="468313" y="333375"/>
            <a:ext cx="4313237" cy="583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endParaRPr lang="ru-RU" smtClean="0"/>
          </a:p>
        </p:txBody>
      </p:sp>
      <p:pic>
        <p:nvPicPr>
          <p:cNvPr id="50178" name="Picture 4" descr="Рисунок18"/>
          <p:cNvPicPr>
            <a:picLocks noGrp="1" noChangeAspect="1" noChangeArrowheads="1"/>
          </p:cNvPicPr>
          <p:nvPr>
            <p:ph type="body" idx="1"/>
          </p:nvPr>
        </p:nvPicPr>
        <p:blipFill>
          <a:blip r:embed="rId2"/>
          <a:srcRect/>
          <a:stretch>
            <a:fillRect/>
          </a:stretch>
        </p:blipFill>
        <p:spPr>
          <a:xfrm>
            <a:off x="-107950" y="0"/>
            <a:ext cx="9251950" cy="6858000"/>
          </a:xfrm>
        </p:spPr>
      </p:pic>
      <p:sp>
        <p:nvSpPr>
          <p:cNvPr id="50179" name="Rectangle 6"/>
          <p:cNvSpPr>
            <a:spLocks noChangeArrowheads="1"/>
          </p:cNvSpPr>
          <p:nvPr/>
        </p:nvSpPr>
        <p:spPr bwMode="auto">
          <a:xfrm>
            <a:off x="5148263" y="476250"/>
            <a:ext cx="3744912" cy="5189538"/>
          </a:xfrm>
          <a:prstGeom prst="rect">
            <a:avLst/>
          </a:prstGeom>
          <a:noFill/>
          <a:ln w="9525">
            <a:noFill/>
            <a:miter lim="800000"/>
            <a:headEnd/>
            <a:tailEnd/>
          </a:ln>
        </p:spPr>
        <p:txBody>
          <a:bodyPr>
            <a:spAutoFit/>
          </a:bodyPr>
          <a:lstStyle/>
          <a:p>
            <a:r>
              <a:rPr lang="ru-RU" b="1">
                <a:solidFill>
                  <a:schemeClr val="bg1"/>
                </a:solidFill>
              </a:rPr>
              <a:t>Взгляд Марии лучистый, глаза широко и доверчиво открыты. Они светятся нежностью и добротой. Мадонна держит на руках младенца – самое дорогое, что есть у нее в этом мире. Она несет его  людям, прекрасно понимая, какая трагическая судьба уготована ему.</a:t>
            </a:r>
          </a:p>
          <a:p>
            <a:endParaRPr lang="ru-RU" b="1">
              <a:solidFill>
                <a:schemeClr val="bg1"/>
              </a:solidFill>
            </a:endParaRPr>
          </a:p>
          <a:p>
            <a:r>
              <a:rPr lang="ru-RU" sz="1600" b="1">
                <a:solidFill>
                  <a:schemeClr val="bg1"/>
                </a:solidFill>
              </a:rPr>
              <a:t> </a:t>
            </a:r>
            <a:r>
              <a:rPr lang="ru-RU" b="1">
                <a:solidFill>
                  <a:schemeClr val="accent1"/>
                </a:solidFill>
              </a:rPr>
              <a:t>Она идет хвалам внимая,</a:t>
            </a:r>
          </a:p>
          <a:p>
            <a:r>
              <a:rPr lang="ru-RU" b="1">
                <a:solidFill>
                  <a:schemeClr val="accent1"/>
                </a:solidFill>
              </a:rPr>
              <a:t> Благим покрытая смиреньем,</a:t>
            </a:r>
          </a:p>
          <a:p>
            <a:r>
              <a:rPr lang="ru-RU" b="1">
                <a:solidFill>
                  <a:schemeClr val="accent1"/>
                </a:solidFill>
              </a:rPr>
              <a:t> Как бы небесное виденье</a:t>
            </a:r>
          </a:p>
          <a:p>
            <a:r>
              <a:rPr lang="ru-RU" b="1">
                <a:solidFill>
                  <a:schemeClr val="accent1"/>
                </a:solidFill>
              </a:rPr>
              <a:t> Собою на земле являя…</a:t>
            </a:r>
          </a:p>
          <a:p>
            <a:pPr algn="ctr"/>
            <a:r>
              <a:rPr lang="ru-RU" sz="1600" b="1" i="1">
                <a:solidFill>
                  <a:schemeClr val="bg1"/>
                </a:solidFill>
              </a:rPr>
              <a:t>                                  </a:t>
            </a:r>
            <a:r>
              <a:rPr lang="ru-RU" sz="1600" b="1" i="1">
                <a:solidFill>
                  <a:schemeClr val="accent1"/>
                </a:solidFill>
              </a:rPr>
              <a:t>В.А.Жуковский.</a:t>
            </a:r>
          </a:p>
          <a:p>
            <a:r>
              <a:rPr lang="ru-RU" sz="1600">
                <a:solidFill>
                  <a:schemeClr val="bg1"/>
                </a:solidFill>
              </a:rPr>
              <a:t>    </a:t>
            </a:r>
          </a:p>
          <a:p>
            <a:endParaRPr lang="ru-RU" sz="1600">
              <a:solidFill>
                <a:schemeClr val="bg1"/>
              </a:solidFill>
            </a:endParaRPr>
          </a:p>
          <a:p>
            <a:r>
              <a:rPr lang="ru-RU" sz="1600" b="1" i="1">
                <a:solidFill>
                  <a:schemeClr val="bg1"/>
                </a:solidFill>
              </a:rPr>
              <a:t>     </a:t>
            </a:r>
            <a:endParaRPr lang="ru-RU" sz="1600">
              <a:solidFill>
                <a:srgbClr val="FFFF00"/>
              </a:solidFill>
              <a:latin typeface="Verdana" pitchFamily="34" charset="0"/>
            </a:endParaRPr>
          </a:p>
        </p:txBody>
      </p:sp>
      <p:pic>
        <p:nvPicPr>
          <p:cNvPr id="50180" name="Picture 7"/>
          <p:cNvPicPr>
            <a:picLocks noChangeAspect="1" noChangeArrowheads="1"/>
          </p:cNvPicPr>
          <p:nvPr/>
        </p:nvPicPr>
        <p:blipFill>
          <a:blip r:embed="rId3"/>
          <a:srcRect/>
          <a:stretch>
            <a:fillRect/>
          </a:stretch>
        </p:blipFill>
        <p:spPr bwMode="auto">
          <a:xfrm>
            <a:off x="323850" y="333375"/>
            <a:ext cx="4800600" cy="5327650"/>
          </a:xfrm>
          <a:prstGeom prst="rect">
            <a:avLst/>
          </a:prstGeom>
          <a:noFill/>
          <a:ln w="9525">
            <a:noFill/>
            <a:miter lim="800000"/>
            <a:headEnd/>
            <a:tailEnd/>
          </a:ln>
        </p:spPr>
      </p:pic>
      <p:sp>
        <p:nvSpPr>
          <p:cNvPr id="50181" name="Text Box 8"/>
          <p:cNvSpPr txBox="1">
            <a:spLocks noChangeArrowheads="1"/>
          </p:cNvSpPr>
          <p:nvPr/>
        </p:nvSpPr>
        <p:spPr bwMode="auto">
          <a:xfrm>
            <a:off x="468313" y="5651500"/>
            <a:ext cx="4608512" cy="1603375"/>
          </a:xfrm>
          <a:prstGeom prst="rect">
            <a:avLst/>
          </a:prstGeom>
          <a:noFill/>
          <a:ln w="9525">
            <a:noFill/>
            <a:miter lim="800000"/>
            <a:headEnd/>
            <a:tailEnd/>
          </a:ln>
        </p:spPr>
        <p:txBody>
          <a:bodyPr>
            <a:spAutoFit/>
          </a:bodyPr>
          <a:lstStyle/>
          <a:p>
            <a:r>
              <a:rPr lang="ru-RU" b="1" i="1">
                <a:solidFill>
                  <a:srgbClr val="FFFF00"/>
                </a:solidFill>
              </a:rPr>
              <a:t>Рафаэль Санти. Сикстинская мадонна. 1515-1519 гг. Картинная галерея, Дрезден.</a:t>
            </a:r>
            <a:endParaRPr lang="ru-RU" b="1">
              <a:solidFill>
                <a:srgbClr val="FFFF00"/>
              </a:solidFill>
            </a:endParaRPr>
          </a:p>
          <a:p>
            <a:endParaRPr lang="ru-RU">
              <a:solidFill>
                <a:srgbClr val="FFFF00"/>
              </a:solidFill>
            </a:endParaRPr>
          </a:p>
          <a:p>
            <a:pPr>
              <a:spcBef>
                <a:spcPct val="50000"/>
              </a:spcBef>
            </a:pPr>
            <a:endParaRPr lang="ru-RU"/>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endParaRPr lang="ru-RU" smtClean="0"/>
          </a:p>
        </p:txBody>
      </p:sp>
      <p:pic>
        <p:nvPicPr>
          <p:cNvPr id="51202" name="Picture 4" descr="Рисунок18"/>
          <p:cNvPicPr>
            <a:picLocks noGrp="1" noChangeAspect="1" noChangeArrowheads="1"/>
          </p:cNvPicPr>
          <p:nvPr>
            <p:ph type="body" idx="1"/>
          </p:nvPr>
        </p:nvPicPr>
        <p:blipFill>
          <a:blip r:embed="rId2"/>
          <a:srcRect/>
          <a:stretch>
            <a:fillRect/>
          </a:stretch>
        </p:blipFill>
        <p:spPr>
          <a:xfrm>
            <a:off x="0" y="0"/>
            <a:ext cx="9144000" cy="6858000"/>
          </a:xfrm>
        </p:spPr>
      </p:pic>
      <p:sp>
        <p:nvSpPr>
          <p:cNvPr id="51203" name="Rectangle 5"/>
          <p:cNvSpPr>
            <a:spLocks noChangeArrowheads="1"/>
          </p:cNvSpPr>
          <p:nvPr/>
        </p:nvSpPr>
        <p:spPr bwMode="auto">
          <a:xfrm>
            <a:off x="539750" y="333375"/>
            <a:ext cx="8208963" cy="6188075"/>
          </a:xfrm>
          <a:prstGeom prst="rect">
            <a:avLst/>
          </a:prstGeom>
          <a:noFill/>
          <a:ln w="9525">
            <a:noFill/>
            <a:miter lim="800000"/>
            <a:headEnd/>
            <a:tailEnd/>
          </a:ln>
        </p:spPr>
        <p:txBody>
          <a:bodyPr>
            <a:spAutoFit/>
          </a:bodyPr>
          <a:lstStyle/>
          <a:p>
            <a:r>
              <a:rPr lang="ru-RU" sz="2000" b="1">
                <a:solidFill>
                  <a:schemeClr val="bg1"/>
                </a:solidFill>
              </a:rPr>
              <a:t>Фреска Рафаэля «Афинская школа» - подлинный гимн человеческому знанию. В центре ее великие греческие философы Платон и Аристотель. Один указывает на небо, другой – на землю. Неподалеку Сократ со своими учениками, одинокий, глубоко задумавшийся Гераклит. Здесь же математики Пифагор и Евклид, астрономы Птолемей и Зороастр. В небрежной одежде и позе лежит на ступенях лестницы Диоген, учивший довольствоваться в жизни лишь самым необходимым. Многочисленные слушатели и ученики окружают беседующих или размышляющих мудрецов, исполненных сдержанного достоинства и уважения друг к другу. Каждый неуклонно верит в действенность человеческой мысли и знаний. Глядя на них, вспоминаются строки из «Божественной комедии» Данте:</a:t>
            </a:r>
          </a:p>
          <a:p>
            <a:r>
              <a:rPr lang="ru-RU" sz="2000" b="1">
                <a:solidFill>
                  <a:schemeClr val="bg1"/>
                </a:solidFill>
              </a:rPr>
              <a:t>                          Вы созданы не для животной доли,</a:t>
            </a:r>
          </a:p>
          <a:p>
            <a:r>
              <a:rPr lang="ru-RU" sz="2000" b="1">
                <a:solidFill>
                  <a:schemeClr val="bg1"/>
                </a:solidFill>
              </a:rPr>
              <a:t>                          Но к доблести и знанью рождены…</a:t>
            </a:r>
          </a:p>
          <a:p>
            <a:r>
              <a:rPr lang="ru-RU" sz="2000" b="1">
                <a:solidFill>
                  <a:schemeClr val="bg1"/>
                </a:solidFill>
              </a:rPr>
              <a:t>        Грандиозная композиция, в которой представлено более 50 фигур, не кажется перегруженной. Напротив, она создает удивительное впечатление простора и свободы, безупречной легкости в изображении каждой из многочисленных групп.</a:t>
            </a:r>
            <a:r>
              <a:rPr lang="ru-RU" sz="2000">
                <a:solidFill>
                  <a:schemeClr val="bg1"/>
                </a:solidFill>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endParaRPr lang="ru-RU" smtClean="0"/>
          </a:p>
        </p:txBody>
      </p:sp>
      <p:pic>
        <p:nvPicPr>
          <p:cNvPr id="52226" name="Picture 4" descr="Рисунок18"/>
          <p:cNvPicPr>
            <a:picLocks noGrp="1" noChangeAspect="1" noChangeArrowheads="1"/>
          </p:cNvPicPr>
          <p:nvPr>
            <p:ph type="body" idx="1"/>
          </p:nvPr>
        </p:nvPicPr>
        <p:blipFill>
          <a:blip r:embed="rId2"/>
          <a:srcRect/>
          <a:stretch>
            <a:fillRect/>
          </a:stretch>
        </p:blipFill>
        <p:spPr>
          <a:xfrm>
            <a:off x="0" y="0"/>
            <a:ext cx="9144000" cy="6858000"/>
          </a:xfrm>
        </p:spPr>
      </p:pic>
      <p:sp>
        <p:nvSpPr>
          <p:cNvPr id="52227" name="Rectangle 6"/>
          <p:cNvSpPr>
            <a:spLocks noChangeArrowheads="1"/>
          </p:cNvSpPr>
          <p:nvPr/>
        </p:nvSpPr>
        <p:spPr bwMode="auto">
          <a:xfrm>
            <a:off x="971550" y="5876925"/>
            <a:ext cx="7129463" cy="641350"/>
          </a:xfrm>
          <a:prstGeom prst="rect">
            <a:avLst/>
          </a:prstGeom>
          <a:noFill/>
          <a:ln w="9525">
            <a:noFill/>
            <a:miter lim="800000"/>
            <a:headEnd/>
            <a:tailEnd/>
          </a:ln>
        </p:spPr>
        <p:txBody>
          <a:bodyPr>
            <a:spAutoFit/>
          </a:bodyPr>
          <a:lstStyle/>
          <a:p>
            <a:pPr algn="ctr"/>
            <a:r>
              <a:rPr lang="ru-RU" b="1" i="1">
                <a:solidFill>
                  <a:srgbClr val="FFFF00"/>
                </a:solidFill>
              </a:rPr>
              <a:t>Рафаэль Санти. Афинская школа. Фреска. </a:t>
            </a:r>
          </a:p>
          <a:p>
            <a:pPr algn="ctr"/>
            <a:r>
              <a:rPr lang="ru-RU" b="1" i="1">
                <a:solidFill>
                  <a:srgbClr val="FFFF00"/>
                </a:solidFill>
              </a:rPr>
              <a:t>1509-1511 гг. Рим, Ватикан.</a:t>
            </a:r>
          </a:p>
        </p:txBody>
      </p:sp>
      <p:pic>
        <p:nvPicPr>
          <p:cNvPr id="52228" name="Picture 7"/>
          <p:cNvPicPr>
            <a:picLocks noChangeAspect="1" noChangeArrowheads="1"/>
          </p:cNvPicPr>
          <p:nvPr/>
        </p:nvPicPr>
        <p:blipFill>
          <a:blip r:embed="rId3"/>
          <a:srcRect/>
          <a:stretch>
            <a:fillRect/>
          </a:stretch>
        </p:blipFill>
        <p:spPr bwMode="auto">
          <a:xfrm>
            <a:off x="971550" y="333375"/>
            <a:ext cx="7416800" cy="552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endParaRPr lang="ru-RU" smtClean="0"/>
          </a:p>
        </p:txBody>
      </p:sp>
      <p:sp>
        <p:nvSpPr>
          <p:cNvPr id="16386" name="Rectangle 3"/>
          <p:cNvSpPr>
            <a:spLocks noGrp="1" noChangeArrowheads="1"/>
          </p:cNvSpPr>
          <p:nvPr>
            <p:ph type="body" idx="1"/>
          </p:nvPr>
        </p:nvSpPr>
        <p:spPr/>
        <p:txBody>
          <a:bodyPr/>
          <a:lstStyle/>
          <a:p>
            <a:pPr eaLnBrk="1" hangingPunct="1"/>
            <a:endParaRPr lang="ru-RU" smtClean="0"/>
          </a:p>
        </p:txBody>
      </p:sp>
      <p:pic>
        <p:nvPicPr>
          <p:cNvPr id="16387" name="Picture 4" descr="Рисунок1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6388" name="Picture 5" descr="Портрет Джиневры деи Бенчи"/>
          <p:cNvPicPr>
            <a:picLocks noChangeAspect="1" noChangeArrowheads="1"/>
          </p:cNvPicPr>
          <p:nvPr/>
        </p:nvPicPr>
        <p:blipFill>
          <a:blip r:embed="rId3"/>
          <a:srcRect/>
          <a:stretch>
            <a:fillRect/>
          </a:stretch>
        </p:blipFill>
        <p:spPr bwMode="auto">
          <a:xfrm>
            <a:off x="468313" y="404813"/>
            <a:ext cx="5305425" cy="5903912"/>
          </a:xfrm>
          <a:prstGeom prst="rect">
            <a:avLst/>
          </a:prstGeom>
          <a:noFill/>
          <a:ln w="9525">
            <a:noFill/>
            <a:miter lim="800000"/>
            <a:headEnd/>
            <a:tailEnd/>
          </a:ln>
        </p:spPr>
      </p:pic>
      <p:sp>
        <p:nvSpPr>
          <p:cNvPr id="16389" name="Rectangle 6"/>
          <p:cNvSpPr>
            <a:spLocks noChangeArrowheads="1"/>
          </p:cNvSpPr>
          <p:nvPr/>
        </p:nvSpPr>
        <p:spPr bwMode="auto">
          <a:xfrm>
            <a:off x="5795963" y="404813"/>
            <a:ext cx="3348037" cy="2632075"/>
          </a:xfrm>
          <a:prstGeom prst="rect">
            <a:avLst/>
          </a:prstGeom>
          <a:noFill/>
          <a:ln w="9525">
            <a:noFill/>
            <a:miter lim="800000"/>
            <a:headEnd/>
            <a:tailEnd/>
          </a:ln>
        </p:spPr>
        <p:txBody>
          <a:bodyPr>
            <a:spAutoFit/>
          </a:bodyPr>
          <a:lstStyle/>
          <a:p>
            <a:r>
              <a:rPr lang="ru-RU" b="1">
                <a:solidFill>
                  <a:schemeClr val="bg1"/>
                </a:solidFill>
              </a:rPr>
              <a:t>Художник обращался к образам своих современниц. «Дама с горностаем»,</a:t>
            </a:r>
          </a:p>
          <a:p>
            <a:r>
              <a:rPr lang="ru-RU" b="1">
                <a:solidFill>
                  <a:schemeClr val="bg1"/>
                </a:solidFill>
              </a:rPr>
              <a:t>«Портрет Джинервы Бенчи» - это возвышенно поэтические образы эпохи Возрождения.</a:t>
            </a:r>
          </a:p>
          <a:p>
            <a:pPr>
              <a:lnSpc>
                <a:spcPct val="90000"/>
              </a:lnSpc>
              <a:spcBef>
                <a:spcPct val="50000"/>
              </a:spcBef>
              <a:buClr>
                <a:schemeClr val="hlink"/>
              </a:buClr>
              <a:buSzPct val="70000"/>
              <a:buFont typeface="Wingdings" pitchFamily="2" charset="2"/>
              <a:buChar char="u"/>
            </a:pPr>
            <a:endParaRPr lang="ru-RU" sz="1600" b="1">
              <a:solidFill>
                <a:schemeClr val="bg1"/>
              </a:solidFill>
              <a:latin typeface="Verdana" pitchFamily="34" charset="0"/>
            </a:endParaRPr>
          </a:p>
        </p:txBody>
      </p:sp>
      <p:sp>
        <p:nvSpPr>
          <p:cNvPr id="16390" name="Rectangle 7"/>
          <p:cNvSpPr>
            <a:spLocks noChangeArrowheads="1"/>
          </p:cNvSpPr>
          <p:nvPr/>
        </p:nvSpPr>
        <p:spPr bwMode="auto">
          <a:xfrm>
            <a:off x="5795963" y="5229225"/>
            <a:ext cx="3168650" cy="1330325"/>
          </a:xfrm>
          <a:prstGeom prst="rect">
            <a:avLst/>
          </a:prstGeom>
          <a:noFill/>
          <a:ln w="9525">
            <a:noFill/>
            <a:miter lim="800000"/>
            <a:headEnd/>
            <a:tailEnd/>
          </a:ln>
        </p:spPr>
        <p:txBody>
          <a:bodyPr>
            <a:spAutoFit/>
          </a:bodyPr>
          <a:lstStyle/>
          <a:p>
            <a:pPr>
              <a:lnSpc>
                <a:spcPct val="90000"/>
              </a:lnSpc>
              <a:spcBef>
                <a:spcPct val="20000"/>
              </a:spcBef>
              <a:buClr>
                <a:schemeClr val="hlink"/>
              </a:buClr>
              <a:buSzPct val="70000"/>
              <a:buFont typeface="Wingdings" pitchFamily="2" charset="2"/>
              <a:buNone/>
            </a:pPr>
            <a:r>
              <a:rPr lang="ru-RU" b="1" i="1">
                <a:solidFill>
                  <a:srgbClr val="FFFF00"/>
                </a:solidFill>
              </a:rPr>
              <a:t>Леонардо да Винчи. Портрет Джинервы Бенчи. 1474 г. Национальная галерея, Вашингтон.</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pPr eaLnBrk="1" hangingPunct="1"/>
            <a:endParaRPr lang="ru-RU" smtClean="0"/>
          </a:p>
        </p:txBody>
      </p:sp>
      <p:pic>
        <p:nvPicPr>
          <p:cNvPr id="53250" name="Picture 4" descr="Рисунок18"/>
          <p:cNvPicPr>
            <a:picLocks noGrp="1" noChangeAspect="1" noChangeArrowheads="1"/>
          </p:cNvPicPr>
          <p:nvPr>
            <p:ph type="body" idx="1"/>
          </p:nvPr>
        </p:nvPicPr>
        <p:blipFill>
          <a:blip r:embed="rId2"/>
          <a:srcRect/>
          <a:stretch>
            <a:fillRect/>
          </a:stretch>
        </p:blipFill>
        <p:spPr>
          <a:xfrm>
            <a:off x="0" y="0"/>
            <a:ext cx="9144000" cy="6858000"/>
          </a:xfrm>
        </p:spPr>
      </p:pic>
      <p:sp>
        <p:nvSpPr>
          <p:cNvPr id="53251" name="Rectangle 6"/>
          <p:cNvSpPr>
            <a:spLocks noChangeArrowheads="1"/>
          </p:cNvSpPr>
          <p:nvPr/>
        </p:nvSpPr>
        <p:spPr bwMode="auto">
          <a:xfrm>
            <a:off x="4787900" y="404813"/>
            <a:ext cx="3960813" cy="2838450"/>
          </a:xfrm>
          <a:prstGeom prst="rect">
            <a:avLst/>
          </a:prstGeom>
          <a:noFill/>
          <a:ln w="9525">
            <a:noFill/>
            <a:miter lim="800000"/>
            <a:headEnd/>
            <a:tailEnd/>
          </a:ln>
        </p:spPr>
        <p:txBody>
          <a:bodyPr>
            <a:spAutoFit/>
          </a:bodyPr>
          <a:lstStyle/>
          <a:p>
            <a:pPr>
              <a:spcBef>
                <a:spcPct val="20000"/>
              </a:spcBef>
              <a:buClr>
                <a:schemeClr val="hlink"/>
              </a:buClr>
              <a:buSzPct val="70000"/>
              <a:buFont typeface="Wingdings" pitchFamily="2" charset="2"/>
              <a:buNone/>
            </a:pPr>
            <a:r>
              <a:rPr lang="ru-RU" b="1">
                <a:solidFill>
                  <a:schemeClr val="bg1"/>
                </a:solidFill>
              </a:rPr>
              <a:t>В «Афинской школе» Рафаэль придает некоторым героям черты известных современников: Платону – Леонардо да Винчи, Гераклиту – Микеланджело. Здесь же он запечатлел и самого себя, блестяще продемонстрировав блестящее мастерство портретиста.</a:t>
            </a:r>
          </a:p>
        </p:txBody>
      </p:sp>
      <p:sp>
        <p:nvSpPr>
          <p:cNvPr id="53252" name="Rectangle 7"/>
          <p:cNvSpPr>
            <a:spLocks noChangeArrowheads="1"/>
          </p:cNvSpPr>
          <p:nvPr/>
        </p:nvSpPr>
        <p:spPr bwMode="auto">
          <a:xfrm>
            <a:off x="4932363" y="5013325"/>
            <a:ext cx="3960812" cy="915988"/>
          </a:xfrm>
          <a:prstGeom prst="rect">
            <a:avLst/>
          </a:prstGeom>
          <a:noFill/>
          <a:ln w="9525">
            <a:noFill/>
            <a:miter lim="800000"/>
            <a:headEnd/>
            <a:tailEnd/>
          </a:ln>
        </p:spPr>
        <p:txBody>
          <a:bodyPr>
            <a:spAutoFit/>
          </a:bodyPr>
          <a:lstStyle/>
          <a:p>
            <a:r>
              <a:rPr lang="ru-RU" b="1" i="1">
                <a:solidFill>
                  <a:srgbClr val="FFFF00"/>
                </a:solidFill>
              </a:rPr>
              <a:t>Рафаэль Санти. Афинская школа. Фреска. </a:t>
            </a:r>
          </a:p>
          <a:p>
            <a:r>
              <a:rPr lang="ru-RU" b="1" i="1">
                <a:solidFill>
                  <a:srgbClr val="FFFF00"/>
                </a:solidFill>
              </a:rPr>
              <a:t>1509-1511 гг. Рим, Ватикан.</a:t>
            </a:r>
          </a:p>
        </p:txBody>
      </p:sp>
      <p:pic>
        <p:nvPicPr>
          <p:cNvPr id="53253" name="Picture 8"/>
          <p:cNvPicPr>
            <a:picLocks noChangeAspect="1" noChangeArrowheads="1"/>
          </p:cNvPicPr>
          <p:nvPr/>
        </p:nvPicPr>
        <p:blipFill>
          <a:blip r:embed="rId3"/>
          <a:srcRect/>
          <a:stretch>
            <a:fillRect/>
          </a:stretch>
        </p:blipFill>
        <p:spPr bwMode="auto">
          <a:xfrm>
            <a:off x="468313" y="333375"/>
            <a:ext cx="4237037" cy="604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endParaRPr lang="ru-RU" smtClean="0"/>
          </a:p>
        </p:txBody>
      </p:sp>
      <p:pic>
        <p:nvPicPr>
          <p:cNvPr id="54274" name="Picture 4" descr="Рисунок18"/>
          <p:cNvPicPr>
            <a:picLocks noGrp="1" noChangeAspect="1" noChangeArrowheads="1"/>
          </p:cNvPicPr>
          <p:nvPr>
            <p:ph type="body" idx="1"/>
          </p:nvPr>
        </p:nvPicPr>
        <p:blipFill>
          <a:blip r:embed="rId2"/>
          <a:srcRect/>
          <a:stretch>
            <a:fillRect/>
          </a:stretch>
        </p:blipFill>
        <p:spPr>
          <a:xfrm>
            <a:off x="0" y="0"/>
            <a:ext cx="9144000" cy="6858000"/>
          </a:xfrm>
        </p:spPr>
      </p:pic>
      <p:pic>
        <p:nvPicPr>
          <p:cNvPr id="54275" name="Picture 5" descr="Рафаэль"/>
          <p:cNvPicPr>
            <a:picLocks noChangeAspect="1" noChangeArrowheads="1"/>
          </p:cNvPicPr>
          <p:nvPr/>
        </p:nvPicPr>
        <p:blipFill>
          <a:blip r:embed="rId3"/>
          <a:srcRect/>
          <a:stretch>
            <a:fillRect/>
          </a:stretch>
        </p:blipFill>
        <p:spPr bwMode="auto">
          <a:xfrm>
            <a:off x="395288" y="333375"/>
            <a:ext cx="4927600" cy="6191250"/>
          </a:xfrm>
          <a:prstGeom prst="rect">
            <a:avLst/>
          </a:prstGeom>
          <a:noFill/>
          <a:ln w="9525">
            <a:noFill/>
            <a:miter lim="800000"/>
            <a:headEnd/>
            <a:tailEnd/>
          </a:ln>
        </p:spPr>
      </p:pic>
      <p:sp>
        <p:nvSpPr>
          <p:cNvPr id="43014" name="Rectangle 6"/>
          <p:cNvSpPr>
            <a:spLocks noChangeArrowheads="1"/>
          </p:cNvSpPr>
          <p:nvPr/>
        </p:nvSpPr>
        <p:spPr bwMode="auto">
          <a:xfrm>
            <a:off x="5364163" y="333375"/>
            <a:ext cx="3563937" cy="6257925"/>
          </a:xfrm>
          <a:prstGeom prst="rect">
            <a:avLst/>
          </a:prstGeom>
          <a:noFill/>
          <a:ln w="9525">
            <a:noFill/>
            <a:miter lim="800000"/>
            <a:headEnd/>
            <a:tailEnd/>
          </a:ln>
          <a:effectLst/>
        </p:spPr>
        <p:txBody>
          <a:bodyPr>
            <a:spAutoFit/>
          </a:bodyPr>
          <a:lstStyle/>
          <a:p>
            <a:pPr>
              <a:defRPr/>
            </a:pPr>
            <a:r>
              <a:rPr lang="ru-RU" b="1">
                <a:solidFill>
                  <a:schemeClr val="bg1"/>
                </a:solidFill>
                <a:cs typeface="+mn-cs"/>
              </a:rPr>
              <a:t>Вглядимся в строгие портреты современников Рафаэля. За внешней простотой а них легко угадывается богатство внутреннего мира. В основе каждого произведения лежит глубокое и пристальное изучение природы человека, внимание к его психологической характеристике. Портретное сходство с оригиналом также становится неотъемлемым условием творчества художника.</a:t>
            </a:r>
          </a:p>
          <a:p>
            <a:pPr>
              <a:defRPr/>
            </a:pPr>
            <a:endParaRPr lang="ru-RU" b="1">
              <a:solidFill>
                <a:schemeClr val="bg1"/>
              </a:solidFill>
              <a:cs typeface="+mn-cs"/>
            </a:endParaRPr>
          </a:p>
          <a:p>
            <a:pPr>
              <a:defRPr/>
            </a:pPr>
            <a:endParaRPr lang="ru-RU" b="1">
              <a:solidFill>
                <a:schemeClr val="bg1"/>
              </a:solidFill>
              <a:cs typeface="+mn-cs"/>
            </a:endParaRPr>
          </a:p>
          <a:p>
            <a:pPr>
              <a:defRPr/>
            </a:pPr>
            <a:endParaRPr lang="ru-RU" sz="1600" b="1">
              <a:solidFill>
                <a:srgbClr val="333300"/>
              </a:solidFill>
              <a:effectLst>
                <a:outerShdw blurRad="38100" dist="38100" dir="2700000" algn="tl">
                  <a:srgbClr val="C0C0C0"/>
                </a:outerShdw>
              </a:effectLst>
              <a:cs typeface="+mn-cs"/>
            </a:endParaRPr>
          </a:p>
          <a:p>
            <a:pPr>
              <a:defRPr/>
            </a:pPr>
            <a:r>
              <a:rPr lang="ru-RU" sz="1600" b="1" i="1">
                <a:solidFill>
                  <a:srgbClr val="003300"/>
                </a:solidFill>
                <a:effectLst>
                  <a:outerShdw blurRad="38100" dist="38100" dir="2700000" algn="tl">
                    <a:srgbClr val="C0C0C0"/>
                  </a:outerShdw>
                </a:effectLst>
                <a:cs typeface="+mn-cs"/>
              </a:rPr>
              <a:t> </a:t>
            </a:r>
            <a:r>
              <a:rPr lang="ru-RU" sz="1600" b="1" i="1">
                <a:solidFill>
                  <a:srgbClr val="FFFF00"/>
                </a:solidFill>
                <a:cs typeface="+mn-cs"/>
              </a:rPr>
              <a:t>Рафаэль Санти. Женщина под покрывалом.(«Донна Велата»). 1516 г. Галерея Питти. Флоренция.</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endParaRPr lang="ru-RU" smtClean="0"/>
          </a:p>
        </p:txBody>
      </p:sp>
      <p:pic>
        <p:nvPicPr>
          <p:cNvPr id="59394" name="Picture 4" descr="Рисунок18"/>
          <p:cNvPicPr>
            <a:picLocks noGrp="1" noChangeAspect="1" noChangeArrowheads="1"/>
          </p:cNvPicPr>
          <p:nvPr>
            <p:ph type="body" idx="1"/>
          </p:nvPr>
        </p:nvPicPr>
        <p:blipFill>
          <a:blip r:embed="rId2"/>
          <a:srcRect/>
          <a:stretch>
            <a:fillRect/>
          </a:stretch>
        </p:blipFill>
        <p:spPr>
          <a:xfrm>
            <a:off x="0" y="0"/>
            <a:ext cx="9144000" cy="6858000"/>
          </a:xfrm>
        </p:spPr>
      </p:pic>
      <p:pic>
        <p:nvPicPr>
          <p:cNvPr id="59395" name="Picture 5" descr="Рафаэль"/>
          <p:cNvPicPr>
            <a:picLocks noChangeAspect="1" noChangeArrowheads="1"/>
          </p:cNvPicPr>
          <p:nvPr/>
        </p:nvPicPr>
        <p:blipFill>
          <a:blip r:embed="rId3"/>
          <a:srcRect/>
          <a:stretch>
            <a:fillRect/>
          </a:stretch>
        </p:blipFill>
        <p:spPr bwMode="auto">
          <a:xfrm>
            <a:off x="395288" y="333375"/>
            <a:ext cx="4313237" cy="6191250"/>
          </a:xfrm>
          <a:prstGeom prst="rect">
            <a:avLst/>
          </a:prstGeom>
          <a:noFill/>
          <a:ln w="9525">
            <a:noFill/>
            <a:miter lim="800000"/>
            <a:headEnd/>
            <a:tailEnd/>
          </a:ln>
        </p:spPr>
      </p:pic>
      <p:sp>
        <p:nvSpPr>
          <p:cNvPr id="59396" name="Rectangle 6"/>
          <p:cNvSpPr>
            <a:spLocks noChangeArrowheads="1"/>
          </p:cNvSpPr>
          <p:nvPr/>
        </p:nvSpPr>
        <p:spPr bwMode="auto">
          <a:xfrm>
            <a:off x="4859338" y="333375"/>
            <a:ext cx="3852862" cy="5959475"/>
          </a:xfrm>
          <a:prstGeom prst="rect">
            <a:avLst/>
          </a:prstGeom>
          <a:noFill/>
          <a:ln w="9525">
            <a:noFill/>
            <a:miter lim="800000"/>
            <a:headEnd/>
            <a:tailEnd/>
          </a:ln>
        </p:spPr>
        <p:txBody>
          <a:bodyPr>
            <a:spAutoFit/>
          </a:bodyPr>
          <a:lstStyle/>
          <a:p>
            <a:r>
              <a:rPr lang="ru-RU" sz="1600" b="1">
                <a:solidFill>
                  <a:schemeClr val="bg1"/>
                </a:solidFill>
              </a:rPr>
              <a:t>Не идеализируя и ничуть не приукрашивая, Рафаэль изображает известного мецената Анджело Дони, придавая ему черты, обобщенного образа эпохи Возрождения. Перед нами человек, полный жизненной энергии, спокойной собранности и силы воли. Контрастность внешнего облика портретируемого усилена строгим черным костюмом с широкими красными рукавами и белым воротничком. Массивные перстни украшают пухлые, немного женственные руки. Фигура Анджело дана на фоне обобщенного пейзажа, усиливающего эмоциональное воздействие произведения на зрителя.</a:t>
            </a:r>
          </a:p>
          <a:p>
            <a:endParaRPr lang="ru-RU" sz="1600" b="1">
              <a:solidFill>
                <a:schemeClr val="bg1"/>
              </a:solidFill>
            </a:endParaRPr>
          </a:p>
          <a:p>
            <a:r>
              <a:rPr lang="ru-RU" sz="1600" b="1" i="1">
                <a:solidFill>
                  <a:srgbClr val="FFFF00"/>
                </a:solidFill>
              </a:rPr>
              <a:t>Рафаэль Санти. Портрет Анджело Дони. 1506 г. Галерея Питти. Флоренция.</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endParaRPr lang="ru-RU" smtClean="0"/>
          </a:p>
        </p:txBody>
      </p:sp>
      <p:pic>
        <p:nvPicPr>
          <p:cNvPr id="56322" name="Picture 4" descr="Рисунок18"/>
          <p:cNvPicPr>
            <a:picLocks noGrp="1" noChangeAspect="1" noChangeArrowheads="1"/>
          </p:cNvPicPr>
          <p:nvPr>
            <p:ph type="body" idx="1"/>
          </p:nvPr>
        </p:nvPicPr>
        <p:blipFill>
          <a:blip r:embed="rId2"/>
          <a:srcRect/>
          <a:stretch>
            <a:fillRect/>
          </a:stretch>
        </p:blipFill>
        <p:spPr>
          <a:xfrm>
            <a:off x="0" y="0"/>
            <a:ext cx="9144000" cy="6858000"/>
          </a:xfrm>
        </p:spPr>
      </p:pic>
      <p:pic>
        <p:nvPicPr>
          <p:cNvPr id="56323" name="Picture 5" descr="Рафаэль"/>
          <p:cNvPicPr>
            <a:picLocks noChangeAspect="1" noChangeArrowheads="1"/>
          </p:cNvPicPr>
          <p:nvPr/>
        </p:nvPicPr>
        <p:blipFill>
          <a:blip r:embed="rId3"/>
          <a:srcRect/>
          <a:stretch>
            <a:fillRect/>
          </a:stretch>
        </p:blipFill>
        <p:spPr bwMode="auto">
          <a:xfrm>
            <a:off x="395288" y="333375"/>
            <a:ext cx="4835525" cy="6119813"/>
          </a:xfrm>
          <a:prstGeom prst="rect">
            <a:avLst/>
          </a:prstGeom>
          <a:noFill/>
          <a:ln w="9525">
            <a:noFill/>
            <a:miter lim="800000"/>
            <a:headEnd/>
            <a:tailEnd/>
          </a:ln>
        </p:spPr>
      </p:pic>
      <p:sp>
        <p:nvSpPr>
          <p:cNvPr id="56324" name="Rectangle 6"/>
          <p:cNvSpPr>
            <a:spLocks noChangeArrowheads="1"/>
          </p:cNvSpPr>
          <p:nvPr/>
        </p:nvSpPr>
        <p:spPr bwMode="auto">
          <a:xfrm>
            <a:off x="5292725" y="5229225"/>
            <a:ext cx="3600450" cy="1190625"/>
          </a:xfrm>
          <a:prstGeom prst="rect">
            <a:avLst/>
          </a:prstGeom>
          <a:noFill/>
          <a:ln w="9525">
            <a:noFill/>
            <a:miter lim="800000"/>
            <a:headEnd/>
            <a:tailEnd/>
          </a:ln>
        </p:spPr>
        <p:txBody>
          <a:bodyPr>
            <a:spAutoFit/>
          </a:bodyPr>
          <a:lstStyle/>
          <a:p>
            <a:pPr>
              <a:spcBef>
                <a:spcPct val="20000"/>
              </a:spcBef>
              <a:buClr>
                <a:schemeClr val="hlink"/>
              </a:buClr>
              <a:buSzPct val="70000"/>
              <a:buFont typeface="Wingdings" pitchFamily="2" charset="2"/>
              <a:buNone/>
            </a:pPr>
            <a:r>
              <a:rPr lang="ru-RU" b="1" i="1">
                <a:solidFill>
                  <a:srgbClr val="FFFF00"/>
                </a:solidFill>
              </a:rPr>
              <a:t>Рафаэль Санти. Портрет графа Бальдассаре Кастильоне. 1514-1516 гг. Лувр. Париж.</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endParaRPr lang="ru-RU" smtClean="0"/>
          </a:p>
        </p:txBody>
      </p:sp>
      <p:pic>
        <p:nvPicPr>
          <p:cNvPr id="57346" name="Picture 4" descr="Рисунок18"/>
          <p:cNvPicPr>
            <a:picLocks noGrp="1" noChangeAspect="1" noChangeArrowheads="1"/>
          </p:cNvPicPr>
          <p:nvPr>
            <p:ph type="body" idx="1"/>
          </p:nvPr>
        </p:nvPicPr>
        <p:blipFill>
          <a:blip r:embed="rId2"/>
          <a:srcRect/>
          <a:stretch>
            <a:fillRect/>
          </a:stretch>
        </p:blipFill>
        <p:spPr>
          <a:xfrm>
            <a:off x="0" y="0"/>
            <a:ext cx="9144000" cy="6858000"/>
          </a:xfrm>
        </p:spPr>
      </p:pic>
      <p:sp>
        <p:nvSpPr>
          <p:cNvPr id="57347" name="Rectangle 6"/>
          <p:cNvSpPr>
            <a:spLocks noChangeArrowheads="1"/>
          </p:cNvSpPr>
          <p:nvPr/>
        </p:nvSpPr>
        <p:spPr bwMode="auto">
          <a:xfrm>
            <a:off x="5940425" y="5157788"/>
            <a:ext cx="2881313" cy="1190625"/>
          </a:xfrm>
          <a:prstGeom prst="rect">
            <a:avLst/>
          </a:prstGeom>
          <a:noFill/>
          <a:ln w="9525">
            <a:noFill/>
            <a:miter lim="800000"/>
            <a:headEnd/>
            <a:tailEnd/>
          </a:ln>
        </p:spPr>
        <p:txBody>
          <a:bodyPr>
            <a:spAutoFit/>
          </a:bodyPr>
          <a:lstStyle/>
          <a:p>
            <a:pPr>
              <a:spcBef>
                <a:spcPct val="20000"/>
              </a:spcBef>
              <a:buClr>
                <a:schemeClr val="hlink"/>
              </a:buClr>
              <a:buSzPct val="70000"/>
              <a:buFont typeface="Wingdings" pitchFamily="2" charset="2"/>
              <a:buNone/>
            </a:pPr>
            <a:r>
              <a:rPr lang="ru-RU" b="1" i="1">
                <a:solidFill>
                  <a:srgbClr val="FFFF00"/>
                </a:solidFill>
              </a:rPr>
              <a:t>Рафаэль Санти. Портрет дамы с единорогом.1510 г. Галерея Боргезе. Рим.</a:t>
            </a:r>
          </a:p>
        </p:txBody>
      </p:sp>
      <p:pic>
        <p:nvPicPr>
          <p:cNvPr id="57348" name="Picture 8"/>
          <p:cNvPicPr>
            <a:picLocks noChangeAspect="1" noChangeArrowheads="1"/>
          </p:cNvPicPr>
          <p:nvPr/>
        </p:nvPicPr>
        <p:blipFill>
          <a:blip r:embed="rId3"/>
          <a:srcRect/>
          <a:stretch>
            <a:fillRect/>
          </a:stretch>
        </p:blipFill>
        <p:spPr bwMode="auto">
          <a:xfrm>
            <a:off x="395288" y="404813"/>
            <a:ext cx="5434012" cy="604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5" name="Rectangle 9"/>
          <p:cNvSpPr>
            <a:spLocks noGrp="1" noChangeArrowheads="1"/>
          </p:cNvSpPr>
          <p:nvPr>
            <p:ph type="title"/>
          </p:nvPr>
        </p:nvSpPr>
        <p:spPr/>
        <p:txBody>
          <a:bodyPr/>
          <a:lstStyle/>
          <a:p>
            <a:pPr eaLnBrk="1" hangingPunct="1"/>
            <a:endParaRPr lang="ru-RU" smtClean="0"/>
          </a:p>
        </p:txBody>
      </p:sp>
      <p:graphicFrame>
        <p:nvGraphicFramePr>
          <p:cNvPr id="55301" name="Object 5"/>
          <p:cNvGraphicFramePr>
            <a:graphicFrameLocks noChangeAspect="1"/>
          </p:cNvGraphicFramePr>
          <p:nvPr>
            <p:ph sz="half" idx="1"/>
          </p:nvPr>
        </p:nvGraphicFramePr>
        <p:xfrm>
          <a:off x="1057275" y="1957388"/>
          <a:ext cx="2838450" cy="3810000"/>
        </p:xfrm>
        <a:graphic>
          <a:graphicData uri="http://schemas.openxmlformats.org/presentationml/2006/ole">
            <p:oleObj spid="_x0000_s55301" name="Фотография Photo Editor" r:id="rId3" imgW="2838846" imgH="3809524" progId="">
              <p:embed/>
            </p:oleObj>
          </a:graphicData>
        </a:graphic>
      </p:graphicFrame>
      <p:pic>
        <p:nvPicPr>
          <p:cNvPr id="55306" name="Picture 4" descr="Рисунок18"/>
          <p:cNvPicPr>
            <a:picLocks noGrp="1" noChangeAspect="1" noChangeArrowheads="1"/>
          </p:cNvPicPr>
          <p:nvPr>
            <p:ph type="body" idx="4294967295"/>
          </p:nvPr>
        </p:nvPicPr>
        <p:blipFill>
          <a:blip r:embed="rId4"/>
          <a:srcRect/>
          <a:stretch>
            <a:fillRect/>
          </a:stretch>
        </p:blipFill>
        <p:spPr>
          <a:xfrm>
            <a:off x="0" y="0"/>
            <a:ext cx="9144000" cy="6858000"/>
          </a:xfrm>
        </p:spPr>
      </p:pic>
      <p:graphicFrame>
        <p:nvGraphicFramePr>
          <p:cNvPr id="55304" name="Object 8"/>
          <p:cNvGraphicFramePr>
            <a:graphicFrameLocks noChangeAspect="1"/>
          </p:cNvGraphicFramePr>
          <p:nvPr>
            <p:ph sz="half" idx="2"/>
          </p:nvPr>
        </p:nvGraphicFramePr>
        <p:xfrm>
          <a:off x="395288" y="333375"/>
          <a:ext cx="4613275" cy="6191250"/>
        </p:xfrm>
        <a:graphic>
          <a:graphicData uri="http://schemas.openxmlformats.org/presentationml/2006/ole">
            <p:oleObj spid="_x0000_s55304" name="Фотография Photo Editor" r:id="rId5" imgW="2838846" imgH="3809524" progId="">
              <p:embed/>
            </p:oleObj>
          </a:graphicData>
        </a:graphic>
      </p:graphicFrame>
      <p:sp>
        <p:nvSpPr>
          <p:cNvPr id="55307" name="Text Box 11"/>
          <p:cNvSpPr txBox="1">
            <a:spLocks noChangeArrowheads="1"/>
          </p:cNvSpPr>
          <p:nvPr/>
        </p:nvSpPr>
        <p:spPr bwMode="auto">
          <a:xfrm>
            <a:off x="5292725" y="4425950"/>
            <a:ext cx="3311525" cy="366713"/>
          </a:xfrm>
          <a:prstGeom prst="rect">
            <a:avLst/>
          </a:prstGeom>
          <a:noFill/>
          <a:ln w="9525">
            <a:noFill/>
            <a:miter lim="800000"/>
            <a:headEnd/>
            <a:tailEnd/>
          </a:ln>
        </p:spPr>
        <p:txBody>
          <a:bodyPr>
            <a:spAutoFit/>
          </a:bodyPr>
          <a:lstStyle/>
          <a:p>
            <a:pPr>
              <a:spcBef>
                <a:spcPct val="50000"/>
              </a:spcBef>
            </a:pPr>
            <a:endParaRPr lang="ru-RU"/>
          </a:p>
        </p:txBody>
      </p:sp>
      <p:sp>
        <p:nvSpPr>
          <p:cNvPr id="55308" name="Text Box 12"/>
          <p:cNvSpPr txBox="1">
            <a:spLocks noChangeArrowheads="1"/>
          </p:cNvSpPr>
          <p:nvPr/>
        </p:nvSpPr>
        <p:spPr bwMode="auto">
          <a:xfrm>
            <a:off x="5148263" y="4365625"/>
            <a:ext cx="3744912" cy="1054100"/>
          </a:xfrm>
          <a:prstGeom prst="rect">
            <a:avLst/>
          </a:prstGeom>
          <a:noFill/>
          <a:ln w="9525">
            <a:noFill/>
            <a:miter lim="800000"/>
            <a:headEnd/>
            <a:tailEnd/>
          </a:ln>
        </p:spPr>
        <p:txBody>
          <a:bodyPr>
            <a:spAutoFit/>
          </a:bodyPr>
          <a:lstStyle/>
          <a:p>
            <a:r>
              <a:rPr lang="ru-RU" b="1" i="1">
                <a:solidFill>
                  <a:srgbClr val="FFFF00"/>
                </a:solidFill>
              </a:rPr>
              <a:t>Рафаэло Санти. «Маленькая мадонна Каупера». 1505 г.</a:t>
            </a:r>
          </a:p>
          <a:p>
            <a:pPr>
              <a:spcBef>
                <a:spcPct val="50000"/>
              </a:spcBef>
            </a:pPr>
            <a:endParaRPr lang="ru-RU" b="1" i="1">
              <a:solidFill>
                <a:srgbClr val="FFFF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endParaRPr lang="ru-RU" smtClean="0"/>
          </a:p>
        </p:txBody>
      </p:sp>
      <p:pic>
        <p:nvPicPr>
          <p:cNvPr id="60418" name="Picture 4" descr="Рисунок18"/>
          <p:cNvPicPr>
            <a:picLocks noGrp="1" noChangeAspect="1" noChangeArrowheads="1"/>
          </p:cNvPicPr>
          <p:nvPr>
            <p:ph type="body" idx="1"/>
          </p:nvPr>
        </p:nvPicPr>
        <p:blipFill>
          <a:blip r:embed="rId2"/>
          <a:srcRect/>
          <a:stretch>
            <a:fillRect/>
          </a:stretch>
        </p:blipFill>
        <p:spPr>
          <a:xfrm>
            <a:off x="0" y="0"/>
            <a:ext cx="9144000" cy="6858000"/>
          </a:xfrm>
        </p:spPr>
      </p:pic>
      <p:sp>
        <p:nvSpPr>
          <p:cNvPr id="60419" name="Rectangle 5"/>
          <p:cNvSpPr>
            <a:spLocks noChangeArrowheads="1"/>
          </p:cNvSpPr>
          <p:nvPr/>
        </p:nvSpPr>
        <p:spPr bwMode="auto">
          <a:xfrm>
            <a:off x="611188" y="1196975"/>
            <a:ext cx="7921625" cy="2647950"/>
          </a:xfrm>
          <a:prstGeom prst="rect">
            <a:avLst/>
          </a:prstGeom>
          <a:noFill/>
          <a:ln w="9525">
            <a:noFill/>
            <a:miter lim="800000"/>
            <a:headEnd/>
            <a:tailEnd/>
          </a:ln>
        </p:spPr>
        <p:txBody>
          <a:bodyPr>
            <a:spAutoFit/>
          </a:bodyPr>
          <a:lstStyle/>
          <a:p>
            <a:r>
              <a:rPr lang="ru-RU" sz="2400" b="1">
                <a:solidFill>
                  <a:schemeClr val="bg1"/>
                </a:solidFill>
              </a:rPr>
              <a:t>В 1520 году Рафаэль умер.  Художник, оплакиваемый всем Римом, был с почестями похоронен в Пантеоне, «храме всех богов». Один из его современников пророчески писал в те дни:</a:t>
            </a:r>
          </a:p>
          <a:p>
            <a:r>
              <a:rPr lang="ru-RU" sz="2400" b="1">
                <a:solidFill>
                  <a:schemeClr val="bg1"/>
                </a:solidFill>
              </a:rPr>
              <a:t>     «Окончилась его первая жизнь; его вторая жизнь, в его посмертной славе, будет продолжаться вечно в его произведениях…»</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endParaRPr lang="ru-RU" smtClean="0"/>
          </a:p>
        </p:txBody>
      </p:sp>
      <p:pic>
        <p:nvPicPr>
          <p:cNvPr id="61442" name="Picture 4" descr="Рисунок18"/>
          <p:cNvPicPr>
            <a:picLocks noGrp="1" noChangeAspect="1" noChangeArrowheads="1"/>
          </p:cNvPicPr>
          <p:nvPr>
            <p:ph type="body" idx="1"/>
          </p:nvPr>
        </p:nvPicPr>
        <p:blipFill>
          <a:blip r:embed="rId2"/>
          <a:srcRect/>
          <a:stretch>
            <a:fillRect/>
          </a:stretch>
        </p:blipFill>
        <p:spPr>
          <a:xfrm>
            <a:off x="0" y="0"/>
            <a:ext cx="9144000" cy="6858000"/>
          </a:xfrm>
        </p:spPr>
      </p:pic>
      <p:sp>
        <p:nvSpPr>
          <p:cNvPr id="48133" name="Rectangle 5"/>
          <p:cNvSpPr>
            <a:spLocks noChangeArrowheads="1"/>
          </p:cNvSpPr>
          <p:nvPr/>
        </p:nvSpPr>
        <p:spPr bwMode="auto">
          <a:xfrm>
            <a:off x="2051050" y="333375"/>
            <a:ext cx="5319713" cy="701675"/>
          </a:xfrm>
          <a:prstGeom prst="rect">
            <a:avLst/>
          </a:prstGeom>
          <a:noFill/>
          <a:ln w="9525">
            <a:noFill/>
            <a:miter lim="800000"/>
            <a:headEnd/>
            <a:tailEnd/>
          </a:ln>
          <a:effectLst>
            <a:outerShdw dist="107763" dir="2700000" algn="ctr" rotWithShape="0">
              <a:schemeClr val="bg2">
                <a:alpha val="50000"/>
              </a:schemeClr>
            </a:outerShdw>
          </a:effectLst>
        </p:spPr>
        <p:txBody>
          <a:bodyPr wrap="none">
            <a:spAutoFit/>
          </a:bodyPr>
          <a:lstStyle/>
          <a:p>
            <a:pPr>
              <a:defRPr/>
            </a:pPr>
            <a:r>
              <a:rPr lang="ru-RU" sz="4000" b="1" i="1">
                <a:solidFill>
                  <a:srgbClr val="99FF33"/>
                </a:solidFill>
                <a:effectLst>
                  <a:outerShdw blurRad="38100" dist="38100" dir="2700000" algn="tl">
                    <a:srgbClr val="C0C0C0"/>
                  </a:outerShdw>
                </a:effectLst>
                <a:cs typeface="+mn-cs"/>
              </a:rPr>
              <a:t>Вопросы и задания:</a:t>
            </a:r>
          </a:p>
        </p:txBody>
      </p:sp>
      <p:sp>
        <p:nvSpPr>
          <p:cNvPr id="61444" name="Rectangle 6"/>
          <p:cNvSpPr>
            <a:spLocks noChangeArrowheads="1"/>
          </p:cNvSpPr>
          <p:nvPr/>
        </p:nvSpPr>
        <p:spPr bwMode="auto">
          <a:xfrm>
            <a:off x="684213" y="1628775"/>
            <a:ext cx="8207375" cy="4359275"/>
          </a:xfrm>
          <a:prstGeom prst="rect">
            <a:avLst/>
          </a:prstGeom>
          <a:noFill/>
          <a:ln w="9525">
            <a:noFill/>
            <a:miter lim="800000"/>
            <a:headEnd/>
            <a:tailEnd/>
          </a:ln>
        </p:spPr>
        <p:txBody>
          <a:bodyPr>
            <a:spAutoFit/>
          </a:bodyPr>
          <a:lstStyle/>
          <a:p>
            <a:pPr marL="342900" indent="-342900">
              <a:buFontTx/>
              <a:buAutoNum type="arabicPeriod"/>
            </a:pPr>
            <a:r>
              <a:rPr lang="ru-RU" b="1">
                <a:solidFill>
                  <a:schemeClr val="accent1"/>
                </a:solidFill>
              </a:rPr>
              <a:t> </a:t>
            </a:r>
            <a:r>
              <a:rPr lang="ru-RU" sz="2000" b="1">
                <a:solidFill>
                  <a:schemeClr val="accent1"/>
                </a:solidFill>
              </a:rPr>
              <a:t>В чем секрет неувядающей славы произведений Леонардо да Винчи</a:t>
            </a:r>
            <a:r>
              <a:rPr lang="en-US" sz="2000" b="1">
                <a:solidFill>
                  <a:schemeClr val="accent1"/>
                </a:solidFill>
              </a:rPr>
              <a:t>?</a:t>
            </a:r>
            <a:r>
              <a:rPr lang="ru-RU" sz="2000" b="1">
                <a:solidFill>
                  <a:schemeClr val="accent1"/>
                </a:solidFill>
              </a:rPr>
              <a:t> Что особенно привлекает вас в творчестве художника</a:t>
            </a:r>
            <a:r>
              <a:rPr lang="en-US" sz="2000" b="1">
                <a:solidFill>
                  <a:schemeClr val="accent1"/>
                </a:solidFill>
              </a:rPr>
              <a:t>?</a:t>
            </a:r>
            <a:endParaRPr lang="ru-RU" sz="2000" b="1">
              <a:solidFill>
                <a:schemeClr val="accent1"/>
              </a:solidFill>
            </a:endParaRPr>
          </a:p>
          <a:p>
            <a:pPr marL="342900" indent="-342900">
              <a:buFontTx/>
              <a:buAutoNum type="arabicPeriod"/>
            </a:pPr>
            <a:endParaRPr lang="ru-RU" sz="2000" b="1">
              <a:solidFill>
                <a:schemeClr val="accent1"/>
              </a:solidFill>
            </a:endParaRPr>
          </a:p>
          <a:p>
            <a:pPr marL="342900" indent="-342900">
              <a:buFontTx/>
              <a:buAutoNum type="arabicPeriod" startAt="2"/>
            </a:pPr>
            <a:r>
              <a:rPr lang="ru-RU" b="1">
                <a:solidFill>
                  <a:schemeClr val="accent1"/>
                </a:solidFill>
              </a:rPr>
              <a:t> </a:t>
            </a:r>
            <a:r>
              <a:rPr lang="ru-RU" sz="2000" b="1">
                <a:solidFill>
                  <a:schemeClr val="accent1"/>
                </a:solidFill>
              </a:rPr>
              <a:t>Почему Микеланджело называют одним из самых трагических художников своего времени</a:t>
            </a:r>
            <a:r>
              <a:rPr lang="en-US" sz="2000" b="1">
                <a:solidFill>
                  <a:schemeClr val="accent1"/>
                </a:solidFill>
              </a:rPr>
              <a:t>?</a:t>
            </a:r>
            <a:r>
              <a:rPr lang="ru-RU" sz="2000" b="1">
                <a:solidFill>
                  <a:schemeClr val="accent1"/>
                </a:solidFill>
              </a:rPr>
              <a:t> Что из его произведений особенно понравилось вам</a:t>
            </a:r>
            <a:r>
              <a:rPr lang="en-US" sz="2000" b="1">
                <a:solidFill>
                  <a:schemeClr val="accent1"/>
                </a:solidFill>
              </a:rPr>
              <a:t>?</a:t>
            </a:r>
            <a:endParaRPr lang="ru-RU" sz="2000" b="1">
              <a:solidFill>
                <a:schemeClr val="accent1"/>
              </a:solidFill>
            </a:endParaRPr>
          </a:p>
          <a:p>
            <a:pPr marL="342900" indent="-342900"/>
            <a:endParaRPr lang="ru-RU" sz="2000" b="1">
              <a:solidFill>
                <a:schemeClr val="accent1"/>
              </a:solidFill>
            </a:endParaRPr>
          </a:p>
          <a:p>
            <a:pPr marL="342900" indent="-342900"/>
            <a:r>
              <a:rPr lang="ru-RU" sz="2000" b="1">
                <a:solidFill>
                  <a:schemeClr val="accent1"/>
                </a:solidFill>
              </a:rPr>
              <a:t>3. Почему Рафаэля называют певцом женской красоты</a:t>
            </a:r>
            <a:r>
              <a:rPr lang="en-US" sz="2000" b="1">
                <a:solidFill>
                  <a:schemeClr val="accent1"/>
                </a:solidFill>
              </a:rPr>
              <a:t>?</a:t>
            </a:r>
            <a:r>
              <a:rPr lang="ru-RU" sz="2000" b="1">
                <a:solidFill>
                  <a:schemeClr val="accent1"/>
                </a:solidFill>
              </a:rPr>
              <a:t> Что из его произведений особенно понравилось вам</a:t>
            </a:r>
            <a:r>
              <a:rPr lang="en-US" sz="2000" b="1">
                <a:solidFill>
                  <a:schemeClr val="accent1"/>
                </a:solidFill>
              </a:rPr>
              <a:t>?</a:t>
            </a:r>
            <a:endParaRPr lang="ru-RU" sz="2000" b="1">
              <a:solidFill>
                <a:schemeClr val="accent1"/>
              </a:solidFill>
            </a:endParaRPr>
          </a:p>
          <a:p>
            <a:pPr marL="342900" indent="-342900"/>
            <a:endParaRPr lang="ru-RU" sz="2000" b="1">
              <a:solidFill>
                <a:schemeClr val="accent1"/>
              </a:solidFill>
            </a:endParaRPr>
          </a:p>
          <a:p>
            <a:pPr marL="342900" indent="-342900"/>
            <a:r>
              <a:rPr lang="ru-RU" sz="2000" b="1">
                <a:solidFill>
                  <a:schemeClr val="accent1"/>
                </a:solidFill>
              </a:rPr>
              <a:t>        </a:t>
            </a:r>
            <a:r>
              <a:rPr lang="ru-RU" sz="2000" b="1">
                <a:solidFill>
                  <a:srgbClr val="FFFF00"/>
                </a:solidFill>
              </a:rPr>
              <a:t>Напишите сообщения на темы: «Загадки «Джоконды»; «Микеланджело – архитектор и скульптор»; «Портреты Рафаэля».</a:t>
            </a:r>
          </a:p>
        </p:txBody>
      </p:sp>
      <p:sp>
        <p:nvSpPr>
          <p:cNvPr id="6" name="Прямоугольник 5"/>
          <p:cNvSpPr/>
          <p:nvPr/>
        </p:nvSpPr>
        <p:spPr bwMode="auto">
          <a:xfrm>
            <a:off x="3786188" y="0"/>
            <a:ext cx="2214562" cy="428625"/>
          </a:xfrm>
          <a:prstGeom prst="rect">
            <a:avLst/>
          </a:prstGeom>
          <a:solidFill>
            <a:schemeClr val="bg1">
              <a:lumMod val="75000"/>
            </a:schemeClr>
          </a:solidFill>
          <a:ln>
            <a:solidFill>
              <a:schemeClr val="accent1">
                <a:lumMod val="20000"/>
                <a:lumOff val="80000"/>
              </a:schemeClr>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lgn="ctr" eaLnBrk="0" hangingPunct="0">
              <a:defRPr/>
            </a:pPr>
            <a:r>
              <a:rPr lang="en-US" sz="2000" b="1" dirty="0">
                <a:solidFill>
                  <a:schemeClr val="bg1"/>
                </a:solidFill>
                <a:latin typeface="Times New Roman" pitchFamily="18" charset="0"/>
                <a:hlinkClick r:id="rId3"/>
              </a:rPr>
              <a:t>Prezentacii.com</a:t>
            </a:r>
            <a:endParaRPr lang="ru-RU" sz="2000" b="1" dirty="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endParaRPr lang="ru-RU" smtClean="0"/>
          </a:p>
        </p:txBody>
      </p:sp>
      <p:sp>
        <p:nvSpPr>
          <p:cNvPr id="17410" name="Rectangle 3"/>
          <p:cNvSpPr>
            <a:spLocks noGrp="1" noChangeArrowheads="1"/>
          </p:cNvSpPr>
          <p:nvPr>
            <p:ph type="body" idx="1"/>
          </p:nvPr>
        </p:nvSpPr>
        <p:spPr/>
        <p:txBody>
          <a:bodyPr/>
          <a:lstStyle/>
          <a:p>
            <a:pPr eaLnBrk="1" hangingPunct="1"/>
            <a:endParaRPr lang="ru-RU" smtClean="0"/>
          </a:p>
        </p:txBody>
      </p:sp>
      <p:pic>
        <p:nvPicPr>
          <p:cNvPr id="17411" name="Picture 4" descr="Рисунок1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7412" name="Picture 5" descr="003384"/>
          <p:cNvPicPr>
            <a:picLocks noChangeAspect="1" noChangeArrowheads="1"/>
          </p:cNvPicPr>
          <p:nvPr/>
        </p:nvPicPr>
        <p:blipFill>
          <a:blip r:embed="rId3"/>
          <a:srcRect/>
          <a:stretch>
            <a:fillRect/>
          </a:stretch>
        </p:blipFill>
        <p:spPr bwMode="auto">
          <a:xfrm>
            <a:off x="395288" y="333375"/>
            <a:ext cx="4127500" cy="6191250"/>
          </a:xfrm>
          <a:prstGeom prst="rect">
            <a:avLst/>
          </a:prstGeom>
          <a:noFill/>
          <a:ln w="9525">
            <a:noFill/>
            <a:miter lim="800000"/>
            <a:headEnd/>
            <a:tailEnd/>
          </a:ln>
        </p:spPr>
      </p:pic>
      <p:sp>
        <p:nvSpPr>
          <p:cNvPr id="17413" name="Rectangle 6"/>
          <p:cNvSpPr>
            <a:spLocks noChangeArrowheads="1"/>
          </p:cNvSpPr>
          <p:nvPr/>
        </p:nvSpPr>
        <p:spPr bwMode="auto">
          <a:xfrm>
            <a:off x="4643438" y="5516563"/>
            <a:ext cx="3889375" cy="587375"/>
          </a:xfrm>
          <a:prstGeom prst="rect">
            <a:avLst/>
          </a:prstGeom>
          <a:noFill/>
          <a:ln w="9525">
            <a:noFill/>
            <a:miter lim="800000"/>
            <a:headEnd/>
            <a:tailEnd/>
          </a:ln>
        </p:spPr>
        <p:txBody>
          <a:bodyPr>
            <a:spAutoFit/>
          </a:bodyPr>
          <a:lstStyle/>
          <a:p>
            <a:pPr>
              <a:lnSpc>
                <a:spcPct val="90000"/>
              </a:lnSpc>
              <a:spcBef>
                <a:spcPct val="20000"/>
              </a:spcBef>
              <a:buClr>
                <a:schemeClr val="hlink"/>
              </a:buClr>
              <a:buSzPct val="70000"/>
              <a:buFont typeface="Wingdings" pitchFamily="2" charset="2"/>
              <a:buNone/>
            </a:pPr>
            <a:r>
              <a:rPr lang="ru-RU" b="1" i="1">
                <a:solidFill>
                  <a:srgbClr val="FFFF00"/>
                </a:solidFill>
              </a:rPr>
              <a:t>Леонардо да Винчи. Дама с горностаем.</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endParaRPr lang="ru-RU" smtClean="0"/>
          </a:p>
        </p:txBody>
      </p:sp>
      <p:sp>
        <p:nvSpPr>
          <p:cNvPr id="18434" name="Rectangle 3"/>
          <p:cNvSpPr>
            <a:spLocks noGrp="1" noChangeArrowheads="1"/>
          </p:cNvSpPr>
          <p:nvPr>
            <p:ph type="body" idx="1"/>
          </p:nvPr>
        </p:nvSpPr>
        <p:spPr/>
        <p:txBody>
          <a:bodyPr/>
          <a:lstStyle/>
          <a:p>
            <a:pPr eaLnBrk="1" hangingPunct="1"/>
            <a:endParaRPr lang="ru-RU" smtClean="0"/>
          </a:p>
        </p:txBody>
      </p:sp>
      <p:pic>
        <p:nvPicPr>
          <p:cNvPr id="18435" name="Picture 4" descr="Рисунок1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8197" name="Picture 5" descr="leonardo_mona_liza"/>
          <p:cNvPicPr>
            <a:picLocks noChangeAspect="1" noChangeArrowheads="1"/>
          </p:cNvPicPr>
          <p:nvPr/>
        </p:nvPicPr>
        <p:blipFill>
          <a:blip r:embed="rId3"/>
          <a:srcRect/>
          <a:stretch>
            <a:fillRect/>
          </a:stretch>
        </p:blipFill>
        <p:spPr bwMode="auto">
          <a:xfrm>
            <a:off x="395288" y="333375"/>
            <a:ext cx="4016375" cy="5616575"/>
          </a:xfrm>
          <a:prstGeom prst="rect">
            <a:avLst/>
          </a:prstGeom>
          <a:noFill/>
          <a:ln w="9525">
            <a:noFill/>
            <a:miter lim="800000"/>
            <a:headEnd/>
            <a:tailEnd/>
          </a:ln>
        </p:spPr>
      </p:pic>
      <p:sp>
        <p:nvSpPr>
          <p:cNvPr id="18437" name="Rectangle 6"/>
          <p:cNvSpPr>
            <a:spLocks noChangeArrowheads="1"/>
          </p:cNvSpPr>
          <p:nvPr/>
        </p:nvSpPr>
        <p:spPr bwMode="auto">
          <a:xfrm>
            <a:off x="4427538" y="188913"/>
            <a:ext cx="4464050" cy="6937375"/>
          </a:xfrm>
          <a:prstGeom prst="rect">
            <a:avLst/>
          </a:prstGeom>
          <a:noFill/>
          <a:ln w="9525">
            <a:noFill/>
            <a:miter lim="800000"/>
            <a:headEnd/>
            <a:tailEnd/>
          </a:ln>
        </p:spPr>
        <p:txBody>
          <a:bodyPr>
            <a:spAutoFit/>
          </a:bodyPr>
          <a:lstStyle/>
          <a:p>
            <a:r>
              <a:rPr lang="ru-RU" sz="1600" b="1">
                <a:solidFill>
                  <a:schemeClr val="bg1"/>
                </a:solidFill>
              </a:rPr>
              <a:t>Среди шедевров Леонардо – «Джоконда», самое загадочное произведение художника. Четыре года он работал над портретом Моны Лизы – молодой жены богатого и известного флорентийца. Это не просто портрет, а «песнь торжествующей любви» самого художника. В портрете художнику удалось создать глубоко обобщенный, идеально возвышенный образ человека эпохи, лицо, озаренное чувством собственного достоинства и внутренней духовной силы, богатством и сложностью интеллекта. </a:t>
            </a:r>
          </a:p>
          <a:p>
            <a:r>
              <a:rPr lang="ru-RU" sz="1600" b="1">
                <a:solidFill>
                  <a:schemeClr val="bg1"/>
                </a:solidFill>
              </a:rPr>
              <a:t>  Почему вот уже пять столетий она приковывает внимание зрителей</a:t>
            </a:r>
            <a:r>
              <a:rPr lang="en-US" sz="1600" b="1">
                <a:solidFill>
                  <a:schemeClr val="bg1"/>
                </a:solidFill>
              </a:rPr>
              <a:t>?</a:t>
            </a:r>
            <a:r>
              <a:rPr lang="ru-RU" sz="1600" b="1">
                <a:solidFill>
                  <a:schemeClr val="bg1"/>
                </a:solidFill>
              </a:rPr>
              <a:t> Исследователи утверждают, что главный секрет таится в загадочной улыбке Джоконды. Вглядываясь в нее, мы невольно ловим себя на мысли, что вступаем в незримый диалог с этой женщиной. Джоконда меняется буквально на наших глазах: сначала она поражает нас своей задумчивостью, затем на смену легкой иронии приходит участие.</a:t>
            </a:r>
          </a:p>
          <a:p>
            <a:endParaRPr lang="ru-RU" sz="1600" b="1">
              <a:solidFill>
                <a:schemeClr val="bg1"/>
              </a:solidFill>
            </a:endParaRPr>
          </a:p>
          <a:p>
            <a:endParaRPr lang="ru-RU" sz="1600" b="1">
              <a:solidFill>
                <a:schemeClr val="bg1"/>
              </a:solidFill>
            </a:endParaRPr>
          </a:p>
        </p:txBody>
      </p:sp>
      <p:sp>
        <p:nvSpPr>
          <p:cNvPr id="18438" name="Rectangle 7"/>
          <p:cNvSpPr>
            <a:spLocks noChangeArrowheads="1"/>
          </p:cNvSpPr>
          <p:nvPr/>
        </p:nvSpPr>
        <p:spPr bwMode="auto">
          <a:xfrm>
            <a:off x="468313" y="5949950"/>
            <a:ext cx="3887787" cy="581025"/>
          </a:xfrm>
          <a:prstGeom prst="rect">
            <a:avLst/>
          </a:prstGeom>
          <a:noFill/>
          <a:ln w="9525">
            <a:noFill/>
            <a:miter lim="800000"/>
            <a:headEnd/>
            <a:tailEnd/>
          </a:ln>
        </p:spPr>
        <p:txBody>
          <a:bodyPr>
            <a:spAutoFit/>
          </a:bodyPr>
          <a:lstStyle/>
          <a:p>
            <a:pPr>
              <a:spcBef>
                <a:spcPct val="50000"/>
              </a:spcBef>
            </a:pPr>
            <a:r>
              <a:rPr lang="ru-RU" sz="1600" b="1" i="1">
                <a:solidFill>
                  <a:srgbClr val="FFFF00"/>
                </a:solidFill>
              </a:rPr>
              <a:t>Леонардо да Винчи. Джоконда. 1503 г. Лувр, Париж.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additive="base">
                                        <p:cTn id="7" dur="500" fill="hold"/>
                                        <p:tgtEl>
                                          <p:spTgt spid="8197"/>
                                        </p:tgtEl>
                                        <p:attrNameLst>
                                          <p:attrName>ppt_x</p:attrName>
                                        </p:attrNameLst>
                                      </p:cBhvr>
                                      <p:tavLst>
                                        <p:tav tm="0">
                                          <p:val>
                                            <p:strVal val="#ppt_x"/>
                                          </p:val>
                                        </p:tav>
                                        <p:tav tm="100000">
                                          <p:val>
                                            <p:strVal val="#ppt_x"/>
                                          </p:val>
                                        </p:tav>
                                      </p:tavLst>
                                    </p:anim>
                                    <p:anim calcmode="lin" valueType="num">
                                      <p:cBhvr additive="base">
                                        <p:cTn id="8"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endParaRPr lang="ru-RU" smtClean="0"/>
          </a:p>
        </p:txBody>
      </p:sp>
      <p:sp>
        <p:nvSpPr>
          <p:cNvPr id="19458" name="Rectangle 3"/>
          <p:cNvSpPr>
            <a:spLocks noGrp="1" noChangeArrowheads="1"/>
          </p:cNvSpPr>
          <p:nvPr>
            <p:ph type="body" idx="1"/>
          </p:nvPr>
        </p:nvSpPr>
        <p:spPr/>
        <p:txBody>
          <a:bodyPr/>
          <a:lstStyle/>
          <a:p>
            <a:pPr eaLnBrk="1" hangingPunct="1"/>
            <a:endParaRPr lang="ru-RU" smtClean="0"/>
          </a:p>
        </p:txBody>
      </p:sp>
      <p:pic>
        <p:nvPicPr>
          <p:cNvPr id="19459" name="Picture 4" descr="Рисунок1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9460" name="Picture 5"/>
          <p:cNvPicPr>
            <a:picLocks noChangeAspect="1" noChangeArrowheads="1"/>
          </p:cNvPicPr>
          <p:nvPr/>
        </p:nvPicPr>
        <p:blipFill>
          <a:blip r:embed="rId3"/>
          <a:srcRect/>
          <a:stretch>
            <a:fillRect/>
          </a:stretch>
        </p:blipFill>
        <p:spPr bwMode="auto">
          <a:xfrm>
            <a:off x="395288" y="260350"/>
            <a:ext cx="3705225" cy="5184775"/>
          </a:xfrm>
          <a:prstGeom prst="rect">
            <a:avLst/>
          </a:prstGeom>
          <a:noFill/>
          <a:ln w="9525">
            <a:noFill/>
            <a:miter lim="800000"/>
            <a:headEnd/>
            <a:tailEnd/>
          </a:ln>
        </p:spPr>
      </p:pic>
      <p:sp>
        <p:nvSpPr>
          <p:cNvPr id="19461" name="Rectangle 6"/>
          <p:cNvSpPr>
            <a:spLocks noChangeArrowheads="1"/>
          </p:cNvSpPr>
          <p:nvPr/>
        </p:nvSpPr>
        <p:spPr bwMode="auto">
          <a:xfrm>
            <a:off x="4140200" y="1196975"/>
            <a:ext cx="4859338" cy="4003675"/>
          </a:xfrm>
          <a:prstGeom prst="rect">
            <a:avLst/>
          </a:prstGeom>
          <a:noFill/>
          <a:ln w="9525">
            <a:noFill/>
            <a:miter lim="800000"/>
            <a:headEnd/>
            <a:tailEnd/>
          </a:ln>
        </p:spPr>
        <p:txBody>
          <a:bodyPr>
            <a:spAutoFit/>
          </a:bodyPr>
          <a:lstStyle/>
          <a:p>
            <a:r>
              <a:rPr lang="ru-RU" sz="1600" b="1">
                <a:solidFill>
                  <a:schemeClr val="accent1"/>
                </a:solidFill>
              </a:rPr>
              <a:t>С мечтательной, загадочной улыбкой,</a:t>
            </a:r>
          </a:p>
          <a:p>
            <a:r>
              <a:rPr lang="ru-RU" sz="1600" b="1">
                <a:solidFill>
                  <a:schemeClr val="accent1"/>
                </a:solidFill>
              </a:rPr>
              <a:t>Позирует она… Задумчив и велик,</a:t>
            </a:r>
          </a:p>
          <a:p>
            <a:r>
              <a:rPr lang="ru-RU" sz="1600" b="1">
                <a:solidFill>
                  <a:schemeClr val="accent1"/>
                </a:solidFill>
              </a:rPr>
              <a:t>Воспроизводит он своею кистью гибкой</a:t>
            </a:r>
          </a:p>
          <a:p>
            <a:r>
              <a:rPr lang="ru-RU" sz="1600" b="1">
                <a:solidFill>
                  <a:schemeClr val="accent1"/>
                </a:solidFill>
              </a:rPr>
              <a:t>Ее роскошный стан и несравненный лик…</a:t>
            </a:r>
          </a:p>
          <a:p>
            <a:r>
              <a:rPr lang="ru-RU" sz="1600" b="1">
                <a:solidFill>
                  <a:schemeClr val="accent1"/>
                </a:solidFill>
              </a:rPr>
              <a:t>Но вдруг кладет он кисть.</a:t>
            </a:r>
          </a:p>
          <a:p>
            <a:r>
              <a:rPr lang="ru-RU" sz="1600" b="1">
                <a:solidFill>
                  <a:schemeClr val="accent1"/>
                </a:solidFill>
              </a:rPr>
              <a:t>Торжественно и важно он говорит:</a:t>
            </a:r>
          </a:p>
          <a:p>
            <a:r>
              <a:rPr lang="ru-RU" sz="1600" b="1">
                <a:solidFill>
                  <a:schemeClr val="accent1"/>
                </a:solidFill>
              </a:rPr>
              <a:t>«…Века веков тебя не переменят.</a:t>
            </a:r>
          </a:p>
          <a:p>
            <a:r>
              <a:rPr lang="ru-RU" sz="1600" b="1">
                <a:solidFill>
                  <a:schemeClr val="accent1"/>
                </a:solidFill>
              </a:rPr>
              <a:t>Всегда бела, румяна и нежна…</a:t>
            </a:r>
          </a:p>
          <a:p>
            <a:r>
              <a:rPr lang="ru-RU" sz="1600" b="1">
                <a:solidFill>
                  <a:schemeClr val="accent1"/>
                </a:solidFill>
              </a:rPr>
              <a:t>Пусть зимы лютые ряд зим суровых сменят:</a:t>
            </a:r>
          </a:p>
          <a:p>
            <a:r>
              <a:rPr lang="ru-RU" sz="1600" b="1">
                <a:solidFill>
                  <a:schemeClr val="accent1"/>
                </a:solidFill>
              </a:rPr>
              <a:t>В твоей улыбке – вечная весна! </a:t>
            </a:r>
          </a:p>
          <a:p>
            <a:r>
              <a:rPr lang="ru-RU" sz="1600" b="1">
                <a:solidFill>
                  <a:schemeClr val="accent1"/>
                </a:solidFill>
              </a:rPr>
              <a:t>О смерть, приди! Я жду тебя спокойно.</a:t>
            </a:r>
          </a:p>
          <a:p>
            <a:r>
              <a:rPr lang="ru-RU" sz="1600" b="1">
                <a:solidFill>
                  <a:schemeClr val="accent1"/>
                </a:solidFill>
              </a:rPr>
              <a:t>Весь мир свой внутренний</a:t>
            </a:r>
          </a:p>
          <a:p>
            <a:r>
              <a:rPr lang="ru-RU" sz="1600" b="1">
                <a:solidFill>
                  <a:schemeClr val="accent1"/>
                </a:solidFill>
              </a:rPr>
              <a:t>Я в этот образ влил;</a:t>
            </a:r>
          </a:p>
          <a:p>
            <a:r>
              <a:rPr lang="ru-RU" sz="1600" b="1">
                <a:solidFill>
                  <a:schemeClr val="accent1"/>
                </a:solidFill>
              </a:rPr>
              <a:t>Я подвиг совершил вполне ее достойный,</a:t>
            </a:r>
          </a:p>
          <a:p>
            <a:r>
              <a:rPr lang="ru-RU" sz="1600" b="1">
                <a:solidFill>
                  <a:schemeClr val="accent1"/>
                </a:solidFill>
              </a:rPr>
              <a:t>Я обессмертил ту, кого, как жизнь любил».</a:t>
            </a:r>
          </a:p>
          <a:p>
            <a:r>
              <a:rPr lang="ru-RU" sz="1600" b="1">
                <a:solidFill>
                  <a:schemeClr val="accent1"/>
                </a:solidFill>
              </a:rPr>
              <a:t>                          </a:t>
            </a:r>
            <a:r>
              <a:rPr lang="ru-RU" sz="1600" b="1" i="1">
                <a:solidFill>
                  <a:schemeClr val="accent1"/>
                </a:solidFill>
              </a:rPr>
              <a:t>Долльфюс.</a:t>
            </a:r>
          </a:p>
        </p:txBody>
      </p:sp>
      <p:sp>
        <p:nvSpPr>
          <p:cNvPr id="19462" name="Rectangle 7"/>
          <p:cNvSpPr>
            <a:spLocks noChangeArrowheads="1"/>
          </p:cNvSpPr>
          <p:nvPr/>
        </p:nvSpPr>
        <p:spPr bwMode="auto">
          <a:xfrm>
            <a:off x="468313" y="5876925"/>
            <a:ext cx="3775075" cy="581025"/>
          </a:xfrm>
          <a:prstGeom prst="rect">
            <a:avLst/>
          </a:prstGeom>
          <a:noFill/>
          <a:ln w="9525">
            <a:noFill/>
            <a:miter lim="800000"/>
            <a:headEnd/>
            <a:tailEnd/>
          </a:ln>
        </p:spPr>
        <p:txBody>
          <a:bodyPr>
            <a:spAutoFit/>
          </a:bodyPr>
          <a:lstStyle/>
          <a:p>
            <a:pPr>
              <a:spcBef>
                <a:spcPct val="50000"/>
              </a:spcBef>
            </a:pPr>
            <a:r>
              <a:rPr lang="ru-RU" sz="1600" b="1" i="1">
                <a:solidFill>
                  <a:srgbClr val="FFFF00"/>
                </a:solidFill>
              </a:rPr>
              <a:t>Леонардо да Винчи. Джоконда. Фрагмент. 1503 г. Лувр, Париж.</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endParaRPr lang="ru-RU" smtClean="0"/>
          </a:p>
        </p:txBody>
      </p:sp>
      <p:sp>
        <p:nvSpPr>
          <p:cNvPr id="20482" name="Rectangle 3"/>
          <p:cNvSpPr>
            <a:spLocks noGrp="1" noChangeArrowheads="1"/>
          </p:cNvSpPr>
          <p:nvPr>
            <p:ph type="body" idx="1"/>
          </p:nvPr>
        </p:nvSpPr>
        <p:spPr/>
        <p:txBody>
          <a:bodyPr/>
          <a:lstStyle/>
          <a:p>
            <a:pPr eaLnBrk="1" hangingPunct="1"/>
            <a:endParaRPr lang="ru-RU" smtClean="0"/>
          </a:p>
        </p:txBody>
      </p:sp>
      <p:pic>
        <p:nvPicPr>
          <p:cNvPr id="20483" name="Picture 4" descr="Рисунок1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9221" name="Picture 5" descr="Леонардо да Винчи"/>
          <p:cNvPicPr>
            <a:picLocks noChangeAspect="1" noChangeArrowheads="1"/>
          </p:cNvPicPr>
          <p:nvPr/>
        </p:nvPicPr>
        <p:blipFill>
          <a:blip r:embed="rId3"/>
          <a:srcRect/>
          <a:stretch>
            <a:fillRect/>
          </a:stretch>
        </p:blipFill>
        <p:spPr bwMode="auto">
          <a:xfrm>
            <a:off x="395288" y="333375"/>
            <a:ext cx="3746500" cy="6191250"/>
          </a:xfrm>
          <a:prstGeom prst="rect">
            <a:avLst/>
          </a:prstGeom>
          <a:noFill/>
          <a:ln w="9525">
            <a:noFill/>
            <a:miter lim="800000"/>
            <a:headEnd/>
            <a:tailEnd/>
          </a:ln>
        </p:spPr>
      </p:pic>
      <p:sp>
        <p:nvSpPr>
          <p:cNvPr id="9222" name="Rectangle 6"/>
          <p:cNvSpPr>
            <a:spLocks noChangeArrowheads="1"/>
          </p:cNvSpPr>
          <p:nvPr/>
        </p:nvSpPr>
        <p:spPr bwMode="auto">
          <a:xfrm>
            <a:off x="4211638" y="260350"/>
            <a:ext cx="4562475" cy="4859338"/>
          </a:xfrm>
          <a:prstGeom prst="rect">
            <a:avLst/>
          </a:prstGeom>
          <a:noFill/>
          <a:ln w="9525">
            <a:noFill/>
            <a:miter lim="800000"/>
            <a:headEnd/>
            <a:tailEnd/>
          </a:ln>
          <a:effectLst/>
        </p:spPr>
        <p:txBody>
          <a:bodyPr>
            <a:spAutoFit/>
          </a:bodyPr>
          <a:lstStyle/>
          <a:p>
            <a:pPr>
              <a:defRPr/>
            </a:pPr>
            <a:r>
              <a:rPr lang="ru-RU" sz="1600" b="1">
                <a:solidFill>
                  <a:schemeClr val="bg1"/>
                </a:solidFill>
                <a:cs typeface="+mn-cs"/>
              </a:rPr>
              <a:t>Мир «Мадонны в гроте» полон глубокого, таинственного очарования, свойственного только кисти Леонардо. Есть какая-то неуловимость во внутренней концепции картины, и она ощущается тем острее, что исполнение с начала до конца рационалистично. Леонардо да Винчи был художником менее всего интуитивным, все, что он делал, он делал сознательно, с полным участием интеллекта. Но он едва ли не с умыслом набрасывал покров таинственности на содержание своих картин, как бы намекая на бездонность, неисчерпаемость того, что заложено в природе и человеке.</a:t>
            </a:r>
          </a:p>
          <a:p>
            <a:pPr>
              <a:defRPr/>
            </a:pPr>
            <a:endParaRPr lang="ru-RU" sz="1600" b="1">
              <a:solidFill>
                <a:schemeClr val="bg1"/>
              </a:solidFill>
              <a:cs typeface="+mn-cs"/>
            </a:endParaRPr>
          </a:p>
          <a:p>
            <a:pPr>
              <a:defRPr/>
            </a:pPr>
            <a:endParaRPr lang="ru-RU" sz="1600" b="1">
              <a:solidFill>
                <a:schemeClr val="bg1"/>
              </a:solidFill>
              <a:effectLst>
                <a:outerShdw blurRad="38100" dist="38100" dir="2700000" algn="tl">
                  <a:srgbClr val="C0C0C0"/>
                </a:outerShdw>
              </a:effectLst>
              <a:cs typeface="+mn-cs"/>
            </a:endParaRPr>
          </a:p>
          <a:p>
            <a:pPr>
              <a:spcBef>
                <a:spcPct val="50000"/>
              </a:spcBef>
              <a:buClr>
                <a:schemeClr val="hlink"/>
              </a:buClr>
              <a:buSzPct val="70000"/>
              <a:buFont typeface="Wingdings" pitchFamily="2" charset="2"/>
              <a:buChar char="u"/>
              <a:defRPr/>
            </a:pPr>
            <a:endParaRPr lang="ru-RU" sz="1600" b="1">
              <a:solidFill>
                <a:srgbClr val="333300"/>
              </a:solidFill>
              <a:effectLst>
                <a:outerShdw blurRad="38100" dist="38100" dir="2700000" algn="tl">
                  <a:srgbClr val="C0C0C0"/>
                </a:outerShdw>
              </a:effectLst>
              <a:latin typeface="Verdana" pitchFamily="34" charset="0"/>
              <a:cs typeface="+mn-cs"/>
            </a:endParaRPr>
          </a:p>
        </p:txBody>
      </p:sp>
      <p:sp>
        <p:nvSpPr>
          <p:cNvPr id="20486" name="Rectangle 7"/>
          <p:cNvSpPr>
            <a:spLocks noChangeArrowheads="1"/>
          </p:cNvSpPr>
          <p:nvPr/>
        </p:nvSpPr>
        <p:spPr bwMode="auto">
          <a:xfrm>
            <a:off x="4284663" y="5589588"/>
            <a:ext cx="4321175" cy="641350"/>
          </a:xfrm>
          <a:prstGeom prst="rect">
            <a:avLst/>
          </a:prstGeom>
          <a:noFill/>
          <a:ln w="9525">
            <a:noFill/>
            <a:miter lim="800000"/>
            <a:headEnd/>
            <a:tailEnd/>
          </a:ln>
        </p:spPr>
        <p:txBody>
          <a:bodyPr>
            <a:spAutoFit/>
          </a:bodyPr>
          <a:lstStyle/>
          <a:p>
            <a:pPr>
              <a:spcBef>
                <a:spcPct val="20000"/>
              </a:spcBef>
              <a:buClr>
                <a:schemeClr val="hlink"/>
              </a:buClr>
              <a:buSzPct val="70000"/>
              <a:buFont typeface="Wingdings" pitchFamily="2" charset="2"/>
              <a:buNone/>
            </a:pPr>
            <a:r>
              <a:rPr lang="ru-RU" b="1" i="1">
                <a:solidFill>
                  <a:srgbClr val="FFFF00"/>
                </a:solidFill>
              </a:rPr>
              <a:t>Леонардо да Винчи. Мадонна в гроте. 1483 – 1494 гг. Париж. Лувр.</a:t>
            </a:r>
            <a:r>
              <a:rPr lang="ru-RU">
                <a:solidFill>
                  <a:srgbClr val="FFFF00"/>
                </a:solidFill>
              </a:rPr>
              <a:t> </a:t>
            </a:r>
          </a:p>
        </p:txBody>
      </p:sp>
      <p:pic>
        <p:nvPicPr>
          <p:cNvPr id="2" name="Picture 5" descr="Леонардо да Винчи"/>
          <p:cNvPicPr>
            <a:picLocks noChangeAspect="1" noChangeArrowheads="1"/>
          </p:cNvPicPr>
          <p:nvPr/>
        </p:nvPicPr>
        <p:blipFill>
          <a:blip r:embed="rId3"/>
          <a:srcRect/>
          <a:stretch>
            <a:fillRect/>
          </a:stretch>
        </p:blipFill>
        <p:spPr bwMode="auto">
          <a:xfrm>
            <a:off x="395288" y="333375"/>
            <a:ext cx="3746500" cy="6191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endParaRPr lang="ru-RU" smtClean="0"/>
          </a:p>
        </p:txBody>
      </p:sp>
      <p:sp>
        <p:nvSpPr>
          <p:cNvPr id="21506" name="Rectangle 3"/>
          <p:cNvSpPr>
            <a:spLocks noGrp="1" noChangeArrowheads="1"/>
          </p:cNvSpPr>
          <p:nvPr>
            <p:ph type="body" idx="1"/>
          </p:nvPr>
        </p:nvSpPr>
        <p:spPr/>
        <p:txBody>
          <a:bodyPr/>
          <a:lstStyle/>
          <a:p>
            <a:pPr eaLnBrk="1" hangingPunct="1"/>
            <a:endParaRPr lang="ru-RU" smtClean="0"/>
          </a:p>
        </p:txBody>
      </p:sp>
      <p:pic>
        <p:nvPicPr>
          <p:cNvPr id="21507" name="Picture 4" descr="Рисунок1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1508" name="Picture 5" descr="003383"/>
          <p:cNvPicPr>
            <a:picLocks noChangeAspect="1" noChangeArrowheads="1"/>
          </p:cNvPicPr>
          <p:nvPr/>
        </p:nvPicPr>
        <p:blipFill>
          <a:blip r:embed="rId3"/>
          <a:srcRect/>
          <a:stretch>
            <a:fillRect/>
          </a:stretch>
        </p:blipFill>
        <p:spPr bwMode="auto">
          <a:xfrm>
            <a:off x="395288" y="333375"/>
            <a:ext cx="4148137" cy="6191250"/>
          </a:xfrm>
          <a:prstGeom prst="rect">
            <a:avLst/>
          </a:prstGeom>
          <a:noFill/>
          <a:ln w="9525">
            <a:noFill/>
            <a:miter lim="800000"/>
            <a:headEnd/>
            <a:tailEnd/>
          </a:ln>
        </p:spPr>
      </p:pic>
      <p:sp>
        <p:nvSpPr>
          <p:cNvPr id="21509" name="Rectangle 6"/>
          <p:cNvSpPr>
            <a:spLocks noChangeArrowheads="1"/>
          </p:cNvSpPr>
          <p:nvPr/>
        </p:nvSpPr>
        <p:spPr bwMode="auto">
          <a:xfrm>
            <a:off x="4716463" y="333375"/>
            <a:ext cx="4032250" cy="3800475"/>
          </a:xfrm>
          <a:prstGeom prst="rect">
            <a:avLst/>
          </a:prstGeom>
          <a:noFill/>
          <a:ln w="9525">
            <a:noFill/>
            <a:miter lim="800000"/>
            <a:headEnd/>
            <a:tailEnd/>
          </a:ln>
        </p:spPr>
        <p:txBody>
          <a:bodyPr>
            <a:spAutoFit/>
          </a:bodyPr>
          <a:lstStyle/>
          <a:p>
            <a:pPr>
              <a:spcBef>
                <a:spcPct val="50000"/>
              </a:spcBef>
              <a:buClr>
                <a:schemeClr val="hlink"/>
              </a:buClr>
              <a:buSzPct val="70000"/>
              <a:buFont typeface="Wingdings" pitchFamily="2" charset="2"/>
              <a:buNone/>
            </a:pPr>
            <a:r>
              <a:rPr lang="ru-RU" b="1">
                <a:solidFill>
                  <a:schemeClr val="bg1"/>
                </a:solidFill>
              </a:rPr>
              <a:t>Воплощением женского идеала становится Мадонна с младенцем Иисусом Христом – возвышенный символ материнства и жертвенной любви к людям. Лучшие произведения Леонардо да Винчи на этот сюжет – «Мадонна Литта» и «Мадонна Бенуа» («Мадонна с цветком») – жемчужины коллекции Эрмитажа.</a:t>
            </a:r>
          </a:p>
          <a:p>
            <a:pPr>
              <a:spcBef>
                <a:spcPct val="50000"/>
              </a:spcBef>
              <a:buClr>
                <a:schemeClr val="hlink"/>
              </a:buClr>
              <a:buSzPct val="70000"/>
              <a:buFont typeface="Wingdings" pitchFamily="2" charset="2"/>
              <a:buChar char="u"/>
            </a:pPr>
            <a:endParaRPr lang="ru-RU" b="1">
              <a:solidFill>
                <a:schemeClr val="bg1"/>
              </a:solidFill>
              <a:latin typeface="Verdana" pitchFamily="34" charset="0"/>
            </a:endParaRPr>
          </a:p>
        </p:txBody>
      </p:sp>
      <p:sp>
        <p:nvSpPr>
          <p:cNvPr id="21510" name="Rectangle 7"/>
          <p:cNvSpPr>
            <a:spLocks noChangeArrowheads="1"/>
          </p:cNvSpPr>
          <p:nvPr/>
        </p:nvSpPr>
        <p:spPr bwMode="auto">
          <a:xfrm>
            <a:off x="4716463" y="5516563"/>
            <a:ext cx="3843337" cy="915987"/>
          </a:xfrm>
          <a:prstGeom prst="rect">
            <a:avLst/>
          </a:prstGeom>
          <a:noFill/>
          <a:ln w="9525">
            <a:noFill/>
            <a:miter lim="800000"/>
            <a:headEnd/>
            <a:tailEnd/>
          </a:ln>
        </p:spPr>
        <p:txBody>
          <a:bodyPr>
            <a:spAutoFit/>
          </a:bodyPr>
          <a:lstStyle/>
          <a:p>
            <a:pPr>
              <a:spcBef>
                <a:spcPct val="20000"/>
              </a:spcBef>
              <a:buClr>
                <a:schemeClr val="hlink"/>
              </a:buClr>
              <a:buSzPct val="70000"/>
              <a:buFont typeface="Wingdings" pitchFamily="2" charset="2"/>
              <a:buNone/>
            </a:pPr>
            <a:r>
              <a:rPr lang="ru-RU" b="1" i="1">
                <a:solidFill>
                  <a:srgbClr val="FFFF00"/>
                </a:solidFill>
              </a:rPr>
              <a:t>Леонардо да Винчи. Мадонна Литта. Санкт-Петербург. Эрмитаж.</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281</TotalTime>
  <Words>2416</Words>
  <Application>Microsoft Office PowerPoint</Application>
  <PresentationFormat>Экран (4:3)</PresentationFormat>
  <Paragraphs>180</Paragraphs>
  <Slides>47</Slides>
  <Notes>0</Notes>
  <HiddenSlides>0</HiddenSlides>
  <MMClips>0</MMClips>
  <ScaleCrop>false</ScaleCrop>
  <HeadingPairs>
    <vt:vector size="8" baseType="variant">
      <vt:variant>
        <vt:lpstr>Использованные шрифты</vt:lpstr>
      </vt:variant>
      <vt:variant>
        <vt:i4>5</vt:i4>
      </vt:variant>
      <vt:variant>
        <vt:lpstr>Шаблон оформления</vt:lpstr>
      </vt:variant>
      <vt:variant>
        <vt:i4>1</vt:i4>
      </vt:variant>
      <vt:variant>
        <vt:lpstr>Внедренные серверы OLE</vt:lpstr>
      </vt:variant>
      <vt:variant>
        <vt:i4>1</vt:i4>
      </vt:variant>
      <vt:variant>
        <vt:lpstr>Заголовки слайдов</vt:lpstr>
      </vt:variant>
      <vt:variant>
        <vt:i4>47</vt:i4>
      </vt:variant>
    </vt:vector>
  </HeadingPairs>
  <TitlesOfParts>
    <vt:vector size="54" baseType="lpstr">
      <vt:lpstr>Arial</vt:lpstr>
      <vt:lpstr>Calibri</vt:lpstr>
      <vt:lpstr>Times New Roman</vt:lpstr>
      <vt:lpstr>Wingdings</vt:lpstr>
      <vt:lpstr>Verdana</vt:lpstr>
      <vt:lpstr>Оформление по умолчанию</vt:lpstr>
      <vt:lpstr>Фотография Photo Editor</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13</cp:revision>
  <dcterms:created xsi:type="dcterms:W3CDTF">2008-06-26T07:53:21Z</dcterms:created>
  <dcterms:modified xsi:type="dcterms:W3CDTF">2013-11-26T18:22:15Z</dcterms:modified>
</cp:coreProperties>
</file>