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9" r:id="rId4"/>
    <p:sldId id="270" r:id="rId5"/>
    <p:sldId id="271" r:id="rId6"/>
    <p:sldId id="257" r:id="rId7"/>
    <p:sldId id="261" r:id="rId8"/>
    <p:sldId id="262" r:id="rId9"/>
    <p:sldId id="272" r:id="rId10"/>
    <p:sldId id="273" r:id="rId11"/>
    <p:sldId id="266" r:id="rId12"/>
    <p:sldId id="267" r:id="rId13"/>
    <p:sldId id="268" r:id="rId14"/>
    <p:sldId id="264" r:id="rId15"/>
    <p:sldId id="265" r:id="rId16"/>
    <p:sldId id="263" r:id="rId17"/>
    <p:sldId id="275"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5" autoAdjust="0"/>
    <p:restoredTop sz="92705" autoAdjust="0"/>
  </p:normalViewPr>
  <p:slideViewPr>
    <p:cSldViewPr>
      <p:cViewPr varScale="1">
        <p:scale>
          <a:sx n="68" d="100"/>
          <a:sy n="68" d="100"/>
        </p:scale>
        <p:origin x="-9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image" Target="../media/image11.png"/></Relationships>
</file>

<file path=ppt/diagrams/_rels/data14.xml.rels><?xml version="1.0" encoding="UTF-8" standalone="yes"?>
<Relationships xmlns="http://schemas.openxmlformats.org/package/2006/relationships"><Relationship Id="rId1" Type="http://schemas.openxmlformats.org/officeDocument/2006/relationships/image" Target="../media/image12.png"/></Relationships>
</file>

<file path=ppt/diagrams/_rels/data21.xml.rels><?xml version="1.0" encoding="UTF-8" standalone="yes"?>
<Relationships xmlns="http://schemas.openxmlformats.org/package/2006/relationships"><Relationship Id="rId1" Type="http://schemas.openxmlformats.org/officeDocument/2006/relationships/image" Target="../media/image15.png"/></Relationships>
</file>

<file path=ppt/diagrams/_rels/data22.xml.rels><?xml version="1.0" encoding="UTF-8" standalone="yes"?>
<Relationships xmlns="http://schemas.openxmlformats.org/package/2006/relationships"><Relationship Id="rId1" Type="http://schemas.openxmlformats.org/officeDocument/2006/relationships/image" Target="../media/image16.png"/></Relationships>
</file>

<file path=ppt/diagrams/_rels/data23.xml.rels><?xml version="1.0" encoding="UTF-8" standalone="yes"?>
<Relationships xmlns="http://schemas.openxmlformats.org/package/2006/relationships"><Relationship Id="rId1" Type="http://schemas.openxmlformats.org/officeDocument/2006/relationships/image" Target="../media/image18.png"/></Relationships>
</file>

<file path=ppt/diagrams/_rels/data26.xml.rels><?xml version="1.0" encoding="UTF-8" standalone="yes"?>
<Relationships xmlns="http://schemas.openxmlformats.org/package/2006/relationships"><Relationship Id="rId1" Type="http://schemas.openxmlformats.org/officeDocument/2006/relationships/image" Target="../media/image19.png"/></Relationships>
</file>

<file path=ppt/diagrams/_rels/data28.xml.rels><?xml version="1.0" encoding="UTF-8" standalone="yes"?>
<Relationships xmlns="http://schemas.openxmlformats.org/package/2006/relationships"><Relationship Id="rId1" Type="http://schemas.openxmlformats.org/officeDocument/2006/relationships/image" Target="../media/image21.png"/></Relationships>
</file>

<file path=ppt/diagrams/_rels/data29.xml.rels><?xml version="1.0" encoding="UTF-8" standalone="yes"?>
<Relationships xmlns="http://schemas.openxmlformats.org/package/2006/relationships"><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F8EA6-CFB3-4A0A-9DDC-5B3472F85E7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ru-RU"/>
        </a:p>
      </dgm:t>
    </dgm:pt>
    <dgm:pt modelId="{5D447E31-A572-4691-9AE4-B04E885A9E62}">
      <dgm:prSet>
        <dgm:style>
          <a:lnRef idx="1">
            <a:schemeClr val="accent2"/>
          </a:lnRef>
          <a:fillRef idx="3">
            <a:schemeClr val="accent2"/>
          </a:fillRef>
          <a:effectRef idx="2">
            <a:schemeClr val="accent2"/>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rPr>
            <a:t>Джозеф Генри родился 17 декабря 1797 года в маленьком, но столичном городе штата Нью-Йорк Олбани (</a:t>
          </a:r>
          <a:r>
            <a:rPr lang="ru-RU" dirty="0" err="1" smtClean="0">
              <a:effectLst>
                <a:outerShdw blurRad="38100" dist="38100" dir="2700000" algn="tl">
                  <a:srgbClr val="000000">
                    <a:alpha val="43137"/>
                  </a:srgbClr>
                </a:outerShdw>
              </a:effectLst>
            </a:rPr>
            <a:t>Albany</a:t>
          </a:r>
          <a:r>
            <a:rPr lang="ru-RU" dirty="0" smtClean="0">
              <a:effectLst>
                <a:outerShdw blurRad="38100" dist="38100" dir="2700000" algn="tl">
                  <a:srgbClr val="000000">
                    <a:alpha val="43137"/>
                  </a:srgbClr>
                </a:outerShdw>
              </a:effectLst>
            </a:rPr>
            <a:t>) в бедной семье скромного американского возчика. Его бабушка и дедушка приехали в США из Шотландии в 1775 году. Мать Джозефа Энн (англ. </a:t>
          </a:r>
          <a:r>
            <a:rPr lang="ru-RU" i="1" dirty="0" err="1" smtClean="0">
              <a:effectLst>
                <a:outerShdw blurRad="38100" dist="38100" dir="2700000" algn="tl">
                  <a:srgbClr val="000000">
                    <a:alpha val="43137"/>
                  </a:srgbClr>
                </a:outerShdw>
              </a:effectLst>
            </a:rPr>
            <a:t>Anne</a:t>
          </a:r>
          <a:r>
            <a:rPr lang="ru-RU" dirty="0" smtClean="0">
              <a:effectLst>
                <a:outerShdw blurRad="38100" dist="38100" dir="2700000" algn="tl">
                  <a:srgbClr val="000000">
                    <a:alpha val="43137"/>
                  </a:srgbClr>
                </a:outerShdw>
              </a:effectLst>
            </a:rPr>
            <a:t>) помнят как леди большой изысканностью и очень красивую в молодости. Она была глубоко религиозной и, возможно, это серьезно повлияло на религиозность характера будущего профессора Генри по жизни. </a:t>
          </a:r>
          <a:endParaRPr lang="ru-RU" dirty="0">
            <a:effectLst>
              <a:outerShdw blurRad="38100" dist="38100" dir="2700000" algn="tl">
                <a:srgbClr val="000000">
                  <a:alpha val="43137"/>
                </a:srgbClr>
              </a:outerShdw>
            </a:effectLst>
          </a:endParaRPr>
        </a:p>
      </dgm:t>
    </dgm:pt>
    <dgm:pt modelId="{8A22F507-65F1-49B6-8E51-81184C7730EA}" type="parTrans" cxnId="{F1052EF8-4961-444D-BE49-38A3A29CBDEC}">
      <dgm:prSet/>
      <dgm:spPr/>
      <dgm:t>
        <a:bodyPr/>
        <a:lstStyle/>
        <a:p>
          <a:endParaRPr lang="ru-RU"/>
        </a:p>
      </dgm:t>
    </dgm:pt>
    <dgm:pt modelId="{0C277A7C-6DC1-4378-B700-5A9FD82CC4E7}" type="sibTrans" cxnId="{F1052EF8-4961-444D-BE49-38A3A29CBDEC}">
      <dgm:prSet/>
      <dgm:spPr/>
      <dgm:t>
        <a:bodyPr/>
        <a:lstStyle/>
        <a:p>
          <a:endParaRPr lang="ru-RU"/>
        </a:p>
      </dgm:t>
    </dgm:pt>
    <dgm:pt modelId="{AE2B0512-E908-4C04-B0DE-56923C3F97C9}" type="pres">
      <dgm:prSet presAssocID="{A72F8EA6-CFB3-4A0A-9DDC-5B3472F85E7F}" presName="Name0" presStyleCnt="0">
        <dgm:presLayoutVars>
          <dgm:dir/>
          <dgm:animLvl val="lvl"/>
          <dgm:resizeHandles val="exact"/>
        </dgm:presLayoutVars>
      </dgm:prSet>
      <dgm:spPr/>
    </dgm:pt>
    <dgm:pt modelId="{6A336E98-A5E4-4BE3-997A-E9A25F142E59}" type="pres">
      <dgm:prSet presAssocID="{5D447E31-A572-4691-9AE4-B04E885A9E62}" presName="composite" presStyleCnt="0"/>
      <dgm:spPr/>
    </dgm:pt>
    <dgm:pt modelId="{E7FA6E23-8117-4DAB-8A1C-A0EBBBE3773A}" type="pres">
      <dgm:prSet presAssocID="{5D447E31-A572-4691-9AE4-B04E885A9E62}" presName="parTx" presStyleLbl="alignNode1" presStyleIdx="0" presStyleCnt="1" custLinFactY="-40386" custLinFactNeighborX="-749" custLinFactNeighborY="-100000">
        <dgm:presLayoutVars>
          <dgm:chMax val="0"/>
          <dgm:chPref val="0"/>
          <dgm:bulletEnabled val="1"/>
        </dgm:presLayoutVars>
      </dgm:prSet>
      <dgm:spPr/>
      <dgm:t>
        <a:bodyPr/>
        <a:lstStyle/>
        <a:p>
          <a:endParaRPr lang="ru-RU"/>
        </a:p>
      </dgm:t>
    </dgm:pt>
    <dgm:pt modelId="{DE399180-A057-4279-9A62-4D14B762E053}" type="pres">
      <dgm:prSet presAssocID="{5D447E31-A572-4691-9AE4-B04E885A9E62}" presName="desTx" presStyleLbl="alignAccFollowNode1" presStyleIdx="0" presStyleCnt="1">
        <dgm:presLayoutVars>
          <dgm:bulletEnabled val="1"/>
        </dgm:presLayoutVars>
      </dgm:prSet>
      <dgm:spPr/>
    </dgm:pt>
  </dgm:ptLst>
  <dgm:cxnLst>
    <dgm:cxn modelId="{F1052EF8-4961-444D-BE49-38A3A29CBDEC}" srcId="{A72F8EA6-CFB3-4A0A-9DDC-5B3472F85E7F}" destId="{5D447E31-A572-4691-9AE4-B04E885A9E62}" srcOrd="0" destOrd="0" parTransId="{8A22F507-65F1-49B6-8E51-81184C7730EA}" sibTransId="{0C277A7C-6DC1-4378-B700-5A9FD82CC4E7}"/>
    <dgm:cxn modelId="{548944A5-9EE8-4632-8990-FA0D97B96947}" type="presOf" srcId="{A72F8EA6-CFB3-4A0A-9DDC-5B3472F85E7F}" destId="{AE2B0512-E908-4C04-B0DE-56923C3F97C9}" srcOrd="0" destOrd="0" presId="urn:microsoft.com/office/officeart/2005/8/layout/hList1"/>
    <dgm:cxn modelId="{4036A528-289C-4E25-B6B9-8DC09E4E4C40}" type="presOf" srcId="{5D447E31-A572-4691-9AE4-B04E885A9E62}" destId="{E7FA6E23-8117-4DAB-8A1C-A0EBBBE3773A}" srcOrd="0" destOrd="0" presId="urn:microsoft.com/office/officeart/2005/8/layout/hList1"/>
    <dgm:cxn modelId="{4D4648D8-FD11-4B4C-AA27-E97370DA852D}" type="presParOf" srcId="{AE2B0512-E908-4C04-B0DE-56923C3F97C9}" destId="{6A336E98-A5E4-4BE3-997A-E9A25F142E59}" srcOrd="0" destOrd="0" presId="urn:microsoft.com/office/officeart/2005/8/layout/hList1"/>
    <dgm:cxn modelId="{239F74FE-B853-492F-BA46-EE04C0533D5F}" type="presParOf" srcId="{6A336E98-A5E4-4BE3-997A-E9A25F142E59}" destId="{E7FA6E23-8117-4DAB-8A1C-A0EBBBE3773A}" srcOrd="0" destOrd="0" presId="urn:microsoft.com/office/officeart/2005/8/layout/hList1"/>
    <dgm:cxn modelId="{C3307334-8168-4202-B444-2F6A29509D92}" type="presParOf" srcId="{6A336E98-A5E4-4BE3-997A-E9A25F142E59}" destId="{DE399180-A057-4279-9A62-4D14B762E0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B90A97-2410-4582-A551-75DFAECB626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717044EC-6E96-4A30-B58B-F13EBEC5F3D3}">
      <dgm:prSet custT="1"/>
      <dgm:spPr/>
      <dgm:t>
        <a:bodyPr/>
        <a:lstStyle/>
        <a:p>
          <a:pPr algn="ctr" rtl="0"/>
          <a:r>
            <a:rPr lang="ru-RU" sz="1400" b="1" i="0" dirty="0" smtClean="0">
              <a:solidFill>
                <a:schemeClr val="tx1"/>
              </a:solidFill>
              <a:effectLst/>
            </a:rPr>
            <a:t>    Получив </a:t>
          </a:r>
          <a:r>
            <a:rPr lang="ru-RU" sz="1400" b="1" i="0" dirty="0" smtClean="0">
              <a:solidFill>
                <a:schemeClr val="tx1"/>
              </a:solidFill>
              <a:effectLst/>
            </a:rPr>
            <a:t>бесплатное образование сам, Генри был убежден в том, что знания должны доставаться бесплатно все людям, и не обращался за патентами на свои изобретения. Он считал несовместимым «…с </a:t>
          </a:r>
          <a:r>
            <a:rPr lang="ru-RU" sz="1400" b="1" i="0" dirty="0" err="1" smtClean="0">
              <a:solidFill>
                <a:schemeClr val="tx1"/>
              </a:solidFill>
              <a:effectLst/>
            </a:rPr>
            <a:t>досто-инством</a:t>
          </a:r>
          <a:r>
            <a:rPr lang="ru-RU" sz="1400" b="1" i="0" dirty="0" smtClean="0">
              <a:solidFill>
                <a:schemeClr val="tx1"/>
              </a:solidFill>
              <a:effectLst/>
            </a:rPr>
            <a:t> науки ограничивать выгоды, которые могут быть получены от нее, исключительным пользованием одного человека, кем бы тот ни был. В этом, возможно, я был </a:t>
          </a:r>
          <a:r>
            <a:rPr lang="ru-RU" sz="1400" b="1" i="0" dirty="0" smtClean="0">
              <a:solidFill>
                <a:schemeClr val="tx1"/>
              </a:solidFill>
              <a:effectLst/>
            </a:rPr>
            <a:t>слишком </a:t>
          </a:r>
          <a:r>
            <a:rPr lang="ru-RU" sz="1400" b="1" i="0" dirty="0" smtClean="0">
              <a:solidFill>
                <a:schemeClr val="tx1"/>
              </a:solidFill>
              <a:effectLst/>
            </a:rPr>
            <a:t>привередливым». </a:t>
          </a:r>
          <a:r>
            <a:rPr lang="ru-RU" sz="1300" dirty="0" smtClean="0"/>
            <a:t>	</a:t>
          </a:r>
          <a:endParaRPr lang="ru-RU" sz="1300" dirty="0"/>
        </a:p>
      </dgm:t>
    </dgm:pt>
    <dgm:pt modelId="{FCA58EE1-0265-45FA-8087-2E3D9C05C4AB}" type="parTrans" cxnId="{DB4E41BB-CE88-410D-BB9C-8C2F78C5AB34}">
      <dgm:prSet/>
      <dgm:spPr/>
      <dgm:t>
        <a:bodyPr/>
        <a:lstStyle/>
        <a:p>
          <a:endParaRPr lang="ru-RU"/>
        </a:p>
      </dgm:t>
    </dgm:pt>
    <dgm:pt modelId="{D2AA5F82-31E2-4E30-8B98-18B350A85483}" type="sibTrans" cxnId="{DB4E41BB-CE88-410D-BB9C-8C2F78C5AB34}">
      <dgm:prSet/>
      <dgm:spPr/>
      <dgm:t>
        <a:bodyPr/>
        <a:lstStyle/>
        <a:p>
          <a:endParaRPr lang="ru-RU"/>
        </a:p>
      </dgm:t>
    </dgm:pt>
    <dgm:pt modelId="{471FED9B-1885-4FEC-A6A9-09CD49AC825B}" type="pres">
      <dgm:prSet presAssocID="{2DB90A97-2410-4582-A551-75DFAECB626D}" presName="compositeShape" presStyleCnt="0">
        <dgm:presLayoutVars>
          <dgm:chMax val="7"/>
          <dgm:dir/>
          <dgm:resizeHandles val="exact"/>
        </dgm:presLayoutVars>
      </dgm:prSet>
      <dgm:spPr/>
      <dgm:t>
        <a:bodyPr/>
        <a:lstStyle/>
        <a:p>
          <a:endParaRPr lang="ru-RU"/>
        </a:p>
      </dgm:t>
    </dgm:pt>
    <dgm:pt modelId="{465D47D2-47FC-40D0-B048-DBED5036B188}" type="pres">
      <dgm:prSet presAssocID="{717044EC-6E96-4A30-B58B-F13EBEC5F3D3}" presName="circ1TxSh" presStyleLbl="vennNode1" presStyleIdx="0" presStyleCnt="1" custScaleX="108000" custLinFactNeighborX="1549"/>
      <dgm:spPr/>
      <dgm:t>
        <a:bodyPr/>
        <a:lstStyle/>
        <a:p>
          <a:endParaRPr lang="ru-RU"/>
        </a:p>
      </dgm:t>
    </dgm:pt>
  </dgm:ptLst>
  <dgm:cxnLst>
    <dgm:cxn modelId="{8C78CFF1-A7FC-4E92-BD95-F231B0100B4F}" type="presOf" srcId="{717044EC-6E96-4A30-B58B-F13EBEC5F3D3}" destId="{465D47D2-47FC-40D0-B048-DBED5036B188}" srcOrd="0" destOrd="0" presId="urn:microsoft.com/office/officeart/2005/8/layout/venn1"/>
    <dgm:cxn modelId="{DB4E41BB-CE88-410D-BB9C-8C2F78C5AB34}" srcId="{2DB90A97-2410-4582-A551-75DFAECB626D}" destId="{717044EC-6E96-4A30-B58B-F13EBEC5F3D3}" srcOrd="0" destOrd="0" parTransId="{FCA58EE1-0265-45FA-8087-2E3D9C05C4AB}" sibTransId="{D2AA5F82-31E2-4E30-8B98-18B350A85483}"/>
    <dgm:cxn modelId="{574D5415-F581-42D1-BBF1-58DB77B38ADB}" type="presOf" srcId="{2DB90A97-2410-4582-A551-75DFAECB626D}" destId="{471FED9B-1885-4FEC-A6A9-09CD49AC825B}" srcOrd="0" destOrd="0" presId="urn:microsoft.com/office/officeart/2005/8/layout/venn1"/>
    <dgm:cxn modelId="{7BF39D74-7024-45B5-A7A5-3A2D3CF43988}" type="presParOf" srcId="{471FED9B-1885-4FEC-A6A9-09CD49AC825B}" destId="{465D47D2-47FC-40D0-B048-DBED5036B188}"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DE7B9D-ED99-4747-A24A-5C359B649403}" type="doc">
      <dgm:prSet loTypeId="urn:microsoft.com/office/officeart/2005/8/layout/lProcess3" loCatId="process" qsTypeId="urn:microsoft.com/office/officeart/2005/8/quickstyle/simple5" qsCatId="simple" csTypeId="urn:microsoft.com/office/officeart/2005/8/colors/accent1_3" csCatId="accent1" phldr="1"/>
      <dgm:spPr/>
      <dgm:t>
        <a:bodyPr/>
        <a:lstStyle/>
        <a:p>
          <a:endParaRPr lang="ru-RU"/>
        </a:p>
      </dgm:t>
    </dgm:pt>
    <dgm:pt modelId="{7E1EB051-5D56-4731-9E83-BC2026595C99}">
      <dgm:prSet/>
      <dgm:spPr/>
      <dgm:t>
        <a:bodyPr/>
        <a:lstStyle/>
        <a:p>
          <a:pPr rtl="0"/>
          <a:r>
            <a:rPr lang="ru-RU" b="1" dirty="0" smtClean="0">
              <a:effectLst>
                <a:outerShdw blurRad="38100" dist="38100" dir="2700000" algn="tl">
                  <a:srgbClr val="000000">
                    <a:alpha val="43137"/>
                  </a:srgbClr>
                </a:outerShdw>
              </a:effectLst>
            </a:rPr>
            <a:t>В том же году Джозеф Генри продемонстрировал электромагнитную индукцию, показав на простом оборудовании возможности превращения магнетизма в электричество и наоборот. Не торо-</a:t>
          </a:r>
          <a:r>
            <a:rPr lang="ru-RU" b="1" dirty="0" err="1" smtClean="0">
              <a:effectLst>
                <a:outerShdw blurRad="38100" dist="38100" dir="2700000" algn="tl">
                  <a:srgbClr val="000000">
                    <a:alpha val="43137"/>
                  </a:srgbClr>
                </a:outerShdw>
              </a:effectLst>
            </a:rPr>
            <a:t>пясь</a:t>
          </a:r>
          <a:r>
            <a:rPr lang="ru-RU" b="1" dirty="0" smtClean="0">
              <a:effectLst>
                <a:outerShdw blurRad="38100" dist="38100" dir="2700000" algn="tl">
                  <a:srgbClr val="000000">
                    <a:alpha val="43137"/>
                  </a:srgbClr>
                </a:outerShdw>
              </a:effectLst>
            </a:rPr>
            <a:t> с публикацией результатов своих работ, Генри потерял на них приоритет в 1831 году, когда британский физик Майкл Фарадей опубликовал отчет о своем открытии индукции. </a:t>
          </a:r>
          <a:endParaRPr lang="ru-RU" b="1" dirty="0">
            <a:effectLst>
              <a:outerShdw blurRad="38100" dist="38100" dir="2700000" algn="tl">
                <a:srgbClr val="000000">
                  <a:alpha val="43137"/>
                </a:srgbClr>
              </a:outerShdw>
            </a:effectLst>
          </a:endParaRPr>
        </a:p>
      </dgm:t>
    </dgm:pt>
    <dgm:pt modelId="{7F3A16C5-485B-4253-8969-F0CC7BE23880}" type="parTrans" cxnId="{766943E9-EB19-4570-BD14-4408BDBB7FB2}">
      <dgm:prSet/>
      <dgm:spPr/>
      <dgm:t>
        <a:bodyPr/>
        <a:lstStyle/>
        <a:p>
          <a:endParaRPr lang="ru-RU"/>
        </a:p>
      </dgm:t>
    </dgm:pt>
    <dgm:pt modelId="{2504AFC7-9956-41BD-90C1-ED8441319F75}" type="sibTrans" cxnId="{766943E9-EB19-4570-BD14-4408BDBB7FB2}">
      <dgm:prSet/>
      <dgm:spPr/>
      <dgm:t>
        <a:bodyPr/>
        <a:lstStyle/>
        <a:p>
          <a:endParaRPr lang="ru-RU"/>
        </a:p>
      </dgm:t>
    </dgm:pt>
    <dgm:pt modelId="{1FA928CE-3A6B-4A21-98A9-109BEC09CD28}">
      <dgm:prSet custT="1"/>
      <dgm:spPr/>
      <dgm:t>
        <a:bodyPr/>
        <a:lstStyle/>
        <a:p>
          <a:pPr algn="ctr"/>
          <a:r>
            <a:rPr lang="ru-RU"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1831 году Генри изобрел электрический звонок, протянул проволоку длиной в 1 милю вокруг своей аудитории, и, когда он использовал сильный магнит и подходящую батарею, звонок на другом конце проводника звонил. Это была первая демонстрация телеграфа со слышимым сигналом.</a:t>
          </a:r>
          <a:endParaRPr lang="ru-RU"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13D2B7-4372-45F4-A42B-52A8E5C11C43}" type="parTrans" cxnId="{C11C4908-BDF0-4469-A404-F024F4E4D7A1}">
      <dgm:prSet/>
      <dgm:spPr/>
      <dgm:t>
        <a:bodyPr/>
        <a:lstStyle/>
        <a:p>
          <a:endParaRPr lang="ru-RU"/>
        </a:p>
      </dgm:t>
    </dgm:pt>
    <dgm:pt modelId="{C22F4E1A-3CE6-4BCE-8712-9436738501B8}" type="sibTrans" cxnId="{C11C4908-BDF0-4469-A404-F024F4E4D7A1}">
      <dgm:prSet/>
      <dgm:spPr/>
      <dgm:t>
        <a:bodyPr/>
        <a:lstStyle/>
        <a:p>
          <a:endParaRPr lang="ru-RU"/>
        </a:p>
      </dgm:t>
    </dgm:pt>
    <dgm:pt modelId="{E27E7E44-6B79-43BE-A922-1BB8A9EBDBAF}" type="pres">
      <dgm:prSet presAssocID="{DBDE7B9D-ED99-4747-A24A-5C359B649403}" presName="Name0" presStyleCnt="0">
        <dgm:presLayoutVars>
          <dgm:chPref val="3"/>
          <dgm:dir/>
          <dgm:animLvl val="lvl"/>
          <dgm:resizeHandles/>
        </dgm:presLayoutVars>
      </dgm:prSet>
      <dgm:spPr/>
      <dgm:t>
        <a:bodyPr/>
        <a:lstStyle/>
        <a:p>
          <a:endParaRPr lang="ru-RU"/>
        </a:p>
      </dgm:t>
    </dgm:pt>
    <dgm:pt modelId="{A160CA33-12C9-4DAD-A019-DF0AC8B5C2D9}" type="pres">
      <dgm:prSet presAssocID="{7E1EB051-5D56-4731-9E83-BC2026595C99}" presName="horFlow" presStyleCnt="0"/>
      <dgm:spPr/>
    </dgm:pt>
    <dgm:pt modelId="{3D0F01D0-8984-449D-B283-1870843CD58C}" type="pres">
      <dgm:prSet presAssocID="{7E1EB051-5D56-4731-9E83-BC2026595C99}" presName="bigChev" presStyleLbl="node1" presStyleIdx="0" presStyleCnt="2" custScaleX="62654" custScaleY="65495" custLinFactNeighborX="-24707" custLinFactNeighborY="16885"/>
      <dgm:spPr/>
      <dgm:t>
        <a:bodyPr/>
        <a:lstStyle/>
        <a:p>
          <a:endParaRPr lang="ru-RU"/>
        </a:p>
      </dgm:t>
    </dgm:pt>
    <dgm:pt modelId="{2502A03D-08DF-4B7E-A3C6-AFF3D1AB6646}" type="pres">
      <dgm:prSet presAssocID="{7E1EB051-5D56-4731-9E83-BC2026595C99}" presName="vSp" presStyleCnt="0"/>
      <dgm:spPr/>
    </dgm:pt>
    <dgm:pt modelId="{6679B26C-A0B5-4A39-AE0D-F2F2489AE584}" type="pres">
      <dgm:prSet presAssocID="{1FA928CE-3A6B-4A21-98A9-109BEC09CD28}" presName="horFlow" presStyleCnt="0"/>
      <dgm:spPr/>
    </dgm:pt>
    <dgm:pt modelId="{169346C8-B9B2-416D-A569-F714F61A3374}" type="pres">
      <dgm:prSet presAssocID="{1FA928CE-3A6B-4A21-98A9-109BEC09CD28}" presName="bigChev" presStyleLbl="node1" presStyleIdx="1" presStyleCnt="2" custScaleX="73283" custScaleY="72283" custLinFactNeighborX="23114" custLinFactNeighborY="-65026"/>
      <dgm:spPr/>
      <dgm:t>
        <a:bodyPr/>
        <a:lstStyle/>
        <a:p>
          <a:endParaRPr lang="ru-RU"/>
        </a:p>
      </dgm:t>
    </dgm:pt>
  </dgm:ptLst>
  <dgm:cxnLst>
    <dgm:cxn modelId="{8D2D0A72-71B6-42D6-A165-556D05755249}" type="presOf" srcId="{1FA928CE-3A6B-4A21-98A9-109BEC09CD28}" destId="{169346C8-B9B2-416D-A569-F714F61A3374}" srcOrd="0" destOrd="0" presId="urn:microsoft.com/office/officeart/2005/8/layout/lProcess3"/>
    <dgm:cxn modelId="{58D4CCE4-1DBE-454D-92E0-B30352CA2364}" type="presOf" srcId="{DBDE7B9D-ED99-4747-A24A-5C359B649403}" destId="{E27E7E44-6B79-43BE-A922-1BB8A9EBDBAF}" srcOrd="0" destOrd="0" presId="urn:microsoft.com/office/officeart/2005/8/layout/lProcess3"/>
    <dgm:cxn modelId="{766943E9-EB19-4570-BD14-4408BDBB7FB2}" srcId="{DBDE7B9D-ED99-4747-A24A-5C359B649403}" destId="{7E1EB051-5D56-4731-9E83-BC2026595C99}" srcOrd="0" destOrd="0" parTransId="{7F3A16C5-485B-4253-8969-F0CC7BE23880}" sibTransId="{2504AFC7-9956-41BD-90C1-ED8441319F75}"/>
    <dgm:cxn modelId="{C11C4908-BDF0-4469-A404-F024F4E4D7A1}" srcId="{DBDE7B9D-ED99-4747-A24A-5C359B649403}" destId="{1FA928CE-3A6B-4A21-98A9-109BEC09CD28}" srcOrd="1" destOrd="0" parTransId="{F513D2B7-4372-45F4-A42B-52A8E5C11C43}" sibTransId="{C22F4E1A-3CE6-4BCE-8712-9436738501B8}"/>
    <dgm:cxn modelId="{8DC3BB9F-913C-4377-8BD6-351E1069F5C4}" type="presOf" srcId="{7E1EB051-5D56-4731-9E83-BC2026595C99}" destId="{3D0F01D0-8984-449D-B283-1870843CD58C}" srcOrd="0" destOrd="0" presId="urn:microsoft.com/office/officeart/2005/8/layout/lProcess3"/>
    <dgm:cxn modelId="{AAEFA826-B658-428B-ACA9-E04B5BB8AC55}" type="presParOf" srcId="{E27E7E44-6B79-43BE-A922-1BB8A9EBDBAF}" destId="{A160CA33-12C9-4DAD-A019-DF0AC8B5C2D9}" srcOrd="0" destOrd="0" presId="urn:microsoft.com/office/officeart/2005/8/layout/lProcess3"/>
    <dgm:cxn modelId="{0FD56972-8B71-44EF-8050-C7066BE31E6C}" type="presParOf" srcId="{A160CA33-12C9-4DAD-A019-DF0AC8B5C2D9}" destId="{3D0F01D0-8984-449D-B283-1870843CD58C}" srcOrd="0" destOrd="0" presId="urn:microsoft.com/office/officeart/2005/8/layout/lProcess3"/>
    <dgm:cxn modelId="{B1858C1E-1335-461B-A9E4-CB042D832862}" type="presParOf" srcId="{E27E7E44-6B79-43BE-A922-1BB8A9EBDBAF}" destId="{2502A03D-08DF-4B7E-A3C6-AFF3D1AB6646}" srcOrd="1" destOrd="0" presId="urn:microsoft.com/office/officeart/2005/8/layout/lProcess3"/>
    <dgm:cxn modelId="{420513B9-09FC-4D7D-BC02-2EB2486BB295}" type="presParOf" srcId="{E27E7E44-6B79-43BE-A922-1BB8A9EBDBAF}" destId="{6679B26C-A0B5-4A39-AE0D-F2F2489AE584}" srcOrd="2" destOrd="0" presId="urn:microsoft.com/office/officeart/2005/8/layout/lProcess3"/>
    <dgm:cxn modelId="{5F3DE6C8-C211-4AA2-A341-71F465EF8A68}" type="presParOf" srcId="{6679B26C-A0B5-4A39-AE0D-F2F2489AE584}" destId="{169346C8-B9B2-416D-A569-F714F61A337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FD92DB-25F5-47CF-A0E9-9A5BC697DF6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ru-RU"/>
        </a:p>
      </dgm:t>
    </dgm:pt>
    <dgm:pt modelId="{90D664BA-B0C6-456F-A556-55AC73E97C2B}">
      <dgm:prSet/>
      <dgm:spPr/>
      <dgm:t>
        <a:bodyPr/>
        <a:lstStyle/>
        <a:p>
          <a:pPr rtl="0"/>
          <a:r>
            <a:rPr lang="ru-RU" dirty="0" smtClean="0">
              <a:effectLst>
                <a:outerShdw blurRad="38100" dist="38100" dir="2700000" algn="tl">
                  <a:srgbClr val="000000">
                    <a:alpha val="43137"/>
                  </a:srgbClr>
                </a:outerShdw>
              </a:effectLst>
            </a:rPr>
            <a:t>В том же году Генри изобрел двигатель с </a:t>
          </a:r>
          <a:r>
            <a:rPr lang="ru-RU" dirty="0" smtClean="0">
              <a:effectLst>
                <a:outerShdw blurRad="38100" dist="38100" dir="2700000" algn="tl">
                  <a:srgbClr val="000000">
                    <a:alpha val="43137"/>
                  </a:srgbClr>
                </a:outerShdw>
              </a:effectLst>
            </a:rPr>
            <a:t>электромагнитом </a:t>
          </a:r>
          <a:r>
            <a:rPr lang="ru-RU" dirty="0" smtClean="0">
              <a:effectLst>
                <a:outerShdw blurRad="38100" dist="38100" dir="2700000" algn="tl">
                  <a:srgbClr val="000000">
                    <a:alpha val="43137"/>
                  </a:srgbClr>
                </a:outerShdw>
              </a:effectLst>
            </a:rPr>
            <a:t>в виде коромысла. В нем электромагнит </a:t>
          </a:r>
          <a:r>
            <a:rPr lang="ru-RU" dirty="0" smtClean="0">
              <a:effectLst>
                <a:outerShdw blurRad="38100" dist="38100" dir="2700000" algn="tl">
                  <a:srgbClr val="000000">
                    <a:alpha val="43137"/>
                  </a:srgbClr>
                </a:outerShdw>
              </a:effectLst>
            </a:rPr>
            <a:t>совершал </a:t>
          </a:r>
          <a:r>
            <a:rPr lang="ru-RU" dirty="0" smtClean="0">
              <a:effectLst>
                <a:outerShdw blurRad="38100" dist="38100" dir="2700000" algn="tl">
                  <a:srgbClr val="000000">
                    <a:alpha val="43137"/>
                  </a:srgbClr>
                </a:outerShdw>
              </a:effectLst>
            </a:rPr>
            <a:t>75 качаний в минуту, но мощности такого </a:t>
          </a:r>
          <a:r>
            <a:rPr lang="ru-RU" dirty="0" smtClean="0">
              <a:effectLst>
                <a:outerShdw blurRad="38100" dist="38100" dir="2700000" algn="tl">
                  <a:srgbClr val="000000">
                    <a:alpha val="43137"/>
                  </a:srgbClr>
                </a:outerShdw>
              </a:effectLst>
            </a:rPr>
            <a:t>двигателя </a:t>
          </a:r>
          <a:r>
            <a:rPr lang="ru-RU" dirty="0" smtClean="0">
              <a:effectLst>
                <a:outerShdw blurRad="38100" dist="38100" dir="2700000" algn="tl">
                  <a:srgbClr val="000000">
                    <a:alpha val="43137"/>
                  </a:srgbClr>
                </a:outerShdw>
              </a:effectLst>
            </a:rPr>
            <a:t>хватало лишь для демонстрации его работы. </a:t>
          </a:r>
          <a:r>
            <a:rPr lang="ru-RU" dirty="0" smtClean="0"/>
            <a:t>	</a:t>
          </a:r>
          <a:endParaRPr lang="ru-RU" dirty="0"/>
        </a:p>
      </dgm:t>
    </dgm:pt>
    <dgm:pt modelId="{1E27AC6A-F1A1-475C-8CAE-592B21801A62}" type="parTrans" cxnId="{D220F556-C5C7-4E4D-BD20-849BE1354279}">
      <dgm:prSet/>
      <dgm:spPr/>
      <dgm:t>
        <a:bodyPr/>
        <a:lstStyle/>
        <a:p>
          <a:endParaRPr lang="ru-RU"/>
        </a:p>
      </dgm:t>
    </dgm:pt>
    <dgm:pt modelId="{EDB3B7AF-BD4F-45B4-98C6-3EEBC1062E0A}" type="sibTrans" cxnId="{D220F556-C5C7-4E4D-BD20-849BE1354279}">
      <dgm:prSet/>
      <dgm:spPr/>
      <dgm:t>
        <a:bodyPr/>
        <a:lstStyle/>
        <a:p>
          <a:endParaRPr lang="ru-RU"/>
        </a:p>
      </dgm:t>
    </dgm:pt>
    <dgm:pt modelId="{B96E38DA-E3BC-410B-9FDA-1D20522E7422}" type="pres">
      <dgm:prSet presAssocID="{5AFD92DB-25F5-47CF-A0E9-9A5BC697DF60}" presName="linearFlow" presStyleCnt="0">
        <dgm:presLayoutVars>
          <dgm:dir/>
          <dgm:resizeHandles val="exact"/>
        </dgm:presLayoutVars>
      </dgm:prSet>
      <dgm:spPr/>
      <dgm:t>
        <a:bodyPr/>
        <a:lstStyle/>
        <a:p>
          <a:endParaRPr lang="ru-RU"/>
        </a:p>
      </dgm:t>
    </dgm:pt>
    <dgm:pt modelId="{0F2B01CF-7504-4245-95C6-B744731F22BC}" type="pres">
      <dgm:prSet presAssocID="{90D664BA-B0C6-456F-A556-55AC73E97C2B}" presName="composite" presStyleCnt="0"/>
      <dgm:spPr/>
    </dgm:pt>
    <dgm:pt modelId="{C6388121-6CB1-4CFF-993B-4A93DFE144CC}" type="pres">
      <dgm:prSet presAssocID="{90D664BA-B0C6-456F-A556-55AC73E97C2B}" presName="imgShp" presStyleLbl="fgImgPlace1" presStyleIdx="0" presStyleCnt="1" custScaleX="166416" custScaleY="116921" custLinFactNeighborX="-701" custLinFactNeighborY="-3133"/>
      <dgm:spPr>
        <a:blipFill rotWithShape="1">
          <a:blip xmlns:r="http://schemas.openxmlformats.org/officeDocument/2006/relationships" r:embed="rId1"/>
          <a:stretch>
            <a:fillRect/>
          </a:stretch>
        </a:blipFill>
      </dgm:spPr>
    </dgm:pt>
    <dgm:pt modelId="{A5353F1E-CB36-4C21-BF2B-E67CF93A1AE2}" type="pres">
      <dgm:prSet presAssocID="{90D664BA-B0C6-456F-A556-55AC73E97C2B}" presName="txShp" presStyleLbl="node1" presStyleIdx="0" presStyleCnt="1" custScaleX="82335" custLinFactNeighborX="11877" custLinFactNeighborY="-5213">
        <dgm:presLayoutVars>
          <dgm:bulletEnabled val="1"/>
        </dgm:presLayoutVars>
      </dgm:prSet>
      <dgm:spPr/>
      <dgm:t>
        <a:bodyPr/>
        <a:lstStyle/>
        <a:p>
          <a:endParaRPr lang="ru-RU"/>
        </a:p>
      </dgm:t>
    </dgm:pt>
  </dgm:ptLst>
  <dgm:cxnLst>
    <dgm:cxn modelId="{1CED3722-1BC1-4A0D-BC58-7BBB73D318F2}" type="presOf" srcId="{5AFD92DB-25F5-47CF-A0E9-9A5BC697DF60}" destId="{B96E38DA-E3BC-410B-9FDA-1D20522E7422}" srcOrd="0" destOrd="0" presId="urn:microsoft.com/office/officeart/2005/8/layout/vList3"/>
    <dgm:cxn modelId="{D220F556-C5C7-4E4D-BD20-849BE1354279}" srcId="{5AFD92DB-25F5-47CF-A0E9-9A5BC697DF60}" destId="{90D664BA-B0C6-456F-A556-55AC73E97C2B}" srcOrd="0" destOrd="0" parTransId="{1E27AC6A-F1A1-475C-8CAE-592B21801A62}" sibTransId="{EDB3B7AF-BD4F-45B4-98C6-3EEBC1062E0A}"/>
    <dgm:cxn modelId="{564FAA9F-5D3B-48EE-B8B0-6CCDEDF16885}" type="presOf" srcId="{90D664BA-B0C6-456F-A556-55AC73E97C2B}" destId="{A5353F1E-CB36-4C21-BF2B-E67CF93A1AE2}" srcOrd="0" destOrd="0" presId="urn:microsoft.com/office/officeart/2005/8/layout/vList3"/>
    <dgm:cxn modelId="{5F07365B-D367-47DE-95B3-9DCB8A559A28}" type="presParOf" srcId="{B96E38DA-E3BC-410B-9FDA-1D20522E7422}" destId="{0F2B01CF-7504-4245-95C6-B744731F22BC}" srcOrd="0" destOrd="0" presId="urn:microsoft.com/office/officeart/2005/8/layout/vList3"/>
    <dgm:cxn modelId="{76677DEB-52E1-4CF5-BA3E-220196C67E17}" type="presParOf" srcId="{0F2B01CF-7504-4245-95C6-B744731F22BC}" destId="{C6388121-6CB1-4CFF-993B-4A93DFE144CC}" srcOrd="0" destOrd="0" presId="urn:microsoft.com/office/officeart/2005/8/layout/vList3"/>
    <dgm:cxn modelId="{BFB831C8-540F-4946-BE7B-11C61AEC39D5}" type="presParOf" srcId="{0F2B01CF-7504-4245-95C6-B744731F22BC}" destId="{A5353F1E-CB36-4C21-BF2B-E67CF93A1AE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E796B1-395D-410C-92B9-C192AAEC022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9380D09E-0C4F-4F20-A146-CC37FE542752}">
      <dgm:prSet custT="1"/>
      <dgm:spPr/>
      <dgm:t>
        <a:bodyPr/>
        <a:lstStyle/>
        <a:p>
          <a:pPr algn="ctr" rtl="0"/>
          <a:r>
            <a:rPr lang="ru-RU" sz="1600" i="1" dirty="0" smtClean="0">
              <a:effectLst>
                <a:outerShdw blurRad="38100" dist="38100" dir="2700000" algn="tl">
                  <a:srgbClr val="000000">
                    <a:alpha val="43137"/>
                  </a:srgbClr>
                </a:outerShdw>
              </a:effectLst>
            </a:rPr>
            <a:t>    В 1832 году в Принстонском колледже (штат Нью-Джерси), считающимся вузом более высокого уровня, чем Академия Олбани, стала вакантной должность профессора естественной философии. Ученые США уже тогда считали Генри одним из лучших людей науки и рекомендовали его на эту должность. </a:t>
          </a:r>
          <a:r>
            <a:rPr lang="ru-RU" sz="1500" dirty="0" smtClean="0"/>
            <a:t>	</a:t>
          </a:r>
          <a:endParaRPr lang="ru-RU" sz="1500" dirty="0"/>
        </a:p>
      </dgm:t>
    </dgm:pt>
    <dgm:pt modelId="{5E80D964-E9A7-4579-9691-88F0D6E65F3D}" type="parTrans" cxnId="{E21E8EF0-13E7-4F28-9E9F-68E0666545B0}">
      <dgm:prSet/>
      <dgm:spPr/>
      <dgm:t>
        <a:bodyPr/>
        <a:lstStyle/>
        <a:p>
          <a:endParaRPr lang="ru-RU"/>
        </a:p>
      </dgm:t>
    </dgm:pt>
    <dgm:pt modelId="{CB715EAB-998D-40B3-9F89-A28E9AA5A14C}" type="sibTrans" cxnId="{E21E8EF0-13E7-4F28-9E9F-68E0666545B0}">
      <dgm:prSet/>
      <dgm:spPr/>
      <dgm:t>
        <a:bodyPr/>
        <a:lstStyle/>
        <a:p>
          <a:endParaRPr lang="ru-RU"/>
        </a:p>
      </dgm:t>
    </dgm:pt>
    <dgm:pt modelId="{2B09EB7A-A37F-4987-97CB-1F165610BF17}" type="pres">
      <dgm:prSet presAssocID="{02E796B1-395D-410C-92B9-C192AAEC0226}" presName="compositeShape" presStyleCnt="0">
        <dgm:presLayoutVars>
          <dgm:chMax val="7"/>
          <dgm:dir/>
          <dgm:resizeHandles val="exact"/>
        </dgm:presLayoutVars>
      </dgm:prSet>
      <dgm:spPr/>
    </dgm:pt>
    <dgm:pt modelId="{79DBA9C4-9F6C-4E03-BB2F-09377CFBE813}" type="pres">
      <dgm:prSet presAssocID="{9380D09E-0C4F-4F20-A146-CC37FE542752}" presName="circ1TxSh" presStyleLbl="vennNode1" presStyleIdx="0" presStyleCnt="1" custScaleX="79123" custScaleY="72121" custLinFactNeighborX="6080" custLinFactNeighborY="-21697"/>
      <dgm:spPr/>
      <dgm:t>
        <a:bodyPr/>
        <a:lstStyle/>
        <a:p>
          <a:endParaRPr lang="ru-RU"/>
        </a:p>
      </dgm:t>
    </dgm:pt>
  </dgm:ptLst>
  <dgm:cxnLst>
    <dgm:cxn modelId="{E21E8EF0-13E7-4F28-9E9F-68E0666545B0}" srcId="{02E796B1-395D-410C-92B9-C192AAEC0226}" destId="{9380D09E-0C4F-4F20-A146-CC37FE542752}" srcOrd="0" destOrd="0" parTransId="{5E80D964-E9A7-4579-9691-88F0D6E65F3D}" sibTransId="{CB715EAB-998D-40B3-9F89-A28E9AA5A14C}"/>
    <dgm:cxn modelId="{D56CA093-1E67-4DCA-AAB7-3569015A137C}" type="presOf" srcId="{02E796B1-395D-410C-92B9-C192AAEC0226}" destId="{2B09EB7A-A37F-4987-97CB-1F165610BF17}" srcOrd="0" destOrd="0" presId="urn:microsoft.com/office/officeart/2005/8/layout/venn1"/>
    <dgm:cxn modelId="{17911E93-9D9D-4BCF-9B32-E96629300772}" type="presOf" srcId="{9380D09E-0C4F-4F20-A146-CC37FE542752}" destId="{79DBA9C4-9F6C-4E03-BB2F-09377CFBE813}" srcOrd="0" destOrd="0" presId="urn:microsoft.com/office/officeart/2005/8/layout/venn1"/>
    <dgm:cxn modelId="{259CA1C9-6558-4717-A808-202B1F8D8F09}" type="presParOf" srcId="{2B09EB7A-A37F-4987-97CB-1F165610BF17}" destId="{79DBA9C4-9F6C-4E03-BB2F-09377CFBE81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89EC62-1E32-4509-BC97-2F38BC0F8FD0}"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ru-RU"/>
        </a:p>
      </dgm:t>
    </dgm:pt>
    <dgm:pt modelId="{5FE05B99-E1AF-4EB0-967B-AF967F1B7B4C}">
      <dgm:prSet custT="1"/>
      <dgm:spPr/>
      <dgm:t>
        <a:bodyPr/>
        <a:lstStyle/>
        <a:p>
          <a:pPr rtl="0"/>
          <a:r>
            <a:rPr lang="ru-RU" sz="1400" dirty="0" smtClean="0">
              <a:effectLst>
                <a:outerShdw blurRad="38100" dist="38100" dir="2700000" algn="tl">
                  <a:srgbClr val="000000">
                    <a:alpha val="43137"/>
                  </a:srgbClr>
                </a:outerShdw>
              </a:effectLst>
            </a:rPr>
            <a:t>Проработав шесть лет в Академии, Джозеф Генри в ноябре 1832 года покинул Олбани и стал профессором ныне Принстонского университета, где плодотворно трудился в течение четырнадцати лет. Здесь он, занимаясь сначала модификацией прототипа своего телеграфа, придумал электромагнитное реле. В 1835 году Генри, используя реле, продемонстрировал работу усовершенствованного телеграфа на территории Принстонского колледжа, передававшего ударные сигналы, воспринимаемые полусферической поверхностью звонка на расстояние одной мили. Иногда Генри использовал свой телеграф для того, чтобы послать сообщения из колледжа домой и заказать обед. </a:t>
          </a:r>
          <a:r>
            <a:rPr lang="ru-RU" sz="1200" dirty="0" smtClean="0"/>
            <a:t>	</a:t>
          </a:r>
          <a:endParaRPr lang="ru-RU" sz="1200" dirty="0"/>
        </a:p>
      </dgm:t>
    </dgm:pt>
    <dgm:pt modelId="{E16CA0A9-1162-4786-99FC-46245A07FC55}" type="parTrans" cxnId="{3B80F5AE-5D93-4885-A9AF-CB168707CCE5}">
      <dgm:prSet/>
      <dgm:spPr/>
      <dgm:t>
        <a:bodyPr/>
        <a:lstStyle/>
        <a:p>
          <a:endParaRPr lang="ru-RU"/>
        </a:p>
      </dgm:t>
    </dgm:pt>
    <dgm:pt modelId="{26328FD2-EE35-4050-B4B7-31678093F1D2}" type="sibTrans" cxnId="{3B80F5AE-5D93-4885-A9AF-CB168707CCE5}">
      <dgm:prSet/>
      <dgm:spPr/>
      <dgm:t>
        <a:bodyPr/>
        <a:lstStyle/>
        <a:p>
          <a:endParaRPr lang="ru-RU"/>
        </a:p>
      </dgm:t>
    </dgm:pt>
    <dgm:pt modelId="{62EDC1D5-ABB5-4596-886F-745FB8F300CE}" type="pres">
      <dgm:prSet presAssocID="{D589EC62-1E32-4509-BC97-2F38BC0F8FD0}" presName="Name0" presStyleCnt="0">
        <dgm:presLayoutVars>
          <dgm:dir/>
          <dgm:resizeHandles val="exact"/>
        </dgm:presLayoutVars>
      </dgm:prSet>
      <dgm:spPr/>
    </dgm:pt>
    <dgm:pt modelId="{4AB8B55B-AC97-431C-B6EA-B39D2BCE6990}" type="pres">
      <dgm:prSet presAssocID="{D589EC62-1E32-4509-BC97-2F38BC0F8FD0}" presName="bkgdShp" presStyleLbl="alignAccFollowNode1" presStyleIdx="0" presStyleCnt="1" custLinFactNeighborY="4364"/>
      <dgm:spPr/>
    </dgm:pt>
    <dgm:pt modelId="{43C4AF24-12AB-4277-8DA8-54F2282EEAE8}" type="pres">
      <dgm:prSet presAssocID="{D589EC62-1E32-4509-BC97-2F38BC0F8FD0}" presName="linComp" presStyleCnt="0"/>
      <dgm:spPr/>
    </dgm:pt>
    <dgm:pt modelId="{1681ED75-5360-4997-8B56-EE529E06B1C5}" type="pres">
      <dgm:prSet presAssocID="{5FE05B99-E1AF-4EB0-967B-AF967F1B7B4C}" presName="compNode" presStyleCnt="0"/>
      <dgm:spPr/>
    </dgm:pt>
    <dgm:pt modelId="{E42A6A4B-C3F8-4464-8EDD-8A9F0CF5EA68}" type="pres">
      <dgm:prSet presAssocID="{5FE05B99-E1AF-4EB0-967B-AF967F1B7B4C}" presName="node" presStyleLbl="node1" presStyleIdx="0" presStyleCnt="1" custScaleX="106487">
        <dgm:presLayoutVars>
          <dgm:bulletEnabled val="1"/>
        </dgm:presLayoutVars>
      </dgm:prSet>
      <dgm:spPr/>
      <dgm:t>
        <a:bodyPr/>
        <a:lstStyle/>
        <a:p>
          <a:endParaRPr lang="ru-RU"/>
        </a:p>
      </dgm:t>
    </dgm:pt>
    <dgm:pt modelId="{75CDE8C2-471F-44BA-94D7-775EF6CC8E4B}" type="pres">
      <dgm:prSet presAssocID="{5FE05B99-E1AF-4EB0-967B-AF967F1B7B4C}" presName="invisiNode" presStyleLbl="node1" presStyleIdx="0" presStyleCnt="1"/>
      <dgm:spPr/>
    </dgm:pt>
    <dgm:pt modelId="{0216C5C4-5203-4BE4-AD62-E76585018381}" type="pres">
      <dgm:prSet presAssocID="{5FE05B99-E1AF-4EB0-967B-AF967F1B7B4C}" presName="imagNode" presStyleLbl="fgImgPlace1" presStyleIdx="0" presStyleCnt="1"/>
      <dgm:spPr>
        <a:blipFill rotWithShape="1">
          <a:blip xmlns:r="http://schemas.openxmlformats.org/officeDocument/2006/relationships" r:embed="rId1"/>
          <a:stretch>
            <a:fillRect/>
          </a:stretch>
        </a:blipFill>
      </dgm:spPr>
    </dgm:pt>
  </dgm:ptLst>
  <dgm:cxnLst>
    <dgm:cxn modelId="{9238FB5C-39B3-43A8-8B81-4A5650CC75EA}" type="presOf" srcId="{D589EC62-1E32-4509-BC97-2F38BC0F8FD0}" destId="{62EDC1D5-ABB5-4596-886F-745FB8F300CE}" srcOrd="0" destOrd="0" presId="urn:microsoft.com/office/officeart/2005/8/layout/pList2"/>
    <dgm:cxn modelId="{3B80F5AE-5D93-4885-A9AF-CB168707CCE5}" srcId="{D589EC62-1E32-4509-BC97-2F38BC0F8FD0}" destId="{5FE05B99-E1AF-4EB0-967B-AF967F1B7B4C}" srcOrd="0" destOrd="0" parTransId="{E16CA0A9-1162-4786-99FC-46245A07FC55}" sibTransId="{26328FD2-EE35-4050-B4B7-31678093F1D2}"/>
    <dgm:cxn modelId="{831BCA85-B1C5-439A-B77A-57D93F5FEF40}" type="presOf" srcId="{5FE05B99-E1AF-4EB0-967B-AF967F1B7B4C}" destId="{E42A6A4B-C3F8-4464-8EDD-8A9F0CF5EA68}" srcOrd="0" destOrd="0" presId="urn:microsoft.com/office/officeart/2005/8/layout/pList2"/>
    <dgm:cxn modelId="{6FBADAB5-EEA7-4A6C-8B8C-08CC994E3611}" type="presParOf" srcId="{62EDC1D5-ABB5-4596-886F-745FB8F300CE}" destId="{4AB8B55B-AC97-431C-B6EA-B39D2BCE6990}" srcOrd="0" destOrd="0" presId="urn:microsoft.com/office/officeart/2005/8/layout/pList2"/>
    <dgm:cxn modelId="{6308BD14-04B7-41ED-8DF8-A24657CB10EC}" type="presParOf" srcId="{62EDC1D5-ABB5-4596-886F-745FB8F300CE}" destId="{43C4AF24-12AB-4277-8DA8-54F2282EEAE8}" srcOrd="1" destOrd="0" presId="urn:microsoft.com/office/officeart/2005/8/layout/pList2"/>
    <dgm:cxn modelId="{B0BAD316-9CF0-40D3-872D-806F72C2B4F6}" type="presParOf" srcId="{43C4AF24-12AB-4277-8DA8-54F2282EEAE8}" destId="{1681ED75-5360-4997-8B56-EE529E06B1C5}" srcOrd="0" destOrd="0" presId="urn:microsoft.com/office/officeart/2005/8/layout/pList2"/>
    <dgm:cxn modelId="{820D93B7-2F4B-4088-92B6-B522AA6D2CC9}" type="presParOf" srcId="{1681ED75-5360-4997-8B56-EE529E06B1C5}" destId="{E42A6A4B-C3F8-4464-8EDD-8A9F0CF5EA68}" srcOrd="0" destOrd="0" presId="urn:microsoft.com/office/officeart/2005/8/layout/pList2"/>
    <dgm:cxn modelId="{1AA88063-79A5-4353-B916-1B0BF3644AA4}" type="presParOf" srcId="{1681ED75-5360-4997-8B56-EE529E06B1C5}" destId="{75CDE8C2-471F-44BA-94D7-775EF6CC8E4B}" srcOrd="1" destOrd="0" presId="urn:microsoft.com/office/officeart/2005/8/layout/pList2"/>
    <dgm:cxn modelId="{B4962480-2EC3-477E-A5D9-325F2176F98F}" type="presParOf" srcId="{1681ED75-5360-4997-8B56-EE529E06B1C5}" destId="{0216C5C4-5203-4BE4-AD62-E76585018381}"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EC755C-00B7-4E25-AC3F-C7A4F93CF68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ru-RU"/>
        </a:p>
      </dgm:t>
    </dgm:pt>
    <dgm:pt modelId="{E67C6BA3-C8C4-4A06-9247-5C30C1C7EBBA}">
      <dgm:prSet custT="1"/>
      <dgm:spPr/>
      <dgm:t>
        <a:bodyPr/>
        <a:lstStyle/>
        <a:p>
          <a:pPr algn="ctr" rtl="0"/>
          <a:r>
            <a:rPr lang="ru-RU" sz="1600" dirty="0" smtClean="0"/>
            <a:t>В ходе своих опытов ученым было открыто явление самоиндукции – возникновение на катушке при прерывании тока через нее ЭДС (электродвижущей силы). Экспериментируя над электромагнитами, Генри создал конструкцию, в которой группа электромагнитов вращалась на оси. Это был первый электромотор. Эту конструкцию Генри называл "вращающимся электромагнитом". </a:t>
          </a:r>
          <a:endParaRPr lang="ru-RU" sz="1600" dirty="0"/>
        </a:p>
      </dgm:t>
    </dgm:pt>
    <dgm:pt modelId="{B0C23ED5-A428-4401-AC22-52C7AAA42B18}" type="parTrans" cxnId="{FB0EB8A4-0C53-4315-AF9B-8D0DD2B2F0B3}">
      <dgm:prSet/>
      <dgm:spPr/>
      <dgm:t>
        <a:bodyPr/>
        <a:lstStyle/>
        <a:p>
          <a:endParaRPr lang="ru-RU"/>
        </a:p>
      </dgm:t>
    </dgm:pt>
    <dgm:pt modelId="{9FADC086-BF87-4733-91DC-8DF9152C4F01}" type="sibTrans" cxnId="{FB0EB8A4-0C53-4315-AF9B-8D0DD2B2F0B3}">
      <dgm:prSet/>
      <dgm:spPr/>
      <dgm:t>
        <a:bodyPr/>
        <a:lstStyle/>
        <a:p>
          <a:endParaRPr lang="ru-RU"/>
        </a:p>
      </dgm:t>
    </dgm:pt>
    <dgm:pt modelId="{92971F06-B4F2-4F79-97AD-667B347C56F2}" type="pres">
      <dgm:prSet presAssocID="{E3EC755C-00B7-4E25-AC3F-C7A4F93CF681}" presName="layout" presStyleCnt="0">
        <dgm:presLayoutVars>
          <dgm:chMax/>
          <dgm:chPref/>
          <dgm:dir/>
          <dgm:resizeHandles/>
        </dgm:presLayoutVars>
      </dgm:prSet>
      <dgm:spPr/>
    </dgm:pt>
    <dgm:pt modelId="{969F5635-C6B6-4940-A304-96FE40AB7DE6}" type="pres">
      <dgm:prSet presAssocID="{E67C6BA3-C8C4-4A06-9247-5C30C1C7EBBA}" presName="root" presStyleCnt="0">
        <dgm:presLayoutVars>
          <dgm:chMax/>
          <dgm:chPref/>
        </dgm:presLayoutVars>
      </dgm:prSet>
      <dgm:spPr/>
    </dgm:pt>
    <dgm:pt modelId="{50CFE774-C9A8-4E22-83FC-04B319D4D5A0}" type="pres">
      <dgm:prSet presAssocID="{E67C6BA3-C8C4-4A06-9247-5C30C1C7EBBA}" presName="rootComposite" presStyleCnt="0">
        <dgm:presLayoutVars/>
      </dgm:prSet>
      <dgm:spPr/>
    </dgm:pt>
    <dgm:pt modelId="{CE5EC081-55F0-4348-8A23-1F0B2C60431A}" type="pres">
      <dgm:prSet presAssocID="{E67C6BA3-C8C4-4A06-9247-5C30C1C7EBBA}" presName="ParentAccent" presStyleLbl="alignNode1" presStyleIdx="0" presStyleCnt="1" custLinFactY="100000" custLinFactNeighborX="37" custLinFactNeighborY="154317"/>
      <dgm:spPr/>
    </dgm:pt>
    <dgm:pt modelId="{EB65373D-6106-41A2-BEBB-2DD47DE681AC}" type="pres">
      <dgm:prSet presAssocID="{E67C6BA3-C8C4-4A06-9247-5C30C1C7EBBA}" presName="ParentSmallAccent" presStyleLbl="fgAcc1" presStyleIdx="0" presStyleCnt="1" custScaleX="74406" custScaleY="76671" custLinFactY="-100000" custLinFactNeighborX="-13382" custLinFactNeighborY="-167135"/>
      <dgm:spPr/>
    </dgm:pt>
    <dgm:pt modelId="{F0E6AADC-70A2-4BF2-90D6-4AFD07BAA04C}" type="pres">
      <dgm:prSet presAssocID="{E67C6BA3-C8C4-4A06-9247-5C30C1C7EBBA}" presName="Parent" presStyleLbl="revTx" presStyleIdx="0" presStyleCnt="1" custLinFactNeighborX="644" custLinFactNeighborY="83663">
        <dgm:presLayoutVars>
          <dgm:chMax/>
          <dgm:chPref val="4"/>
          <dgm:bulletEnabled val="1"/>
        </dgm:presLayoutVars>
      </dgm:prSet>
      <dgm:spPr/>
      <dgm:t>
        <a:bodyPr/>
        <a:lstStyle/>
        <a:p>
          <a:endParaRPr lang="ru-RU"/>
        </a:p>
      </dgm:t>
    </dgm:pt>
    <dgm:pt modelId="{B028E305-EFBF-46EA-A50B-A49EB036444A}" type="pres">
      <dgm:prSet presAssocID="{E67C6BA3-C8C4-4A06-9247-5C30C1C7EBBA}" presName="childShape" presStyleCnt="0">
        <dgm:presLayoutVars>
          <dgm:chMax val="0"/>
          <dgm:chPref val="0"/>
        </dgm:presLayoutVars>
      </dgm:prSet>
      <dgm:spPr/>
    </dgm:pt>
  </dgm:ptLst>
  <dgm:cxnLst>
    <dgm:cxn modelId="{FB0EB8A4-0C53-4315-AF9B-8D0DD2B2F0B3}" srcId="{E3EC755C-00B7-4E25-AC3F-C7A4F93CF681}" destId="{E67C6BA3-C8C4-4A06-9247-5C30C1C7EBBA}" srcOrd="0" destOrd="0" parTransId="{B0C23ED5-A428-4401-AC22-52C7AAA42B18}" sibTransId="{9FADC086-BF87-4733-91DC-8DF9152C4F01}"/>
    <dgm:cxn modelId="{EF4D2645-BB98-4286-AA7A-B76636902666}" type="presOf" srcId="{E3EC755C-00B7-4E25-AC3F-C7A4F93CF681}" destId="{92971F06-B4F2-4F79-97AD-667B347C56F2}" srcOrd="0" destOrd="0" presId="urn:microsoft.com/office/officeart/2008/layout/SquareAccentList"/>
    <dgm:cxn modelId="{82F0D7ED-1505-4D02-90E3-B8B81A69AE04}" type="presOf" srcId="{E67C6BA3-C8C4-4A06-9247-5C30C1C7EBBA}" destId="{F0E6AADC-70A2-4BF2-90D6-4AFD07BAA04C}" srcOrd="0" destOrd="0" presId="urn:microsoft.com/office/officeart/2008/layout/SquareAccentList"/>
    <dgm:cxn modelId="{8B645550-97C3-4CCB-A6F7-8E2E64E8B932}" type="presParOf" srcId="{92971F06-B4F2-4F79-97AD-667B347C56F2}" destId="{969F5635-C6B6-4940-A304-96FE40AB7DE6}" srcOrd="0" destOrd="0" presId="urn:microsoft.com/office/officeart/2008/layout/SquareAccentList"/>
    <dgm:cxn modelId="{51983A9C-BB6B-471E-8416-A1E68E632B10}" type="presParOf" srcId="{969F5635-C6B6-4940-A304-96FE40AB7DE6}" destId="{50CFE774-C9A8-4E22-83FC-04B319D4D5A0}" srcOrd="0" destOrd="0" presId="urn:microsoft.com/office/officeart/2008/layout/SquareAccentList"/>
    <dgm:cxn modelId="{06ABF94D-E201-45EC-B994-0644D88D6F4C}" type="presParOf" srcId="{50CFE774-C9A8-4E22-83FC-04B319D4D5A0}" destId="{CE5EC081-55F0-4348-8A23-1F0B2C60431A}" srcOrd="0" destOrd="0" presId="urn:microsoft.com/office/officeart/2008/layout/SquareAccentList"/>
    <dgm:cxn modelId="{92EBBC54-C069-4D52-8361-45E9FF425515}" type="presParOf" srcId="{50CFE774-C9A8-4E22-83FC-04B319D4D5A0}" destId="{EB65373D-6106-41A2-BEBB-2DD47DE681AC}" srcOrd="1" destOrd="0" presId="urn:microsoft.com/office/officeart/2008/layout/SquareAccentList"/>
    <dgm:cxn modelId="{D3FA5A44-CDA1-4E9B-B5DF-4FC7A3BB708E}" type="presParOf" srcId="{50CFE774-C9A8-4E22-83FC-04B319D4D5A0}" destId="{F0E6AADC-70A2-4BF2-90D6-4AFD07BAA04C}" srcOrd="2" destOrd="0" presId="urn:microsoft.com/office/officeart/2008/layout/SquareAccentList"/>
    <dgm:cxn modelId="{EFC66167-FE5F-4EE8-A26F-C642D86B413F}" type="presParOf" srcId="{969F5635-C6B6-4940-A304-96FE40AB7DE6}" destId="{B028E305-EFBF-46EA-A50B-A49EB036444A}" srcOrd="1" destOrd="0" presId="urn:microsoft.com/office/officeart/2008/layout/Squa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D67249-D493-41F0-9A12-1F126F19A5BB}" type="doc">
      <dgm:prSet loTypeId="urn:microsoft.com/office/officeart/2008/layout/IncreasingCircleProcess" loCatId="list" qsTypeId="urn:microsoft.com/office/officeart/2005/8/quickstyle/simple1" qsCatId="simple" csTypeId="urn:microsoft.com/office/officeart/2005/8/colors/accent1_4" csCatId="accent1" phldr="1"/>
      <dgm:spPr/>
      <dgm:t>
        <a:bodyPr/>
        <a:lstStyle/>
        <a:p>
          <a:endParaRPr lang="ru-RU"/>
        </a:p>
      </dgm:t>
    </dgm:pt>
    <dgm:pt modelId="{479BC10E-74E1-4837-84F8-6F264157220D}">
      <dgm:prSet/>
      <dgm:spPr/>
      <dgm:t>
        <a:bodyPr/>
        <a:lstStyle/>
        <a:p>
          <a:pPr rtl="0"/>
          <a:r>
            <a:rPr lang="ru-RU" dirty="0" smtClean="0"/>
            <a:t>В ноябре 1836 года попечители колледжа предоставили Генри длительный отпуск с полной зарплатой в знак признания его работы в течение первых четырех лет в </a:t>
          </a:r>
          <a:r>
            <a:rPr lang="ru-RU" dirty="0" err="1" smtClean="0"/>
            <a:t>Принстоне</a:t>
          </a:r>
          <a:r>
            <a:rPr lang="ru-RU" dirty="0" smtClean="0"/>
            <a:t>. Он решил использовать время, чтобы посетить Европу. В феврале 1837 года, Генри отправился в Лондон, где встретился с Майклом Фарадеем. Большая занятость Фарадея позволяла ему иметь только краткосрочные свидания с Генри, но он смог посетить несколько технических лекций Фарадея и одну из его популярных лекций. Генри любил гостить у миссис Фарадей, которая показала ему многие достопримечательности Лондона. </a:t>
          </a:r>
          <a:endParaRPr lang="ru-RU" dirty="0"/>
        </a:p>
      </dgm:t>
    </dgm:pt>
    <dgm:pt modelId="{DFF7D7BA-D57F-4B5C-9348-B6CB15802165}" type="parTrans" cxnId="{42906507-9652-4FA4-AE2F-EA2DA5BB3D8B}">
      <dgm:prSet/>
      <dgm:spPr/>
      <dgm:t>
        <a:bodyPr/>
        <a:lstStyle/>
        <a:p>
          <a:endParaRPr lang="ru-RU"/>
        </a:p>
      </dgm:t>
    </dgm:pt>
    <dgm:pt modelId="{A16D361D-1F89-41BE-87FE-B4AA7F220978}" type="sibTrans" cxnId="{42906507-9652-4FA4-AE2F-EA2DA5BB3D8B}">
      <dgm:prSet/>
      <dgm:spPr/>
      <dgm:t>
        <a:bodyPr/>
        <a:lstStyle/>
        <a:p>
          <a:endParaRPr lang="ru-RU"/>
        </a:p>
      </dgm:t>
    </dgm:pt>
    <dgm:pt modelId="{C887B1AA-0EE2-406A-B520-B49BE32BC0A0}" type="pres">
      <dgm:prSet presAssocID="{52D67249-D493-41F0-9A12-1F126F19A5BB}" presName="Name0" presStyleCnt="0">
        <dgm:presLayoutVars>
          <dgm:chMax val="7"/>
          <dgm:chPref val="7"/>
          <dgm:dir/>
          <dgm:animOne val="branch"/>
          <dgm:animLvl val="lvl"/>
        </dgm:presLayoutVars>
      </dgm:prSet>
      <dgm:spPr/>
    </dgm:pt>
    <dgm:pt modelId="{4CDC24A7-DF11-4CC2-8F8B-47F0C3A0E73A}" type="pres">
      <dgm:prSet presAssocID="{479BC10E-74E1-4837-84F8-6F264157220D}" presName="composite" presStyleCnt="0"/>
      <dgm:spPr/>
    </dgm:pt>
    <dgm:pt modelId="{E8B1FF55-F6D5-4764-8404-A7DDC08E02B0}" type="pres">
      <dgm:prSet presAssocID="{479BC10E-74E1-4837-84F8-6F264157220D}" presName="BackAccent" presStyleLbl="bgShp" presStyleIdx="0" presStyleCnt="1" custScaleX="388446" custScaleY="364596" custLinFactX="-192189" custLinFactNeighborX="-200000" custLinFactNeighborY="-38434"/>
      <dgm:spPr/>
    </dgm:pt>
    <dgm:pt modelId="{B5384C59-1823-409C-A5CE-7AB9A72F3AC3}" type="pres">
      <dgm:prSet presAssocID="{479BC10E-74E1-4837-84F8-6F264157220D}" presName="Accent" presStyleLbl="alignNode1" presStyleIdx="0" presStyleCnt="1" custScaleX="388446" custScaleY="364596" custLinFactX="-200000" custLinFactNeighborX="-290237" custLinFactNeighborY="-57807"/>
      <dgm:spPr/>
    </dgm:pt>
    <dgm:pt modelId="{8141BC31-D075-4560-A74B-DD0A4326E8D7}" type="pres">
      <dgm:prSet presAssocID="{479BC10E-74E1-4837-84F8-6F264157220D}" presName="Child" presStyleLbl="revTx" presStyleIdx="0" presStyleCnt="1">
        <dgm:presLayoutVars>
          <dgm:chMax val="0"/>
          <dgm:chPref val="0"/>
          <dgm:bulletEnabled val="1"/>
        </dgm:presLayoutVars>
      </dgm:prSet>
      <dgm:spPr/>
    </dgm:pt>
    <dgm:pt modelId="{F303BBC3-6D03-49F9-AAEE-93EDEA42E351}" type="pres">
      <dgm:prSet presAssocID="{479BC10E-74E1-4837-84F8-6F264157220D}" presName="Parent" presStyleLbl="revTx" presStyleIdx="0" presStyleCnt="1" custScaleX="429494" custScaleY="470111" custLinFactNeighborX="76755">
        <dgm:presLayoutVars>
          <dgm:chMax val="1"/>
          <dgm:chPref val="1"/>
          <dgm:bulletEnabled val="1"/>
        </dgm:presLayoutVars>
      </dgm:prSet>
      <dgm:spPr/>
      <dgm:t>
        <a:bodyPr/>
        <a:lstStyle/>
        <a:p>
          <a:endParaRPr lang="ru-RU"/>
        </a:p>
      </dgm:t>
    </dgm:pt>
  </dgm:ptLst>
  <dgm:cxnLst>
    <dgm:cxn modelId="{A333C536-B511-47D9-B868-84629AEC628D}" type="presOf" srcId="{52D67249-D493-41F0-9A12-1F126F19A5BB}" destId="{C887B1AA-0EE2-406A-B520-B49BE32BC0A0}" srcOrd="0" destOrd="0" presId="urn:microsoft.com/office/officeart/2008/layout/IncreasingCircleProcess"/>
    <dgm:cxn modelId="{42906507-9652-4FA4-AE2F-EA2DA5BB3D8B}" srcId="{52D67249-D493-41F0-9A12-1F126F19A5BB}" destId="{479BC10E-74E1-4837-84F8-6F264157220D}" srcOrd="0" destOrd="0" parTransId="{DFF7D7BA-D57F-4B5C-9348-B6CB15802165}" sibTransId="{A16D361D-1F89-41BE-87FE-B4AA7F220978}"/>
    <dgm:cxn modelId="{18F2A336-0888-4F10-A80F-557DF64B4622}" type="presOf" srcId="{479BC10E-74E1-4837-84F8-6F264157220D}" destId="{F303BBC3-6D03-49F9-AAEE-93EDEA42E351}" srcOrd="0" destOrd="0" presId="urn:microsoft.com/office/officeart/2008/layout/IncreasingCircleProcess"/>
    <dgm:cxn modelId="{2560E895-2A82-486C-88EF-F30D850B3BE2}" type="presParOf" srcId="{C887B1AA-0EE2-406A-B520-B49BE32BC0A0}" destId="{4CDC24A7-DF11-4CC2-8F8B-47F0C3A0E73A}" srcOrd="0" destOrd="0" presId="urn:microsoft.com/office/officeart/2008/layout/IncreasingCircleProcess"/>
    <dgm:cxn modelId="{BFBFB9D2-4574-4A58-A0ED-76672D24B0FD}" type="presParOf" srcId="{4CDC24A7-DF11-4CC2-8F8B-47F0C3A0E73A}" destId="{E8B1FF55-F6D5-4764-8404-A7DDC08E02B0}" srcOrd="0" destOrd="0" presId="urn:microsoft.com/office/officeart/2008/layout/IncreasingCircleProcess"/>
    <dgm:cxn modelId="{650A4340-414C-4409-82D4-F8320DFFA52B}" type="presParOf" srcId="{4CDC24A7-DF11-4CC2-8F8B-47F0C3A0E73A}" destId="{B5384C59-1823-409C-A5CE-7AB9A72F3AC3}" srcOrd="1" destOrd="0" presId="urn:microsoft.com/office/officeart/2008/layout/IncreasingCircleProcess"/>
    <dgm:cxn modelId="{FB57201D-2AEA-4816-A32B-182ECCF71866}" type="presParOf" srcId="{4CDC24A7-DF11-4CC2-8F8B-47F0C3A0E73A}" destId="{8141BC31-D075-4560-A74B-DD0A4326E8D7}" srcOrd="2" destOrd="0" presId="urn:microsoft.com/office/officeart/2008/layout/IncreasingCircleProcess"/>
    <dgm:cxn modelId="{C6BDC0AF-5D06-41D1-AA0C-9B005BD2D773}" type="presParOf" srcId="{4CDC24A7-DF11-4CC2-8F8B-47F0C3A0E73A}" destId="{F303BBC3-6D03-49F9-AAEE-93EDEA42E351}"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C32C22-3993-43AE-A0CC-256A8381A5FC}"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ru-RU"/>
        </a:p>
      </dgm:t>
    </dgm:pt>
    <dgm:pt modelId="{747B4079-2F21-4762-AD3B-2E2CDA30BAEB}">
      <dgm:prSet custT="1"/>
      <dgm:spPr/>
      <dgm:t>
        <a:bodyPr/>
        <a:lstStyle/>
        <a:p>
          <a:pPr rtl="0"/>
          <a:r>
            <a:rPr lang="ru-RU" sz="1400" dirty="0" smtClean="0">
              <a:effectLst>
                <a:outerShdw blurRad="38100" dist="38100" dir="2700000" algn="tl">
                  <a:srgbClr val="000000">
                    <a:alpha val="43137"/>
                  </a:srgbClr>
                </a:outerShdw>
              </a:effectLst>
            </a:rPr>
            <a:t>Тогда же в Королевском институте состоялась историческая профессорская встреча Джозефа Генри с членами Лондонского королевского общества Майклом Фарадеем, Чарльзом </a:t>
          </a:r>
          <a:r>
            <a:rPr lang="ru-RU" sz="1400" dirty="0" err="1" smtClean="0">
              <a:effectLst>
                <a:outerShdw blurRad="38100" dist="38100" dir="2700000" algn="tl">
                  <a:srgbClr val="000000">
                    <a:alpha val="43137"/>
                  </a:srgbClr>
                </a:outerShdw>
              </a:effectLst>
            </a:rPr>
            <a:t>Уитстоном</a:t>
          </a:r>
          <a:r>
            <a:rPr lang="ru-RU" sz="1400" dirty="0" smtClean="0">
              <a:effectLst>
                <a:outerShdw blurRad="38100" dist="38100" dir="2700000" algn="tl">
                  <a:srgbClr val="000000">
                    <a:alpha val="43137"/>
                  </a:srgbClr>
                </a:outerShdw>
              </a:effectLst>
            </a:rPr>
            <a:t> (англ. </a:t>
          </a:r>
          <a:r>
            <a:rPr lang="ru-RU" sz="1400" i="1" dirty="0" err="1" smtClean="0">
              <a:effectLst>
                <a:outerShdw blurRad="38100" dist="38100" dir="2700000" algn="tl">
                  <a:srgbClr val="000000">
                    <a:alpha val="43137"/>
                  </a:srgbClr>
                </a:outerShdw>
              </a:effectLst>
            </a:rPr>
            <a:t>Charles</a:t>
          </a:r>
          <a:r>
            <a:rPr lang="ru-RU" sz="1400" i="1" dirty="0" smtClean="0">
              <a:effectLst>
                <a:outerShdw blurRad="38100" dist="38100" dir="2700000" algn="tl">
                  <a:srgbClr val="000000">
                    <a:alpha val="43137"/>
                  </a:srgbClr>
                </a:outerShdw>
              </a:effectLst>
            </a:rPr>
            <a:t> </a:t>
          </a:r>
          <a:r>
            <a:rPr lang="ru-RU" sz="1400" i="1" dirty="0" err="1" smtClean="0">
              <a:effectLst>
                <a:outerShdw blurRad="38100" dist="38100" dir="2700000" algn="tl">
                  <a:srgbClr val="000000">
                    <a:alpha val="43137"/>
                  </a:srgbClr>
                </a:outerShdw>
              </a:effectLst>
            </a:rPr>
            <a:t>Wheatstone</a:t>
          </a:r>
          <a:r>
            <a:rPr lang="ru-RU" sz="1400" dirty="0" smtClean="0">
              <a:effectLst>
                <a:outerShdw blurRad="38100" dist="38100" dir="2700000" algn="tl">
                  <a:srgbClr val="000000">
                    <a:alpha val="43137"/>
                  </a:srgbClr>
                </a:outerShdw>
              </a:effectLst>
            </a:rPr>
            <a:t>), создателем английского телеграфа, и Джоном Даниэлем (англ. </a:t>
          </a:r>
          <a:r>
            <a:rPr lang="ru-RU" sz="1400" i="1" dirty="0" err="1" smtClean="0">
              <a:effectLst>
                <a:outerShdw blurRad="38100" dist="38100" dir="2700000" algn="tl">
                  <a:srgbClr val="000000">
                    <a:alpha val="43137"/>
                  </a:srgbClr>
                </a:outerShdw>
              </a:effectLst>
            </a:rPr>
            <a:t>John</a:t>
          </a:r>
          <a:r>
            <a:rPr lang="ru-RU" sz="1400" i="1" dirty="0" smtClean="0">
              <a:effectLst>
                <a:outerShdw blurRad="38100" dist="38100" dir="2700000" algn="tl">
                  <a:srgbClr val="000000">
                    <a:alpha val="43137"/>
                  </a:srgbClr>
                </a:outerShdw>
              </a:effectLst>
            </a:rPr>
            <a:t> </a:t>
          </a:r>
          <a:r>
            <a:rPr lang="ru-RU" sz="1400" i="1" dirty="0" err="1" smtClean="0">
              <a:effectLst>
                <a:outerShdw blurRad="38100" dist="38100" dir="2700000" algn="tl">
                  <a:srgbClr val="000000">
                    <a:alpha val="43137"/>
                  </a:srgbClr>
                </a:outerShdw>
              </a:effectLst>
            </a:rPr>
            <a:t>Daniell</a:t>
          </a:r>
          <a:r>
            <a:rPr lang="ru-RU" sz="1400" dirty="0" smtClean="0">
              <a:effectLst>
                <a:outerShdw blurRad="38100" dist="38100" dir="2700000" algn="tl">
                  <a:srgbClr val="000000">
                    <a:alpha val="43137"/>
                  </a:srgbClr>
                </a:outerShdw>
              </a:effectLst>
            </a:rPr>
            <a:t>), секретарем этого общества. На этой встрече Даниэль демонстрировал недавно придуманный им гальванический элемент, более совершенный, по его мнению, чем Вольтов столб. Убедительным доказательством этого сочли возможность получения от него электрической искры. Каждый из участников встречи по очереди пытался сделать это, но терпел неудачу. Подошла очередь Генри, и ему это удалось, призвав на помощь свое открытие – ЭДС самоиндукции. Он намотал длинный кусок провода на стержень из мягкого железа, подсоединил обмотку к элементу и при </a:t>
          </a:r>
          <a:r>
            <a:rPr lang="ru-RU" sz="1400" dirty="0" err="1" smtClean="0">
              <a:effectLst>
                <a:outerShdw blurRad="38100" dist="38100" dir="2700000" algn="tl">
                  <a:srgbClr val="000000">
                    <a:alpha val="43137"/>
                  </a:srgbClr>
                </a:outerShdw>
              </a:effectLst>
            </a:rPr>
            <a:t>размыка-нии</a:t>
          </a:r>
          <a:r>
            <a:rPr lang="ru-RU" sz="1400" dirty="0" smtClean="0">
              <a:effectLst>
                <a:outerShdw blurRad="38100" dist="38100" dir="2700000" algn="tl">
                  <a:srgbClr val="000000">
                    <a:alpha val="43137"/>
                  </a:srgbClr>
                </a:outerShdw>
              </a:effectLst>
            </a:rPr>
            <a:t> цепи искомую искру получил. Фарадей был весьма обрадован этим и, прыгая как ребенок, кричал «Ура эксперименту Янки»! Согласились в том, что, хотя Генри нельзя считать первооткрывателем магнитоэлектрического напряжения, он весьма убедителен как второй открыватель: Генри получил искру, но Фарадей предвидел это раньше. </a:t>
          </a:r>
          <a:endParaRPr lang="ru-RU" sz="1400" dirty="0">
            <a:effectLst>
              <a:outerShdw blurRad="38100" dist="38100" dir="2700000" algn="tl">
                <a:srgbClr val="000000">
                  <a:alpha val="43137"/>
                </a:srgbClr>
              </a:outerShdw>
            </a:effectLst>
          </a:endParaRPr>
        </a:p>
      </dgm:t>
    </dgm:pt>
    <dgm:pt modelId="{D2219D9E-E524-4194-B452-3FA5DC62EAE6}" type="parTrans" cxnId="{1D184AAA-6D79-470A-B775-5CCC76700D6F}">
      <dgm:prSet/>
      <dgm:spPr/>
      <dgm:t>
        <a:bodyPr/>
        <a:lstStyle/>
        <a:p>
          <a:endParaRPr lang="ru-RU"/>
        </a:p>
      </dgm:t>
    </dgm:pt>
    <dgm:pt modelId="{32520831-0C69-4192-9336-6C2C383348D8}" type="sibTrans" cxnId="{1D184AAA-6D79-470A-B775-5CCC76700D6F}">
      <dgm:prSet/>
      <dgm:spPr/>
      <dgm:t>
        <a:bodyPr/>
        <a:lstStyle/>
        <a:p>
          <a:endParaRPr lang="ru-RU"/>
        </a:p>
      </dgm:t>
    </dgm:pt>
    <dgm:pt modelId="{608ABE41-14F6-422A-B589-6C195B5885D7}" type="pres">
      <dgm:prSet presAssocID="{FAC32C22-3993-43AE-A0CC-256A8381A5FC}" presName="Name0" presStyleCnt="0">
        <dgm:presLayoutVars>
          <dgm:dir/>
          <dgm:resizeHandles val="exact"/>
        </dgm:presLayoutVars>
      </dgm:prSet>
      <dgm:spPr/>
    </dgm:pt>
    <dgm:pt modelId="{97FF38D9-7DBA-4877-9D54-E01116EE607B}" type="pres">
      <dgm:prSet presAssocID="{747B4079-2F21-4762-AD3B-2E2CDA30BAEB}" presName="node" presStyleLbl="node1" presStyleIdx="0" presStyleCnt="1" custLinFactNeighborX="-1790" custLinFactNeighborY="10708">
        <dgm:presLayoutVars>
          <dgm:bulletEnabled val="1"/>
        </dgm:presLayoutVars>
      </dgm:prSet>
      <dgm:spPr/>
    </dgm:pt>
  </dgm:ptLst>
  <dgm:cxnLst>
    <dgm:cxn modelId="{AE8EBE41-3D78-4CA4-8D1A-857B52F2C6D5}" type="presOf" srcId="{FAC32C22-3993-43AE-A0CC-256A8381A5FC}" destId="{608ABE41-14F6-422A-B589-6C195B5885D7}" srcOrd="0" destOrd="0" presId="urn:microsoft.com/office/officeart/2005/8/layout/hList6"/>
    <dgm:cxn modelId="{1D184AAA-6D79-470A-B775-5CCC76700D6F}" srcId="{FAC32C22-3993-43AE-A0CC-256A8381A5FC}" destId="{747B4079-2F21-4762-AD3B-2E2CDA30BAEB}" srcOrd="0" destOrd="0" parTransId="{D2219D9E-E524-4194-B452-3FA5DC62EAE6}" sibTransId="{32520831-0C69-4192-9336-6C2C383348D8}"/>
    <dgm:cxn modelId="{73015B06-2FC5-4EDD-8D4A-447D3203900A}" type="presOf" srcId="{747B4079-2F21-4762-AD3B-2E2CDA30BAEB}" destId="{97FF38D9-7DBA-4877-9D54-E01116EE607B}" srcOrd="0" destOrd="0" presId="urn:microsoft.com/office/officeart/2005/8/layout/hList6"/>
    <dgm:cxn modelId="{C1308093-C195-4F8D-9648-EB5D16F4DD8F}" type="presParOf" srcId="{608ABE41-14F6-422A-B589-6C195B5885D7}" destId="{97FF38D9-7DBA-4877-9D54-E01116EE607B}"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6830D2-5B88-46DB-A523-44814C6FE212}"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ru-RU"/>
        </a:p>
      </dgm:t>
    </dgm:pt>
    <dgm:pt modelId="{E483A417-5C0A-4EF0-90FB-07DEC16C9A1C}">
      <dgm:prSet custT="1"/>
      <dgm:spPr/>
      <dgm:t>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r>
            <a:rPr lang="ru-RU" sz="1300" b="1" cap="all" spc="0" dirty="0" smtClean="0">
              <a:ln w="0"/>
              <a:solidFill>
                <a:schemeClr val="tx2">
                  <a:lumMod val="75000"/>
                </a:schemeClr>
              </a:solidFill>
              <a:effectLst>
                <a:reflection blurRad="12700" stA="50000" endPos="50000" dist="5000" dir="5400000" sy="-100000" rotWithShape="0"/>
              </a:effectLst>
            </a:rPr>
            <a:t>          </a:t>
          </a:r>
          <a:r>
            <a:rPr lang="ru-RU" sz="1200" b="1" cap="all" spc="0" dirty="0" smtClean="0">
              <a:ln w="0"/>
              <a:solidFill>
                <a:schemeClr val="tx2">
                  <a:lumMod val="75000"/>
                </a:schemeClr>
              </a:solidFill>
              <a:effectLst>
                <a:reflection blurRad="12700" stA="50000" endPos="50000" dist="5000" dir="5400000" sy="-100000" rotWithShape="0"/>
              </a:effectLst>
            </a:rPr>
            <a:t>Вернувшись в </a:t>
          </a:r>
          <a:r>
            <a:rPr lang="ru-RU" sz="1200" b="1" cap="all" spc="0" dirty="0" err="1" smtClean="0">
              <a:ln w="0"/>
              <a:solidFill>
                <a:schemeClr val="tx2">
                  <a:lumMod val="75000"/>
                </a:schemeClr>
              </a:solidFill>
              <a:effectLst>
                <a:reflection blurRad="12700" stA="50000" endPos="50000" dist="5000" dir="5400000" sy="-100000" rotWithShape="0"/>
              </a:effectLst>
            </a:rPr>
            <a:t>Принстон</a:t>
          </a:r>
          <a:r>
            <a:rPr lang="ru-RU" sz="1200" b="1" cap="all" spc="0" dirty="0" smtClean="0">
              <a:ln w="0"/>
              <a:solidFill>
                <a:schemeClr val="tx2">
                  <a:lumMod val="75000"/>
                </a:schemeClr>
              </a:solidFill>
              <a:effectLst>
                <a:reflection blurRad="12700" stA="50000" endPos="50000" dist="5000" dir="5400000" sy="-100000" rotWithShape="0"/>
              </a:effectLst>
            </a:rPr>
            <a:t>,      Генри возобновил свои исследования наводимых токов. Он провел серию экспериментов, длящихся несколько лет. В течение лета 1838 года, Генри построил несколько катушек с медной лентой шириной около 40 мм и длиной до нескольких метров, изолированной двумя слоями шелка. Он также экспериментировал с небольшими катушками, содержащими тонкий,   изолированный провод. </a:t>
          </a:r>
          <a:endParaRPr lang="ru-RU" sz="1200" b="1" cap="all" spc="0" dirty="0">
            <a:ln w="0"/>
            <a:solidFill>
              <a:schemeClr val="tx2">
                <a:lumMod val="75000"/>
              </a:schemeClr>
            </a:solidFill>
            <a:effectLst>
              <a:reflection blurRad="12700" stA="50000" endPos="50000" dist="5000" dir="5400000" sy="-100000" rotWithShape="0"/>
            </a:effectLst>
          </a:endParaRPr>
        </a:p>
      </dgm:t>
    </dgm:pt>
    <dgm:pt modelId="{195A94F4-16D3-4C8B-A595-539B4BCBC0C0}" type="parTrans" cxnId="{DA5C85F0-A527-44F7-9294-9EC149FDDAFC}">
      <dgm:prSet/>
      <dgm:spPr/>
      <dgm:t>
        <a:bodyPr/>
        <a:lstStyle/>
        <a:p>
          <a:endParaRPr lang="ru-RU"/>
        </a:p>
      </dgm:t>
    </dgm:pt>
    <dgm:pt modelId="{A855EAFB-D65C-4B34-B6D5-791A724FA02A}" type="sibTrans" cxnId="{DA5C85F0-A527-44F7-9294-9EC149FDDAFC}">
      <dgm:prSet/>
      <dgm:spPr/>
      <dgm:t>
        <a:bodyPr/>
        <a:lstStyle/>
        <a:p>
          <a:endParaRPr lang="ru-RU"/>
        </a:p>
      </dgm:t>
    </dgm:pt>
    <dgm:pt modelId="{B25F1743-B9B5-4D65-A9DB-4C179FB2F902}">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0"/>
          <a:r>
            <a:rPr lang="ru-RU" b="1" cap="all" spc="0" dirty="0" smtClean="0">
              <a:ln w="0"/>
              <a:solidFill>
                <a:schemeClr val="tx2">
                  <a:lumMod val="75000"/>
                </a:schemeClr>
              </a:solidFill>
              <a:effectLst>
                <a:reflection blurRad="12700" stA="50000" endPos="50000" dist="5000" dir="5400000" sy="-100000" rotWithShape="0"/>
              </a:effectLst>
            </a:rPr>
            <a:t>В лекциях для Американского философского общества, прочитанных Джозефом, он сообщил о трансформаторной обмотке и о возможности при соответствующем выборе ее витков повышать или снижать напряжение, что и явилось основой для создания трансформатора. </a:t>
          </a:r>
          <a:endParaRPr lang="ru-RU" b="1" cap="all" spc="0" dirty="0">
            <a:ln w="0"/>
            <a:solidFill>
              <a:schemeClr val="tx2">
                <a:lumMod val="75000"/>
              </a:schemeClr>
            </a:solidFill>
            <a:effectLst>
              <a:reflection blurRad="12700" stA="50000" endPos="50000" dist="5000" dir="5400000" sy="-100000" rotWithShape="0"/>
            </a:effectLst>
          </a:endParaRPr>
        </a:p>
      </dgm:t>
    </dgm:pt>
    <dgm:pt modelId="{87D98AAC-27FB-44E9-AC07-7742E3D1F494}" type="parTrans" cxnId="{B897D7DD-164F-4DDA-8EFD-F0700181E0D3}">
      <dgm:prSet/>
      <dgm:spPr/>
      <dgm:t>
        <a:bodyPr/>
        <a:lstStyle/>
        <a:p>
          <a:endParaRPr lang="ru-RU"/>
        </a:p>
      </dgm:t>
    </dgm:pt>
    <dgm:pt modelId="{763DA2C8-3878-483C-ABDA-6EAA0E65C10F}" type="sibTrans" cxnId="{B897D7DD-164F-4DDA-8EFD-F0700181E0D3}">
      <dgm:prSet/>
      <dgm:spPr/>
      <dgm:t>
        <a:bodyPr/>
        <a:lstStyle/>
        <a:p>
          <a:endParaRPr lang="ru-RU"/>
        </a:p>
      </dgm:t>
    </dgm:pt>
    <dgm:pt modelId="{34BF7FFD-6594-4D68-AA18-09E91FD9F79F}" type="pres">
      <dgm:prSet presAssocID="{696830D2-5B88-46DB-A523-44814C6FE212}" presName="compositeShape" presStyleCnt="0">
        <dgm:presLayoutVars>
          <dgm:chMax val="7"/>
          <dgm:dir/>
          <dgm:resizeHandles val="exact"/>
        </dgm:presLayoutVars>
      </dgm:prSet>
      <dgm:spPr/>
      <dgm:t>
        <a:bodyPr/>
        <a:lstStyle/>
        <a:p>
          <a:endParaRPr lang="ru-RU"/>
        </a:p>
      </dgm:t>
    </dgm:pt>
    <dgm:pt modelId="{5035267D-1379-499A-BCB5-3F4E73D2836F}" type="pres">
      <dgm:prSet presAssocID="{E483A417-5C0A-4EF0-90FB-07DEC16C9A1C}" presName="circ1" presStyleLbl="vennNode1" presStyleIdx="0" presStyleCnt="2" custScaleX="73488" custScaleY="68094" custLinFactNeighborX="-21793" custLinFactNeighborY="-20451"/>
      <dgm:spPr/>
      <dgm:t>
        <a:bodyPr/>
        <a:lstStyle/>
        <a:p>
          <a:endParaRPr lang="ru-RU"/>
        </a:p>
      </dgm:t>
    </dgm:pt>
    <dgm:pt modelId="{3D69CF3C-0BD5-46AC-8702-72E8C65D5802}" type="pres">
      <dgm:prSet presAssocID="{E483A417-5C0A-4EF0-90FB-07DEC16C9A1C}" presName="circ1Tx" presStyleLbl="revTx" presStyleIdx="0" presStyleCnt="0">
        <dgm:presLayoutVars>
          <dgm:chMax val="0"/>
          <dgm:chPref val="0"/>
          <dgm:bulletEnabled val="1"/>
        </dgm:presLayoutVars>
      </dgm:prSet>
      <dgm:spPr/>
      <dgm:t>
        <a:bodyPr/>
        <a:lstStyle/>
        <a:p>
          <a:endParaRPr lang="ru-RU"/>
        </a:p>
      </dgm:t>
    </dgm:pt>
    <dgm:pt modelId="{2DC9A36F-1CE5-4F26-A8F6-2CA9AB86D5BD}" type="pres">
      <dgm:prSet presAssocID="{B25F1743-B9B5-4D65-A9DB-4C179FB2F902}" presName="circ2" presStyleLbl="vennNode1" presStyleIdx="1" presStyleCnt="2" custScaleX="66807" custScaleY="66039" custLinFactNeighborX="-39677" custLinFactNeighborY="-19423"/>
      <dgm:spPr/>
      <dgm:t>
        <a:bodyPr/>
        <a:lstStyle/>
        <a:p>
          <a:endParaRPr lang="ru-RU"/>
        </a:p>
      </dgm:t>
    </dgm:pt>
    <dgm:pt modelId="{285DC417-2BC0-456C-82F7-60CF6BE3A5A3}" type="pres">
      <dgm:prSet presAssocID="{B25F1743-B9B5-4D65-A9DB-4C179FB2F902}" presName="circ2Tx" presStyleLbl="revTx" presStyleIdx="0" presStyleCnt="0">
        <dgm:presLayoutVars>
          <dgm:chMax val="0"/>
          <dgm:chPref val="0"/>
          <dgm:bulletEnabled val="1"/>
        </dgm:presLayoutVars>
      </dgm:prSet>
      <dgm:spPr/>
      <dgm:t>
        <a:bodyPr/>
        <a:lstStyle/>
        <a:p>
          <a:endParaRPr lang="ru-RU"/>
        </a:p>
      </dgm:t>
    </dgm:pt>
  </dgm:ptLst>
  <dgm:cxnLst>
    <dgm:cxn modelId="{DA5C85F0-A527-44F7-9294-9EC149FDDAFC}" srcId="{696830D2-5B88-46DB-A523-44814C6FE212}" destId="{E483A417-5C0A-4EF0-90FB-07DEC16C9A1C}" srcOrd="0" destOrd="0" parTransId="{195A94F4-16D3-4C8B-A595-539B4BCBC0C0}" sibTransId="{A855EAFB-D65C-4B34-B6D5-791A724FA02A}"/>
    <dgm:cxn modelId="{DD71E798-4F97-403B-A56B-49E3C1142F6C}" type="presOf" srcId="{B25F1743-B9B5-4D65-A9DB-4C179FB2F902}" destId="{2DC9A36F-1CE5-4F26-A8F6-2CA9AB86D5BD}" srcOrd="0" destOrd="0" presId="urn:microsoft.com/office/officeart/2005/8/layout/venn1"/>
    <dgm:cxn modelId="{C7C492B5-C50C-4682-A07B-8AC8D5B840D2}" type="presOf" srcId="{B25F1743-B9B5-4D65-A9DB-4C179FB2F902}" destId="{285DC417-2BC0-456C-82F7-60CF6BE3A5A3}" srcOrd="1" destOrd="0" presId="urn:microsoft.com/office/officeart/2005/8/layout/venn1"/>
    <dgm:cxn modelId="{CB5DACA7-7E6D-4AB1-9147-6E48A09A4025}" type="presOf" srcId="{E483A417-5C0A-4EF0-90FB-07DEC16C9A1C}" destId="{3D69CF3C-0BD5-46AC-8702-72E8C65D5802}" srcOrd="1" destOrd="0" presId="urn:microsoft.com/office/officeart/2005/8/layout/venn1"/>
    <dgm:cxn modelId="{791F261B-76D6-45E8-863D-784516D211A2}" type="presOf" srcId="{E483A417-5C0A-4EF0-90FB-07DEC16C9A1C}" destId="{5035267D-1379-499A-BCB5-3F4E73D2836F}" srcOrd="0" destOrd="0" presId="urn:microsoft.com/office/officeart/2005/8/layout/venn1"/>
    <dgm:cxn modelId="{B897D7DD-164F-4DDA-8EFD-F0700181E0D3}" srcId="{696830D2-5B88-46DB-A523-44814C6FE212}" destId="{B25F1743-B9B5-4D65-A9DB-4C179FB2F902}" srcOrd="1" destOrd="0" parTransId="{87D98AAC-27FB-44E9-AC07-7742E3D1F494}" sibTransId="{763DA2C8-3878-483C-ABDA-6EAA0E65C10F}"/>
    <dgm:cxn modelId="{A5B1B874-6739-43C8-9C2B-58A1C5C641BD}" type="presOf" srcId="{696830D2-5B88-46DB-A523-44814C6FE212}" destId="{34BF7FFD-6594-4D68-AA18-09E91FD9F79F}" srcOrd="0" destOrd="0" presId="urn:microsoft.com/office/officeart/2005/8/layout/venn1"/>
    <dgm:cxn modelId="{30D37DA0-D1A6-436A-8B19-21F35429EB5C}" type="presParOf" srcId="{34BF7FFD-6594-4D68-AA18-09E91FD9F79F}" destId="{5035267D-1379-499A-BCB5-3F4E73D2836F}" srcOrd="0" destOrd="0" presId="urn:microsoft.com/office/officeart/2005/8/layout/venn1"/>
    <dgm:cxn modelId="{3447EB25-02E9-4FE6-8822-0DA3308CBC20}" type="presParOf" srcId="{34BF7FFD-6594-4D68-AA18-09E91FD9F79F}" destId="{3D69CF3C-0BD5-46AC-8702-72E8C65D5802}" srcOrd="1" destOrd="0" presId="urn:microsoft.com/office/officeart/2005/8/layout/venn1"/>
    <dgm:cxn modelId="{E9C7B7BB-9670-432E-BF85-5C4C6119556D}" type="presParOf" srcId="{34BF7FFD-6594-4D68-AA18-09E91FD9F79F}" destId="{2DC9A36F-1CE5-4F26-A8F6-2CA9AB86D5BD}" srcOrd="2" destOrd="0" presId="urn:microsoft.com/office/officeart/2005/8/layout/venn1"/>
    <dgm:cxn modelId="{993B3783-C81B-4B99-8DF7-6B641818D1A9}" type="presParOf" srcId="{34BF7FFD-6594-4D68-AA18-09E91FD9F79F}" destId="{285DC417-2BC0-456C-82F7-60CF6BE3A5A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2528FE-9597-4B13-AE54-B0353007D96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CC7070AB-CECF-4339-B66A-C802A88209E7}">
      <dgm:prSet/>
      <dgm:spPr/>
      <dgm:t>
        <a:bodyPr/>
        <a:lstStyle/>
        <a:p>
          <a:pPr rtl="0"/>
          <a:r>
            <a:rPr lang="ru-RU" i="1" dirty="0" smtClean="0">
              <a:effectLst>
                <a:outerShdw blurRad="38100" dist="38100" dir="2700000" algn="tl">
                  <a:srgbClr val="000000">
                    <a:alpha val="43137"/>
                  </a:srgbClr>
                </a:outerShdw>
              </a:effectLst>
            </a:rPr>
            <a:t>К принстонским годам относятся исследования Генри взаимосвязи индуцированных токов. Он первым обнаружил колебательный характер искрового разряда конденсатора (лейденской банки), что по достоинству было оценено лишь полвека спустя при зарождении электросвязи и радиотехники. Он обнаружил также, что железные стержни, находящиеся в подвале здания, намагничиваются от электрической искры, полученной на втором этаже. Получается, что открытия и изобретения, сделанные Джозефом Генри, лежат в основе работы абсолютного большинства электротехнических устройств. </a:t>
          </a:r>
          <a:endParaRPr lang="ru-RU" i="1" dirty="0">
            <a:effectLst>
              <a:outerShdw blurRad="38100" dist="38100" dir="2700000" algn="tl">
                <a:srgbClr val="000000">
                  <a:alpha val="43137"/>
                </a:srgbClr>
              </a:outerShdw>
            </a:effectLst>
          </a:endParaRPr>
        </a:p>
      </dgm:t>
    </dgm:pt>
    <dgm:pt modelId="{4205F016-6D42-4D1A-9DF4-4B4FF3A92228}" type="parTrans" cxnId="{64EA7AE9-32F2-4228-8D41-30A8DB581BB5}">
      <dgm:prSet/>
      <dgm:spPr/>
      <dgm:t>
        <a:bodyPr/>
        <a:lstStyle/>
        <a:p>
          <a:endParaRPr lang="ru-RU"/>
        </a:p>
      </dgm:t>
    </dgm:pt>
    <dgm:pt modelId="{CA40A578-354B-4DD7-86B8-71EADB1CED1E}" type="sibTrans" cxnId="{64EA7AE9-32F2-4228-8D41-30A8DB581BB5}">
      <dgm:prSet/>
      <dgm:spPr/>
      <dgm:t>
        <a:bodyPr/>
        <a:lstStyle/>
        <a:p>
          <a:endParaRPr lang="ru-RU"/>
        </a:p>
      </dgm:t>
    </dgm:pt>
    <dgm:pt modelId="{B71027B0-DBD7-4867-A8B0-2EBE2622B9E5}" type="pres">
      <dgm:prSet presAssocID="{DF2528FE-9597-4B13-AE54-B0353007D968}" presName="Name0" presStyleCnt="0">
        <dgm:presLayoutVars>
          <dgm:chPref val="1"/>
          <dgm:dir/>
          <dgm:animOne val="branch"/>
          <dgm:animLvl val="lvl"/>
          <dgm:resizeHandles/>
        </dgm:presLayoutVars>
      </dgm:prSet>
      <dgm:spPr/>
      <dgm:t>
        <a:bodyPr/>
        <a:lstStyle/>
        <a:p>
          <a:endParaRPr lang="ru-RU"/>
        </a:p>
      </dgm:t>
    </dgm:pt>
    <dgm:pt modelId="{76467C22-B42C-43D8-BDA1-0E1F1E8E6544}" type="pres">
      <dgm:prSet presAssocID="{CC7070AB-CECF-4339-B66A-C802A88209E7}" presName="vertOne" presStyleCnt="0"/>
      <dgm:spPr/>
    </dgm:pt>
    <dgm:pt modelId="{7AE591E2-5A8A-4922-B816-374FE55ECE56}" type="pres">
      <dgm:prSet presAssocID="{CC7070AB-CECF-4339-B66A-C802A88209E7}" presName="txOne" presStyleLbl="node0" presStyleIdx="0" presStyleCnt="1">
        <dgm:presLayoutVars>
          <dgm:chPref val="3"/>
        </dgm:presLayoutVars>
      </dgm:prSet>
      <dgm:spPr/>
      <dgm:t>
        <a:bodyPr/>
        <a:lstStyle/>
        <a:p>
          <a:endParaRPr lang="ru-RU"/>
        </a:p>
      </dgm:t>
    </dgm:pt>
    <dgm:pt modelId="{79715F1D-06E3-4080-B1B3-A78F52BCE085}" type="pres">
      <dgm:prSet presAssocID="{CC7070AB-CECF-4339-B66A-C802A88209E7}" presName="horzOne" presStyleCnt="0"/>
      <dgm:spPr/>
    </dgm:pt>
  </dgm:ptLst>
  <dgm:cxnLst>
    <dgm:cxn modelId="{64EA7AE9-32F2-4228-8D41-30A8DB581BB5}" srcId="{DF2528FE-9597-4B13-AE54-B0353007D968}" destId="{CC7070AB-CECF-4339-B66A-C802A88209E7}" srcOrd="0" destOrd="0" parTransId="{4205F016-6D42-4D1A-9DF4-4B4FF3A92228}" sibTransId="{CA40A578-354B-4DD7-86B8-71EADB1CED1E}"/>
    <dgm:cxn modelId="{4898AD97-6B3A-4B76-B346-72B399282876}" type="presOf" srcId="{DF2528FE-9597-4B13-AE54-B0353007D968}" destId="{B71027B0-DBD7-4867-A8B0-2EBE2622B9E5}" srcOrd="0" destOrd="0" presId="urn:microsoft.com/office/officeart/2005/8/layout/hierarchy4"/>
    <dgm:cxn modelId="{E9F1A461-CAEC-4FF9-965F-ADA65B9EA8E1}" type="presOf" srcId="{CC7070AB-CECF-4339-B66A-C802A88209E7}" destId="{7AE591E2-5A8A-4922-B816-374FE55ECE56}" srcOrd="0" destOrd="0" presId="urn:microsoft.com/office/officeart/2005/8/layout/hierarchy4"/>
    <dgm:cxn modelId="{00674CB5-8D6D-462D-8491-AFF4F4EC9C22}" type="presParOf" srcId="{B71027B0-DBD7-4867-A8B0-2EBE2622B9E5}" destId="{76467C22-B42C-43D8-BDA1-0E1F1E8E6544}" srcOrd="0" destOrd="0" presId="urn:microsoft.com/office/officeart/2005/8/layout/hierarchy4"/>
    <dgm:cxn modelId="{3575FE6E-A348-441C-AC1D-AD651745273A}" type="presParOf" srcId="{76467C22-B42C-43D8-BDA1-0E1F1E8E6544}" destId="{7AE591E2-5A8A-4922-B816-374FE55ECE56}" srcOrd="0" destOrd="0" presId="urn:microsoft.com/office/officeart/2005/8/layout/hierarchy4"/>
    <dgm:cxn modelId="{DEEB2A4F-4840-4CAA-AE36-D30234888D5D}" type="presParOf" srcId="{76467C22-B42C-43D8-BDA1-0E1F1E8E6544}" destId="{79715F1D-06E3-4080-B1B3-A78F52BCE085}"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EBC92-A9B3-44D6-B667-F595A6BAFE1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0AC0A0BD-463F-4293-A40A-8BCC75E4697B}">
      <dgm:prSet/>
      <dgm:spPr/>
      <dgm:t>
        <a:bodyPr/>
        <a:lstStyle/>
        <a:p>
          <a:pPr rtl="0"/>
          <a:r>
            <a:rPr lang="ru-RU" i="1" dirty="0" smtClean="0">
              <a:effectLst>
                <a:outerShdw blurRad="38100" dist="38100" dir="2700000" algn="tl">
                  <a:srgbClr val="000000">
                    <a:alpha val="43137"/>
                  </a:srgbClr>
                </a:outerShdw>
              </a:effectLst>
            </a:rPr>
            <a:t>Еще ребенком Джозеф был отправлен к бабушке по материнской линии на ферму в </a:t>
          </a:r>
          <a:r>
            <a:rPr lang="ru-RU" i="1" dirty="0" err="1" smtClean="0">
              <a:effectLst>
                <a:outerShdw blurRad="38100" dist="38100" dir="2700000" algn="tl">
                  <a:srgbClr val="000000">
                    <a:alpha val="43137"/>
                  </a:srgbClr>
                </a:outerShdw>
              </a:effectLst>
            </a:rPr>
            <a:t>Голуэе</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Galway</a:t>
          </a:r>
          <a:r>
            <a:rPr lang="ru-RU" i="1" dirty="0" smtClean="0">
              <a:effectLst>
                <a:outerShdw blurRad="38100" dist="38100" dir="2700000" algn="tl">
                  <a:srgbClr val="000000">
                    <a:alpha val="43137"/>
                  </a:srgbClr>
                </a:outerShdw>
              </a:effectLst>
            </a:rPr>
            <a:t>, пригороде Олбани). Здесь он поступил в сельскую школу, одновременно подрабатывал на жизнь в качестве посыльного, очень хотел стать актером, в чем достиг заметных успехов. По собственному признанию он был настолько нерешителен, что башмачник как-то избавил его от трудного выбора, изготовив пару ботинок, у одного из которых носок был закругленным, а у другого – прямоугольным. Его отец Уильям умер, когда Джозефу было 9 лет. После окончания школы, позже названой в его честь «Начальной школой им. Джозефа Генри», он работал в универмаге и подмастерьем у часовщика, серебряных дел мастера, но тот счел его “слишком глупым” для этих ремесел. </a:t>
          </a:r>
          <a:endParaRPr lang="ru-RU" i="1" dirty="0">
            <a:effectLst>
              <a:outerShdw blurRad="38100" dist="38100" dir="2700000" algn="tl">
                <a:srgbClr val="000000">
                  <a:alpha val="43137"/>
                </a:srgbClr>
              </a:outerShdw>
            </a:effectLst>
          </a:endParaRPr>
        </a:p>
      </dgm:t>
    </dgm:pt>
    <dgm:pt modelId="{28552C18-EF0D-4ADE-9C11-DBDD396919F9}" type="parTrans" cxnId="{4153E51F-081D-4732-B059-1BE68741EB0E}">
      <dgm:prSet/>
      <dgm:spPr/>
      <dgm:t>
        <a:bodyPr/>
        <a:lstStyle/>
        <a:p>
          <a:endParaRPr lang="ru-RU"/>
        </a:p>
      </dgm:t>
    </dgm:pt>
    <dgm:pt modelId="{E8F912D0-113F-4E37-9B7F-C648F30A7FC6}" type="sibTrans" cxnId="{4153E51F-081D-4732-B059-1BE68741EB0E}">
      <dgm:prSet/>
      <dgm:spPr/>
      <dgm:t>
        <a:bodyPr/>
        <a:lstStyle/>
        <a:p>
          <a:endParaRPr lang="ru-RU"/>
        </a:p>
      </dgm:t>
    </dgm:pt>
    <dgm:pt modelId="{DBBA4192-CFF7-4A13-9E7B-71079378BA80}" type="pres">
      <dgm:prSet presAssocID="{C1AEBC92-A9B3-44D6-B667-F595A6BAFE1D}" presName="Name0" presStyleCnt="0">
        <dgm:presLayoutVars>
          <dgm:orgChart val="1"/>
          <dgm:chPref val="1"/>
          <dgm:dir/>
          <dgm:animOne val="branch"/>
          <dgm:animLvl val="lvl"/>
          <dgm:resizeHandles/>
        </dgm:presLayoutVars>
      </dgm:prSet>
      <dgm:spPr/>
    </dgm:pt>
    <dgm:pt modelId="{39F71B1E-5486-4D5D-95B9-BF9BAFD99AC8}" type="pres">
      <dgm:prSet presAssocID="{0AC0A0BD-463F-4293-A40A-8BCC75E4697B}" presName="hierRoot1" presStyleCnt="0">
        <dgm:presLayoutVars>
          <dgm:hierBranch val="init"/>
        </dgm:presLayoutVars>
      </dgm:prSet>
      <dgm:spPr/>
    </dgm:pt>
    <dgm:pt modelId="{B9B0E60D-9590-44B2-8D5C-B9665ADD4CF7}" type="pres">
      <dgm:prSet presAssocID="{0AC0A0BD-463F-4293-A40A-8BCC75E4697B}" presName="rootComposite1" presStyleCnt="0"/>
      <dgm:spPr/>
    </dgm:pt>
    <dgm:pt modelId="{B5C22E90-794D-4A1E-AC05-750E45E30D19}" type="pres">
      <dgm:prSet presAssocID="{0AC0A0BD-463F-4293-A40A-8BCC75E4697B}" presName="rootText1" presStyleLbl="alignAcc1" presStyleIdx="0" presStyleCnt="0" custScaleY="90408" custLinFactNeighborX="-6" custLinFactNeighborY="5259">
        <dgm:presLayoutVars>
          <dgm:chPref val="3"/>
        </dgm:presLayoutVars>
      </dgm:prSet>
      <dgm:spPr/>
      <dgm:t>
        <a:bodyPr/>
        <a:lstStyle/>
        <a:p>
          <a:endParaRPr lang="ru-RU"/>
        </a:p>
      </dgm:t>
    </dgm:pt>
    <dgm:pt modelId="{435B5B2C-C4B5-426F-85B0-9CA2405D7646}" type="pres">
      <dgm:prSet presAssocID="{0AC0A0BD-463F-4293-A40A-8BCC75E4697B}" presName="topArc1" presStyleLbl="parChTrans1D1" presStyleIdx="0" presStyleCnt="2"/>
      <dgm:spPr/>
    </dgm:pt>
    <dgm:pt modelId="{FE9855E3-0A85-473E-ABBC-B2159BF654B3}" type="pres">
      <dgm:prSet presAssocID="{0AC0A0BD-463F-4293-A40A-8BCC75E4697B}" presName="bottomArc1" presStyleLbl="parChTrans1D1" presStyleIdx="1" presStyleCnt="2"/>
      <dgm:spPr/>
    </dgm:pt>
    <dgm:pt modelId="{4263FDD8-7DC5-475C-A1C0-BDA03D9BBEEC}" type="pres">
      <dgm:prSet presAssocID="{0AC0A0BD-463F-4293-A40A-8BCC75E4697B}" presName="topConnNode1" presStyleLbl="node1" presStyleIdx="0" presStyleCnt="0"/>
      <dgm:spPr/>
    </dgm:pt>
    <dgm:pt modelId="{0EB33805-4E94-40FC-B875-6D64FE95ED71}" type="pres">
      <dgm:prSet presAssocID="{0AC0A0BD-463F-4293-A40A-8BCC75E4697B}" presName="hierChild2" presStyleCnt="0"/>
      <dgm:spPr/>
    </dgm:pt>
    <dgm:pt modelId="{F6A83F26-49C2-4662-BCB4-5D3A751DEECC}" type="pres">
      <dgm:prSet presAssocID="{0AC0A0BD-463F-4293-A40A-8BCC75E4697B}" presName="hierChild3" presStyleCnt="0"/>
      <dgm:spPr/>
    </dgm:pt>
  </dgm:ptLst>
  <dgm:cxnLst>
    <dgm:cxn modelId="{C6DE57EE-C6AC-4F2F-8B2F-494A82BD8C4A}" type="presOf" srcId="{0AC0A0BD-463F-4293-A40A-8BCC75E4697B}" destId="{4263FDD8-7DC5-475C-A1C0-BDA03D9BBEEC}" srcOrd="1" destOrd="0" presId="urn:microsoft.com/office/officeart/2008/layout/HalfCircleOrganizationChart"/>
    <dgm:cxn modelId="{612F425F-9919-46D5-AA78-2B3845ED9090}" type="presOf" srcId="{C1AEBC92-A9B3-44D6-B667-F595A6BAFE1D}" destId="{DBBA4192-CFF7-4A13-9E7B-71079378BA80}" srcOrd="0" destOrd="0" presId="urn:microsoft.com/office/officeart/2008/layout/HalfCircleOrganizationChart"/>
    <dgm:cxn modelId="{F79F2A34-F6EE-4EF6-A51A-ACCE0728CE6F}" type="presOf" srcId="{0AC0A0BD-463F-4293-A40A-8BCC75E4697B}" destId="{B5C22E90-794D-4A1E-AC05-750E45E30D19}" srcOrd="0" destOrd="0" presId="urn:microsoft.com/office/officeart/2008/layout/HalfCircleOrganizationChart"/>
    <dgm:cxn modelId="{4153E51F-081D-4732-B059-1BE68741EB0E}" srcId="{C1AEBC92-A9B3-44D6-B667-F595A6BAFE1D}" destId="{0AC0A0BD-463F-4293-A40A-8BCC75E4697B}" srcOrd="0" destOrd="0" parTransId="{28552C18-EF0D-4ADE-9C11-DBDD396919F9}" sibTransId="{E8F912D0-113F-4E37-9B7F-C648F30A7FC6}"/>
    <dgm:cxn modelId="{F68C01F9-31E7-408F-BD3D-06E03E6351B5}" type="presParOf" srcId="{DBBA4192-CFF7-4A13-9E7B-71079378BA80}" destId="{39F71B1E-5486-4D5D-95B9-BF9BAFD99AC8}" srcOrd="0" destOrd="0" presId="urn:microsoft.com/office/officeart/2008/layout/HalfCircleOrganizationChart"/>
    <dgm:cxn modelId="{ADC9CA0D-0DCF-436E-8911-10879E5BB05C}" type="presParOf" srcId="{39F71B1E-5486-4D5D-95B9-BF9BAFD99AC8}" destId="{B9B0E60D-9590-44B2-8D5C-B9665ADD4CF7}" srcOrd="0" destOrd="0" presId="urn:microsoft.com/office/officeart/2008/layout/HalfCircleOrganizationChart"/>
    <dgm:cxn modelId="{1D7A689E-FC7D-42CB-AD6C-D15D75316026}" type="presParOf" srcId="{B9B0E60D-9590-44B2-8D5C-B9665ADD4CF7}" destId="{B5C22E90-794D-4A1E-AC05-750E45E30D19}" srcOrd="0" destOrd="0" presId="urn:microsoft.com/office/officeart/2008/layout/HalfCircleOrganizationChart"/>
    <dgm:cxn modelId="{2A0382EC-5A5B-498D-B221-9CAF2C580F09}" type="presParOf" srcId="{B9B0E60D-9590-44B2-8D5C-B9665ADD4CF7}" destId="{435B5B2C-C4B5-426F-85B0-9CA2405D7646}" srcOrd="1" destOrd="0" presId="urn:microsoft.com/office/officeart/2008/layout/HalfCircleOrganizationChart"/>
    <dgm:cxn modelId="{74224720-3B4F-44FA-AB05-158E7ED4404E}" type="presParOf" srcId="{B9B0E60D-9590-44B2-8D5C-B9665ADD4CF7}" destId="{FE9855E3-0A85-473E-ABBC-B2159BF654B3}" srcOrd="2" destOrd="0" presId="urn:microsoft.com/office/officeart/2008/layout/HalfCircleOrganizationChart"/>
    <dgm:cxn modelId="{04F54690-4AA3-4D70-A0B9-606252E5944C}" type="presParOf" srcId="{B9B0E60D-9590-44B2-8D5C-B9665ADD4CF7}" destId="{4263FDD8-7DC5-475C-A1C0-BDA03D9BBEEC}" srcOrd="3" destOrd="0" presId="urn:microsoft.com/office/officeart/2008/layout/HalfCircleOrganizationChart"/>
    <dgm:cxn modelId="{8E2D6755-FAE8-41CD-90CA-B032B1E6065B}" type="presParOf" srcId="{39F71B1E-5486-4D5D-95B9-BF9BAFD99AC8}" destId="{0EB33805-4E94-40FC-B875-6D64FE95ED71}" srcOrd="1" destOrd="0" presId="urn:microsoft.com/office/officeart/2008/layout/HalfCircleOrganizationChart"/>
    <dgm:cxn modelId="{431713E3-F3C1-427A-B3BC-2096377C56F5}" type="presParOf" srcId="{39F71B1E-5486-4D5D-95B9-BF9BAFD99AC8}" destId="{F6A83F26-49C2-4662-BCB4-5D3A751DEECC}"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AE777A-20E4-4526-A642-F923693D9C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98556F44-DCE2-48DE-8C44-1FC2BECEC8D4}">
      <dgm:prSet/>
      <dgm:spPr/>
      <dgm:t>
        <a:bodyPr/>
        <a:lstStyle/>
        <a:p>
          <a:pPr rtl="0"/>
          <a:r>
            <a:rPr lang="ru-RU" dirty="0" smtClean="0">
              <a:effectLst>
                <a:outerShdw blurRad="38100" dist="38100" dir="2700000" algn="tl">
                  <a:srgbClr val="000000">
                    <a:alpha val="43137"/>
                  </a:srgbClr>
                </a:outerShdw>
              </a:effectLst>
            </a:rPr>
            <a:t>В 1840…1842 годах Генри часто получал и отвечал на письма </a:t>
          </a:r>
          <a:r>
            <a:rPr lang="ru-RU" dirty="0" err="1" smtClean="0">
              <a:effectLst>
                <a:outerShdw blurRad="38100" dist="38100" dir="2700000" algn="tl">
                  <a:srgbClr val="000000">
                    <a:alpha val="43137"/>
                  </a:srgbClr>
                </a:outerShdw>
              </a:effectLst>
            </a:rPr>
            <a:t>Самюэла</a:t>
          </a:r>
          <a:r>
            <a:rPr lang="ru-RU" dirty="0" smtClean="0">
              <a:effectLst>
                <a:outerShdw blurRad="38100" dist="38100" dir="2700000" algn="tl">
                  <a:srgbClr val="000000">
                    <a:alpha val="43137"/>
                  </a:srgbClr>
                </a:outerShdw>
              </a:effectLst>
            </a:rPr>
            <a:t> Морзе, стремящегося получить научные советы и одобрение своего телеграфа. Морзе был профессиональным художником и первопроходцем производства дагерротипов в США, но дилетантом в электротехнике . Генри охотно консультировал Морзе, давая понять, что считает конструкцию телеграфа Морзе следствием применения научных принципов других ученых. Но получив исчерпывающую консультацию, Морзе первым запатентовал свое изобретение. Со свойственным ему благородством Генри позже поддержал обращение Морзе за правительственной помощью для постройки первой в США телеграфной линии, в результате чего вся слава создателя американского телеграфа досталась именно Морзе. </a:t>
          </a:r>
          <a:endParaRPr lang="ru-RU" dirty="0">
            <a:effectLst>
              <a:outerShdw blurRad="38100" dist="38100" dir="2700000" algn="tl">
                <a:srgbClr val="000000">
                  <a:alpha val="43137"/>
                </a:srgbClr>
              </a:outerShdw>
            </a:effectLst>
          </a:endParaRPr>
        </a:p>
      </dgm:t>
    </dgm:pt>
    <dgm:pt modelId="{0A40BFC6-ECCB-4804-B2C8-D5B0DAB79E05}" type="parTrans" cxnId="{24A1D152-EFFE-4CA0-AC53-84243E50D748}">
      <dgm:prSet/>
      <dgm:spPr/>
      <dgm:t>
        <a:bodyPr/>
        <a:lstStyle/>
        <a:p>
          <a:endParaRPr lang="ru-RU"/>
        </a:p>
      </dgm:t>
    </dgm:pt>
    <dgm:pt modelId="{07AA9CF0-49CA-4A33-85CF-6FA56203F83A}" type="sibTrans" cxnId="{24A1D152-EFFE-4CA0-AC53-84243E50D748}">
      <dgm:prSet/>
      <dgm:spPr/>
      <dgm:t>
        <a:bodyPr/>
        <a:lstStyle/>
        <a:p>
          <a:endParaRPr lang="ru-RU"/>
        </a:p>
      </dgm:t>
    </dgm:pt>
    <dgm:pt modelId="{B1FCDA35-A6DA-4282-A2E9-9F2BAC6297D8}" type="pres">
      <dgm:prSet presAssocID="{49AE777A-20E4-4526-A642-F923693D9C40}" presName="hierChild1" presStyleCnt="0">
        <dgm:presLayoutVars>
          <dgm:orgChart val="1"/>
          <dgm:chPref val="1"/>
          <dgm:dir/>
          <dgm:animOne val="branch"/>
          <dgm:animLvl val="lvl"/>
          <dgm:resizeHandles/>
        </dgm:presLayoutVars>
      </dgm:prSet>
      <dgm:spPr/>
      <dgm:t>
        <a:bodyPr/>
        <a:lstStyle/>
        <a:p>
          <a:endParaRPr lang="ru-RU"/>
        </a:p>
      </dgm:t>
    </dgm:pt>
    <dgm:pt modelId="{68C4ADAF-D24D-4028-886E-D272D03F2595}" type="pres">
      <dgm:prSet presAssocID="{98556F44-DCE2-48DE-8C44-1FC2BECEC8D4}" presName="hierRoot1" presStyleCnt="0">
        <dgm:presLayoutVars>
          <dgm:hierBranch val="init"/>
        </dgm:presLayoutVars>
      </dgm:prSet>
      <dgm:spPr/>
    </dgm:pt>
    <dgm:pt modelId="{A14AB59A-9120-480C-9DDC-F66A0AF5CF70}" type="pres">
      <dgm:prSet presAssocID="{98556F44-DCE2-48DE-8C44-1FC2BECEC8D4}" presName="rootComposite1" presStyleCnt="0"/>
      <dgm:spPr/>
    </dgm:pt>
    <dgm:pt modelId="{6AA02567-509E-44EE-96E3-B1FCEDCBBED3}" type="pres">
      <dgm:prSet presAssocID="{98556F44-DCE2-48DE-8C44-1FC2BECEC8D4}" presName="rootText1" presStyleLbl="node0" presStyleIdx="0" presStyleCnt="1" custScaleX="100024" custScaleY="123448" custLinFactNeighborX="3031" custLinFactNeighborY="7165">
        <dgm:presLayoutVars>
          <dgm:chPref val="3"/>
        </dgm:presLayoutVars>
      </dgm:prSet>
      <dgm:spPr/>
      <dgm:t>
        <a:bodyPr/>
        <a:lstStyle/>
        <a:p>
          <a:endParaRPr lang="ru-RU"/>
        </a:p>
      </dgm:t>
    </dgm:pt>
    <dgm:pt modelId="{795D20C9-7380-440D-89DB-64AA022462EF}" type="pres">
      <dgm:prSet presAssocID="{98556F44-DCE2-48DE-8C44-1FC2BECEC8D4}" presName="rootConnector1" presStyleLbl="node1" presStyleIdx="0" presStyleCnt="0"/>
      <dgm:spPr/>
      <dgm:t>
        <a:bodyPr/>
        <a:lstStyle/>
        <a:p>
          <a:endParaRPr lang="ru-RU"/>
        </a:p>
      </dgm:t>
    </dgm:pt>
    <dgm:pt modelId="{61AF9806-8299-4868-8AE7-DAFD1589EF39}" type="pres">
      <dgm:prSet presAssocID="{98556F44-DCE2-48DE-8C44-1FC2BECEC8D4}" presName="hierChild2" presStyleCnt="0"/>
      <dgm:spPr/>
    </dgm:pt>
    <dgm:pt modelId="{F05C7599-C761-418A-A34E-9E04DA07BD65}" type="pres">
      <dgm:prSet presAssocID="{98556F44-DCE2-48DE-8C44-1FC2BECEC8D4}" presName="hierChild3" presStyleCnt="0"/>
      <dgm:spPr/>
    </dgm:pt>
  </dgm:ptLst>
  <dgm:cxnLst>
    <dgm:cxn modelId="{792CC5F2-62A7-488E-A447-E96439CE51C0}" type="presOf" srcId="{98556F44-DCE2-48DE-8C44-1FC2BECEC8D4}" destId="{795D20C9-7380-440D-89DB-64AA022462EF}" srcOrd="1" destOrd="0" presId="urn:microsoft.com/office/officeart/2005/8/layout/orgChart1"/>
    <dgm:cxn modelId="{E30F859C-278B-4E83-9F46-BE95B29E17E7}" type="presOf" srcId="{49AE777A-20E4-4526-A642-F923693D9C40}" destId="{B1FCDA35-A6DA-4282-A2E9-9F2BAC6297D8}" srcOrd="0" destOrd="0" presId="urn:microsoft.com/office/officeart/2005/8/layout/orgChart1"/>
    <dgm:cxn modelId="{AE05597F-D2A2-4454-BA2B-37AFFE78E1C4}" type="presOf" srcId="{98556F44-DCE2-48DE-8C44-1FC2BECEC8D4}" destId="{6AA02567-509E-44EE-96E3-B1FCEDCBBED3}" srcOrd="0" destOrd="0" presId="urn:microsoft.com/office/officeart/2005/8/layout/orgChart1"/>
    <dgm:cxn modelId="{24A1D152-EFFE-4CA0-AC53-84243E50D748}" srcId="{49AE777A-20E4-4526-A642-F923693D9C40}" destId="{98556F44-DCE2-48DE-8C44-1FC2BECEC8D4}" srcOrd="0" destOrd="0" parTransId="{0A40BFC6-ECCB-4804-B2C8-D5B0DAB79E05}" sibTransId="{07AA9CF0-49CA-4A33-85CF-6FA56203F83A}"/>
    <dgm:cxn modelId="{2DC2D35B-A64F-4B1C-8E0F-A6FA238EA66C}" type="presParOf" srcId="{B1FCDA35-A6DA-4282-A2E9-9F2BAC6297D8}" destId="{68C4ADAF-D24D-4028-886E-D272D03F2595}" srcOrd="0" destOrd="0" presId="urn:microsoft.com/office/officeart/2005/8/layout/orgChart1"/>
    <dgm:cxn modelId="{A9AB64A7-B58B-4E62-825B-B7D461101C15}" type="presParOf" srcId="{68C4ADAF-D24D-4028-886E-D272D03F2595}" destId="{A14AB59A-9120-480C-9DDC-F66A0AF5CF70}" srcOrd="0" destOrd="0" presId="urn:microsoft.com/office/officeart/2005/8/layout/orgChart1"/>
    <dgm:cxn modelId="{EC27AA6A-A3FD-4CCF-9785-0090F1FB3367}" type="presParOf" srcId="{A14AB59A-9120-480C-9DDC-F66A0AF5CF70}" destId="{6AA02567-509E-44EE-96E3-B1FCEDCBBED3}" srcOrd="0" destOrd="0" presId="urn:microsoft.com/office/officeart/2005/8/layout/orgChart1"/>
    <dgm:cxn modelId="{045644A0-2F0C-47DA-A21F-4A443132D89F}" type="presParOf" srcId="{A14AB59A-9120-480C-9DDC-F66A0AF5CF70}" destId="{795D20C9-7380-440D-89DB-64AA022462EF}" srcOrd="1" destOrd="0" presId="urn:microsoft.com/office/officeart/2005/8/layout/orgChart1"/>
    <dgm:cxn modelId="{6E06A0F7-0F1E-4664-BC94-815FB3CEA21F}" type="presParOf" srcId="{68C4ADAF-D24D-4028-886E-D272D03F2595}" destId="{61AF9806-8299-4868-8AE7-DAFD1589EF39}" srcOrd="1" destOrd="0" presId="urn:microsoft.com/office/officeart/2005/8/layout/orgChart1"/>
    <dgm:cxn modelId="{A8C30EA2-642D-4999-B2F0-27793627C567}" type="presParOf" srcId="{68C4ADAF-D24D-4028-886E-D272D03F2595}" destId="{F05C7599-C761-418A-A34E-9E04DA07BD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952B24-0869-475E-A65B-7D299661AA0B}"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ru-RU"/>
        </a:p>
      </dgm:t>
    </dgm:pt>
    <dgm:pt modelId="{58764C4A-004A-4E99-A6C1-E099678CC9C3}">
      <dgm:prSet custT="1"/>
      <dgm:spPr/>
      <dgm:t>
        <a:bodyPr/>
        <a:lstStyle/>
        <a:p>
          <a:pPr rtl="0"/>
          <a:r>
            <a:rPr lang="ru-RU" sz="1400" dirty="0" smtClean="0"/>
            <a:t>Генри терпеливо указал Морзе на его ошибки, подчеркнув, что любая одна батарея, независимо от ее мощности, может послать электрический сиг-нал лишь на ограниченное расстояние. Однако эту проблему можно решить с помощью электромагнитного реле. Генри объяснил Морзе, что цепочка из последовательных звеньев с собственными батареям и промежуточными реле способна передавать электрические сигналы на тысячи миль.  Морзе был знаком и сотрудничал с Луи́ </a:t>
          </a:r>
          <a:r>
            <a:rPr lang="ru-RU" sz="1400" dirty="0" err="1" smtClean="0"/>
            <a:t>Даге́ром</a:t>
          </a:r>
          <a:r>
            <a:rPr lang="ru-RU" sz="1400" dirty="0" smtClean="0"/>
            <a:t> (фр. </a:t>
          </a:r>
          <a:r>
            <a:rPr lang="ru-RU" sz="1400" i="1" dirty="0" err="1" smtClean="0"/>
            <a:t>Louis</a:t>
          </a:r>
          <a:r>
            <a:rPr lang="ru-RU" sz="1400" i="1" dirty="0" smtClean="0"/>
            <a:t> </a:t>
          </a:r>
          <a:r>
            <a:rPr lang="ru-RU" sz="1400" i="1" dirty="0" err="1" smtClean="0"/>
            <a:t>Daguerre</a:t>
          </a:r>
          <a:r>
            <a:rPr lang="ru-RU" sz="1400" dirty="0" smtClean="0"/>
            <a:t>) в продвижении его изобретения (дагерротипии) в США. Он создал много да-</a:t>
          </a:r>
          <a:r>
            <a:rPr lang="ru-RU" sz="1400" dirty="0" err="1" smtClean="0"/>
            <a:t>герротипов</a:t>
          </a:r>
          <a:r>
            <a:rPr lang="ru-RU" sz="1400" dirty="0" smtClean="0"/>
            <a:t>, и его по праву называют "отцом американской фотографии". Возможно, именно он изготовил дагерротип с одного из портретов Генри. </a:t>
          </a:r>
          <a:r>
            <a:rPr lang="ru-RU" sz="1000" dirty="0" smtClean="0"/>
            <a:t>	</a:t>
          </a:r>
          <a:endParaRPr lang="ru-RU" sz="1000" dirty="0"/>
        </a:p>
      </dgm:t>
    </dgm:pt>
    <dgm:pt modelId="{DBD37719-02C2-4E41-97FB-E4BCB39EAF3C}" type="parTrans" cxnId="{FFB9A921-048F-4C56-A15F-5521C2B2C676}">
      <dgm:prSet/>
      <dgm:spPr/>
      <dgm:t>
        <a:bodyPr/>
        <a:lstStyle/>
        <a:p>
          <a:endParaRPr lang="ru-RU"/>
        </a:p>
      </dgm:t>
    </dgm:pt>
    <dgm:pt modelId="{C690E3EE-D4D7-4EFF-8E4A-89FB108923A5}" type="sibTrans" cxnId="{FFB9A921-048F-4C56-A15F-5521C2B2C676}">
      <dgm:prSet/>
      <dgm:spPr/>
      <dgm:t>
        <a:bodyPr/>
        <a:lstStyle/>
        <a:p>
          <a:endParaRPr lang="ru-RU"/>
        </a:p>
      </dgm:t>
    </dgm:pt>
    <dgm:pt modelId="{B51759FA-BA7C-4E21-AB7D-EDD23F5F9CA6}" type="pres">
      <dgm:prSet presAssocID="{76952B24-0869-475E-A65B-7D299661AA0B}" presName="Name0" presStyleCnt="0">
        <dgm:presLayoutVars>
          <dgm:dir/>
          <dgm:resizeHandles val="exact"/>
        </dgm:presLayoutVars>
      </dgm:prSet>
      <dgm:spPr/>
      <dgm:t>
        <a:bodyPr/>
        <a:lstStyle/>
        <a:p>
          <a:endParaRPr lang="ru-RU"/>
        </a:p>
      </dgm:t>
    </dgm:pt>
    <dgm:pt modelId="{D081BD8D-EC68-4C41-9EDD-808E97C71092}" type="pres">
      <dgm:prSet presAssocID="{76952B24-0869-475E-A65B-7D299661AA0B}" presName="fgShape" presStyleLbl="fgShp" presStyleIdx="0" presStyleCnt="1" custScaleX="9292" custScaleY="186033" custLinFactY="-200000" custLinFactNeighborX="52887" custLinFactNeighborY="-224739"/>
      <dgm:spPr/>
    </dgm:pt>
    <dgm:pt modelId="{24E10049-AEA2-417B-BDC5-A987BA5945C7}" type="pres">
      <dgm:prSet presAssocID="{76952B24-0869-475E-A65B-7D299661AA0B}" presName="linComp" presStyleCnt="0"/>
      <dgm:spPr/>
    </dgm:pt>
    <dgm:pt modelId="{848FC85F-D8D2-4FC5-AB8A-E3B5CC421597}" type="pres">
      <dgm:prSet presAssocID="{58764C4A-004A-4E99-A6C1-E099678CC9C3}" presName="compNode" presStyleCnt="0"/>
      <dgm:spPr/>
    </dgm:pt>
    <dgm:pt modelId="{44F6FAB0-79E5-43A1-BDDF-A5016DAE8D26}" type="pres">
      <dgm:prSet presAssocID="{58764C4A-004A-4E99-A6C1-E099678CC9C3}" presName="bkgdShape" presStyleLbl="node1" presStyleIdx="0" presStyleCnt="1" custScaleX="58327" custScaleY="67802" custLinFactNeighborX="10668" custLinFactNeighborY="6724"/>
      <dgm:spPr/>
      <dgm:t>
        <a:bodyPr/>
        <a:lstStyle/>
        <a:p>
          <a:endParaRPr lang="ru-RU"/>
        </a:p>
      </dgm:t>
    </dgm:pt>
    <dgm:pt modelId="{122C0A09-FAA5-42DD-BA43-AD59FD2CCFCE}" type="pres">
      <dgm:prSet presAssocID="{58764C4A-004A-4E99-A6C1-E099678CC9C3}" presName="nodeTx" presStyleLbl="node1" presStyleIdx="0" presStyleCnt="1">
        <dgm:presLayoutVars>
          <dgm:bulletEnabled val="1"/>
        </dgm:presLayoutVars>
      </dgm:prSet>
      <dgm:spPr/>
      <dgm:t>
        <a:bodyPr/>
        <a:lstStyle/>
        <a:p>
          <a:endParaRPr lang="ru-RU"/>
        </a:p>
      </dgm:t>
    </dgm:pt>
    <dgm:pt modelId="{22B85821-6DE9-4564-BB6F-B02E1D581C5F}" type="pres">
      <dgm:prSet presAssocID="{58764C4A-004A-4E99-A6C1-E099678CC9C3}" presName="invisiNode" presStyleLbl="node1" presStyleIdx="0" presStyleCnt="1"/>
      <dgm:spPr/>
    </dgm:pt>
    <dgm:pt modelId="{F5D9029C-6128-440B-A991-70F1DB2140A9}" type="pres">
      <dgm:prSet presAssocID="{58764C4A-004A-4E99-A6C1-E099678CC9C3}" presName="imagNode" presStyleLbl="fgImgPlace1" presStyleIdx="0" presStyleCnt="1" custScaleX="112139" custScaleY="111399" custLinFactNeighborX="28931" custLinFactNeighborY="-18605"/>
      <dgm:spPr>
        <a:blipFill rotWithShape="1">
          <a:blip xmlns:r="http://schemas.openxmlformats.org/officeDocument/2006/relationships" r:embed="rId1"/>
          <a:stretch>
            <a:fillRect/>
          </a:stretch>
        </a:blipFill>
      </dgm:spPr>
    </dgm:pt>
  </dgm:ptLst>
  <dgm:cxnLst>
    <dgm:cxn modelId="{938A4F43-D47E-40DA-9E36-0E7673C0C6C1}" type="presOf" srcId="{76952B24-0869-475E-A65B-7D299661AA0B}" destId="{B51759FA-BA7C-4E21-AB7D-EDD23F5F9CA6}" srcOrd="0" destOrd="0" presId="urn:microsoft.com/office/officeart/2005/8/layout/hList7"/>
    <dgm:cxn modelId="{3359932F-EF4D-4FA6-9438-46D83E352B1B}" type="presOf" srcId="{58764C4A-004A-4E99-A6C1-E099678CC9C3}" destId="{44F6FAB0-79E5-43A1-BDDF-A5016DAE8D26}" srcOrd="0" destOrd="0" presId="urn:microsoft.com/office/officeart/2005/8/layout/hList7"/>
    <dgm:cxn modelId="{FFB9A921-048F-4C56-A15F-5521C2B2C676}" srcId="{76952B24-0869-475E-A65B-7D299661AA0B}" destId="{58764C4A-004A-4E99-A6C1-E099678CC9C3}" srcOrd="0" destOrd="0" parTransId="{DBD37719-02C2-4E41-97FB-E4BCB39EAF3C}" sibTransId="{C690E3EE-D4D7-4EFF-8E4A-89FB108923A5}"/>
    <dgm:cxn modelId="{55300878-C139-476E-858A-41F489DEE512}" type="presOf" srcId="{58764C4A-004A-4E99-A6C1-E099678CC9C3}" destId="{122C0A09-FAA5-42DD-BA43-AD59FD2CCFCE}" srcOrd="1" destOrd="0" presId="urn:microsoft.com/office/officeart/2005/8/layout/hList7"/>
    <dgm:cxn modelId="{C416F729-F931-4BFE-84BB-0BF4571BA615}" type="presParOf" srcId="{B51759FA-BA7C-4E21-AB7D-EDD23F5F9CA6}" destId="{D081BD8D-EC68-4C41-9EDD-808E97C71092}" srcOrd="0" destOrd="0" presId="urn:microsoft.com/office/officeart/2005/8/layout/hList7"/>
    <dgm:cxn modelId="{D0A8E095-43A8-4C4A-8942-832DB25832EE}" type="presParOf" srcId="{B51759FA-BA7C-4E21-AB7D-EDD23F5F9CA6}" destId="{24E10049-AEA2-417B-BDC5-A987BA5945C7}" srcOrd="1" destOrd="0" presId="urn:microsoft.com/office/officeart/2005/8/layout/hList7"/>
    <dgm:cxn modelId="{E4B7BF85-616B-4104-8D47-B635644C01EA}" type="presParOf" srcId="{24E10049-AEA2-417B-BDC5-A987BA5945C7}" destId="{848FC85F-D8D2-4FC5-AB8A-E3B5CC421597}" srcOrd="0" destOrd="0" presId="urn:microsoft.com/office/officeart/2005/8/layout/hList7"/>
    <dgm:cxn modelId="{D4141C29-47CD-4E0B-BDAA-8E1F9026E0F2}" type="presParOf" srcId="{848FC85F-D8D2-4FC5-AB8A-E3B5CC421597}" destId="{44F6FAB0-79E5-43A1-BDDF-A5016DAE8D26}" srcOrd="0" destOrd="0" presId="urn:microsoft.com/office/officeart/2005/8/layout/hList7"/>
    <dgm:cxn modelId="{22BA39DD-00D3-43F9-A8F0-1661B22DAFB5}" type="presParOf" srcId="{848FC85F-D8D2-4FC5-AB8A-E3B5CC421597}" destId="{122C0A09-FAA5-42DD-BA43-AD59FD2CCFCE}" srcOrd="1" destOrd="0" presId="urn:microsoft.com/office/officeart/2005/8/layout/hList7"/>
    <dgm:cxn modelId="{5F31D71C-6CED-4D69-B95E-84CE8BFC904A}" type="presParOf" srcId="{848FC85F-D8D2-4FC5-AB8A-E3B5CC421597}" destId="{22B85821-6DE9-4564-BB6F-B02E1D581C5F}" srcOrd="2" destOrd="0" presId="urn:microsoft.com/office/officeart/2005/8/layout/hList7"/>
    <dgm:cxn modelId="{757B85FA-9C07-4EDF-BC29-084449B1F38D}" type="presParOf" srcId="{848FC85F-D8D2-4FC5-AB8A-E3B5CC421597}" destId="{F5D9029C-6128-440B-A991-70F1DB2140A9}"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D448F38-5AE5-4393-8329-F64D451E46BC}"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ru-RU"/>
        </a:p>
      </dgm:t>
    </dgm:pt>
    <dgm:pt modelId="{43F9ECA1-9577-457B-B505-209EB7E8BBB0}">
      <dgm:prSet/>
      <dgm:spPr/>
      <dgm:t>
        <a:bodyPr/>
        <a:lstStyle/>
        <a:p>
          <a:pPr rtl="0"/>
          <a:r>
            <a:rPr lang="ru-RU" dirty="0" smtClean="0"/>
            <a:t>Генри провел ряд исследований и в других областях. Например, им были проделаны многочисленные метеорологические наблюдения. Он организовал </a:t>
          </a:r>
          <a:r>
            <a:rPr lang="ru-RU" dirty="0" err="1" smtClean="0"/>
            <a:t>телеграфическое</a:t>
          </a:r>
          <a:r>
            <a:rPr lang="ru-RU" dirty="0" smtClean="0"/>
            <a:t> метеорологическое агентство, со-ставил первую метеорологическую карту, заложил научные основы методов прогнозирования погоды и защиты зданий от молний. 	</a:t>
          </a:r>
          <a:endParaRPr lang="ru-RU" dirty="0"/>
        </a:p>
      </dgm:t>
    </dgm:pt>
    <dgm:pt modelId="{46A3F42C-5137-4524-9921-06278C5767F3}" type="parTrans" cxnId="{0D16404A-6B5C-44CA-B4A9-76FFAD58CAD6}">
      <dgm:prSet/>
      <dgm:spPr/>
      <dgm:t>
        <a:bodyPr/>
        <a:lstStyle/>
        <a:p>
          <a:endParaRPr lang="ru-RU"/>
        </a:p>
      </dgm:t>
    </dgm:pt>
    <dgm:pt modelId="{99A07CDE-7CE0-4112-8C87-211977B74543}" type="sibTrans" cxnId="{0D16404A-6B5C-44CA-B4A9-76FFAD58CAD6}">
      <dgm:prSet/>
      <dgm:spPr/>
      <dgm:t>
        <a:bodyPr/>
        <a:lstStyle/>
        <a:p>
          <a:endParaRPr lang="ru-RU"/>
        </a:p>
      </dgm:t>
    </dgm:pt>
    <dgm:pt modelId="{59F51C7F-DF33-4AFF-BA57-1ED0E1B30E10}" type="pres">
      <dgm:prSet presAssocID="{BD448F38-5AE5-4393-8329-F64D451E46BC}" presName="linearFlow" presStyleCnt="0">
        <dgm:presLayoutVars>
          <dgm:dir/>
          <dgm:resizeHandles val="exact"/>
        </dgm:presLayoutVars>
      </dgm:prSet>
      <dgm:spPr/>
      <dgm:t>
        <a:bodyPr/>
        <a:lstStyle/>
        <a:p>
          <a:endParaRPr lang="ru-RU"/>
        </a:p>
      </dgm:t>
    </dgm:pt>
    <dgm:pt modelId="{F62E8BF7-9AE2-4B71-86C0-4D208DB62145}" type="pres">
      <dgm:prSet presAssocID="{43F9ECA1-9577-457B-B505-209EB7E8BBB0}" presName="composite" presStyleCnt="0"/>
      <dgm:spPr/>
    </dgm:pt>
    <dgm:pt modelId="{F64C7AA4-E856-4E93-9510-91E63E2EC9B3}" type="pres">
      <dgm:prSet presAssocID="{43F9ECA1-9577-457B-B505-209EB7E8BBB0}" presName="imgShp" presStyleLbl="fgImgPlace1" presStyleIdx="0" presStyleCnt="1" custScaleX="135962" custScaleY="140588" custLinFactNeighborX="-6286" custLinFactNeighborY="-2899"/>
      <dgm:spPr>
        <a:blipFill rotWithShape="1">
          <a:blip xmlns:r="http://schemas.openxmlformats.org/officeDocument/2006/relationships" r:embed="rId1"/>
          <a:stretch>
            <a:fillRect/>
          </a:stretch>
        </a:blipFill>
      </dgm:spPr>
    </dgm:pt>
    <dgm:pt modelId="{EB000F25-1500-466E-9311-F490D9B31692}" type="pres">
      <dgm:prSet presAssocID="{43F9ECA1-9577-457B-B505-209EB7E8BBB0}" presName="txShp" presStyleLbl="node1" presStyleIdx="0" presStyleCnt="1" custScaleX="119593" custScaleY="131185" custLinFactNeighborX="3249" custLinFactNeighborY="0">
        <dgm:presLayoutVars>
          <dgm:bulletEnabled val="1"/>
        </dgm:presLayoutVars>
      </dgm:prSet>
      <dgm:spPr/>
      <dgm:t>
        <a:bodyPr/>
        <a:lstStyle/>
        <a:p>
          <a:endParaRPr lang="ru-RU"/>
        </a:p>
      </dgm:t>
    </dgm:pt>
  </dgm:ptLst>
  <dgm:cxnLst>
    <dgm:cxn modelId="{0D16404A-6B5C-44CA-B4A9-76FFAD58CAD6}" srcId="{BD448F38-5AE5-4393-8329-F64D451E46BC}" destId="{43F9ECA1-9577-457B-B505-209EB7E8BBB0}" srcOrd="0" destOrd="0" parTransId="{46A3F42C-5137-4524-9921-06278C5767F3}" sibTransId="{99A07CDE-7CE0-4112-8C87-211977B74543}"/>
    <dgm:cxn modelId="{525FF24F-B8B6-4571-A1CF-0B1DFEC4A0A3}" type="presOf" srcId="{43F9ECA1-9577-457B-B505-209EB7E8BBB0}" destId="{EB000F25-1500-466E-9311-F490D9B31692}" srcOrd="0" destOrd="0" presId="urn:microsoft.com/office/officeart/2005/8/layout/vList3"/>
    <dgm:cxn modelId="{C6DD1AE4-A7F7-4676-BFF9-C583BE2DD981}" type="presOf" srcId="{BD448F38-5AE5-4393-8329-F64D451E46BC}" destId="{59F51C7F-DF33-4AFF-BA57-1ED0E1B30E10}" srcOrd="0" destOrd="0" presId="urn:microsoft.com/office/officeart/2005/8/layout/vList3"/>
    <dgm:cxn modelId="{2D20B430-2AE1-4598-A996-B4CC03C702E9}" type="presParOf" srcId="{59F51C7F-DF33-4AFF-BA57-1ED0E1B30E10}" destId="{F62E8BF7-9AE2-4B71-86C0-4D208DB62145}" srcOrd="0" destOrd="0" presId="urn:microsoft.com/office/officeart/2005/8/layout/vList3"/>
    <dgm:cxn modelId="{53CB40B9-1FB3-42E2-8740-DDEF05E38633}" type="presParOf" srcId="{F62E8BF7-9AE2-4B71-86C0-4D208DB62145}" destId="{F64C7AA4-E856-4E93-9510-91E63E2EC9B3}" srcOrd="0" destOrd="0" presId="urn:microsoft.com/office/officeart/2005/8/layout/vList3"/>
    <dgm:cxn modelId="{A28A481F-98EC-4C65-B0D2-1F1B3DE9697D}" type="presParOf" srcId="{F62E8BF7-9AE2-4B71-86C0-4D208DB62145}" destId="{EB000F25-1500-466E-9311-F490D9B31692}"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54AE1C-877B-44CF-9D69-73385FB76F6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ru-RU"/>
        </a:p>
      </dgm:t>
    </dgm:pt>
    <dgm:pt modelId="{60DA2F20-DAB9-44CF-B6AE-FFEA00955EFC}">
      <dgm:prSet custT="1"/>
      <dgm:spPr/>
      <dgm:t>
        <a:bodyPr/>
        <a:lstStyle/>
        <a:p>
          <a:pPr rtl="0"/>
          <a:r>
            <a:rPr lang="ru-RU" sz="1400" dirty="0" smtClean="0">
              <a:effectLst>
                <a:outerShdw blurRad="38100" dist="38100" dir="2700000" algn="tl">
                  <a:srgbClr val="000000">
                    <a:alpha val="43137"/>
                  </a:srgbClr>
                </a:outerShdw>
              </a:effectLst>
            </a:rPr>
            <a:t>Генри с 1852 года был членом Государственного совета по маякам и научным консультантом президента Авраама Линкольна во время Гражданской войны (1861…1865). В 1862 году внезапной смертью погиб единственный сын Генри Уильям. Джозеф Генри был против этой войны, в первую очередь из-за насилия и страда-</a:t>
          </a:r>
          <a:r>
            <a:rPr lang="ru-RU" sz="1400" dirty="0" err="1" smtClean="0">
              <a:effectLst>
                <a:outerShdw blurRad="38100" dist="38100" dir="2700000" algn="tl">
                  <a:srgbClr val="000000">
                    <a:alpha val="43137"/>
                  </a:srgbClr>
                </a:outerShdw>
              </a:effectLst>
            </a:rPr>
            <a:t>ний</a:t>
          </a:r>
          <a:r>
            <a:rPr lang="ru-RU" sz="1400" dirty="0" smtClean="0">
              <a:effectLst>
                <a:outerShdw blurRad="38100" dist="38100" dir="2700000" algn="tl">
                  <a:srgbClr val="000000">
                    <a:alpha val="43137"/>
                  </a:srgbClr>
                </a:outerShdw>
              </a:effectLst>
            </a:rPr>
            <a:t>, которые она приносила. Он считал, что южанам следует разрешить выход из США и поддерживал движение, выступающее за перемещением всего чернокожего населения США в Либерию. </a:t>
          </a:r>
          <a:r>
            <a:rPr lang="ru-RU" sz="1200" dirty="0" smtClean="0"/>
            <a:t>	</a:t>
          </a:r>
          <a:endParaRPr lang="ru-RU" sz="1200" dirty="0"/>
        </a:p>
      </dgm:t>
    </dgm:pt>
    <dgm:pt modelId="{186A7977-CC01-4AD0-9D13-EAA48E785464}" type="parTrans" cxnId="{779ECDB0-E6A1-45CD-AFDA-7E8A1D36A198}">
      <dgm:prSet/>
      <dgm:spPr/>
      <dgm:t>
        <a:bodyPr/>
        <a:lstStyle/>
        <a:p>
          <a:endParaRPr lang="ru-RU"/>
        </a:p>
      </dgm:t>
    </dgm:pt>
    <dgm:pt modelId="{D8B1817F-2BC3-48B9-976F-A27088874E5A}" type="sibTrans" cxnId="{779ECDB0-E6A1-45CD-AFDA-7E8A1D36A198}">
      <dgm:prSet/>
      <dgm:spPr/>
      <dgm:t>
        <a:bodyPr/>
        <a:lstStyle/>
        <a:p>
          <a:endParaRPr lang="ru-RU"/>
        </a:p>
      </dgm:t>
    </dgm:pt>
    <dgm:pt modelId="{DA8C4E50-8746-43C7-8B6E-5440E5EC7A4A}" type="pres">
      <dgm:prSet presAssocID="{AA54AE1C-877B-44CF-9D69-73385FB76F6D}" presName="Name0" presStyleCnt="0">
        <dgm:presLayoutVars>
          <dgm:dir/>
          <dgm:resizeHandles val="exact"/>
        </dgm:presLayoutVars>
      </dgm:prSet>
      <dgm:spPr/>
      <dgm:t>
        <a:bodyPr/>
        <a:lstStyle/>
        <a:p>
          <a:endParaRPr lang="ru-RU"/>
        </a:p>
      </dgm:t>
    </dgm:pt>
    <dgm:pt modelId="{891B07FB-2D5B-4B49-944D-2A855CDEE102}" type="pres">
      <dgm:prSet presAssocID="{60DA2F20-DAB9-44CF-B6AE-FFEA00955EFC}" presName="composite" presStyleCnt="0"/>
      <dgm:spPr/>
    </dgm:pt>
    <dgm:pt modelId="{D2A967E4-7155-45C0-A6D2-4702387860FC}" type="pres">
      <dgm:prSet presAssocID="{60DA2F20-DAB9-44CF-B6AE-FFEA00955EFC}" presName="rect1" presStyleLbl="bgImgPlace1" presStyleIdx="0" presStyleCnt="1" custScaleX="42071" custScaleY="75681" custLinFactNeighborX="-39560" custLinFactNeighborY="3169"/>
      <dgm:spPr>
        <a:blipFill rotWithShape="1">
          <a:blip xmlns:r="http://schemas.openxmlformats.org/officeDocument/2006/relationships" r:embed="rId1"/>
          <a:stretch>
            <a:fillRect/>
          </a:stretch>
        </a:blipFill>
      </dgm:spPr>
    </dgm:pt>
    <dgm:pt modelId="{2C775431-5081-4F42-8B2F-EB4CE3049288}" type="pres">
      <dgm:prSet presAssocID="{60DA2F20-DAB9-44CF-B6AE-FFEA00955EFC}" presName="wedgeRectCallout1" presStyleLbl="node1" presStyleIdx="0" presStyleCnt="1" custScaleX="109678" custLinFactNeighborX="-20340" custLinFactNeighborY="-2624">
        <dgm:presLayoutVars>
          <dgm:bulletEnabled val="1"/>
        </dgm:presLayoutVars>
      </dgm:prSet>
      <dgm:spPr/>
      <dgm:t>
        <a:bodyPr/>
        <a:lstStyle/>
        <a:p>
          <a:endParaRPr lang="ru-RU"/>
        </a:p>
      </dgm:t>
    </dgm:pt>
  </dgm:ptLst>
  <dgm:cxnLst>
    <dgm:cxn modelId="{6918AADB-A98A-408E-BC32-A031AD096710}" type="presOf" srcId="{AA54AE1C-877B-44CF-9D69-73385FB76F6D}" destId="{DA8C4E50-8746-43C7-8B6E-5440E5EC7A4A}" srcOrd="0" destOrd="0" presId="urn:microsoft.com/office/officeart/2008/layout/BendingPictureCaptionList"/>
    <dgm:cxn modelId="{779ECDB0-E6A1-45CD-AFDA-7E8A1D36A198}" srcId="{AA54AE1C-877B-44CF-9D69-73385FB76F6D}" destId="{60DA2F20-DAB9-44CF-B6AE-FFEA00955EFC}" srcOrd="0" destOrd="0" parTransId="{186A7977-CC01-4AD0-9D13-EAA48E785464}" sibTransId="{D8B1817F-2BC3-48B9-976F-A27088874E5A}"/>
    <dgm:cxn modelId="{81E8024C-CA92-42B1-B104-8E7BB13C34DC}" type="presOf" srcId="{60DA2F20-DAB9-44CF-B6AE-FFEA00955EFC}" destId="{2C775431-5081-4F42-8B2F-EB4CE3049288}" srcOrd="0" destOrd="0" presId="urn:microsoft.com/office/officeart/2008/layout/BendingPictureCaptionList"/>
    <dgm:cxn modelId="{C5825CBB-7E2B-4BBF-BE81-3F193C553114}" type="presParOf" srcId="{DA8C4E50-8746-43C7-8B6E-5440E5EC7A4A}" destId="{891B07FB-2D5B-4B49-944D-2A855CDEE102}" srcOrd="0" destOrd="0" presId="urn:microsoft.com/office/officeart/2008/layout/BendingPictureCaptionList"/>
    <dgm:cxn modelId="{BE3E6217-9BB9-46EB-89AA-BF1A537C002B}" type="presParOf" srcId="{891B07FB-2D5B-4B49-944D-2A855CDEE102}" destId="{D2A967E4-7155-45C0-A6D2-4702387860FC}" srcOrd="0" destOrd="0" presId="urn:microsoft.com/office/officeart/2008/layout/BendingPictureCaptionList"/>
    <dgm:cxn modelId="{90B5B3AD-60A3-463E-B47B-89AEA28889B8}" type="presParOf" srcId="{891B07FB-2D5B-4B49-944D-2A855CDEE102}" destId="{2C775431-5081-4F42-8B2F-EB4CE3049288}"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6C17CB-1432-446C-A784-497C405C2B4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6B9B921A-7801-44D9-BA76-CC32F35A094E}">
      <dgm:prSet/>
      <dgm:spPr/>
      <dgm:t>
        <a:bodyPr/>
        <a:lstStyle/>
        <a:p>
          <a:pPr rtl="0"/>
          <a:r>
            <a:rPr lang="ru-RU" dirty="0" smtClean="0">
              <a:effectLst>
                <a:outerShdw blurRad="38100" dist="38100" dir="2700000" algn="tl">
                  <a:srgbClr val="000000">
                    <a:alpha val="43137"/>
                  </a:srgbClr>
                </a:outerShdw>
              </a:effectLst>
            </a:rPr>
            <a:t>С 1868 года и до конца своих дней Джозеф Генри был президентом Академии наук США. Как к знаменитому учёному и директору </a:t>
          </a:r>
          <a:r>
            <a:rPr lang="ru-RU" dirty="0" err="1" smtClean="0">
              <a:effectLst>
                <a:outerShdw blurRad="38100" dist="38100" dir="2700000" algn="tl">
                  <a:srgbClr val="000000">
                    <a:alpha val="43137"/>
                  </a:srgbClr>
                </a:outerShdw>
              </a:effectLst>
            </a:rPr>
            <a:t>Смитсоновского</a:t>
          </a:r>
          <a:r>
            <a:rPr lang="ru-RU" dirty="0" smtClean="0">
              <a:effectLst>
                <a:outerShdw blurRad="38100" dist="38100" dir="2700000" algn="tl">
                  <a:srgbClr val="000000">
                    <a:alpha val="43137"/>
                  </a:srgbClr>
                </a:outerShdw>
              </a:effectLst>
            </a:rPr>
            <a:t> института, к нему обращались многие молодые изобретатели, стремясь получить его совет. Генри был доброжелателен, сдержан и с мягким юмором. </a:t>
          </a:r>
          <a:endParaRPr lang="ru-RU" dirty="0">
            <a:effectLst>
              <a:outerShdw blurRad="38100" dist="38100" dir="2700000" algn="tl">
                <a:srgbClr val="000000">
                  <a:alpha val="43137"/>
                </a:srgbClr>
              </a:outerShdw>
            </a:effectLst>
          </a:endParaRPr>
        </a:p>
      </dgm:t>
    </dgm:pt>
    <dgm:pt modelId="{D2C83B5E-7466-4904-A8FD-DEC8A3A02892}" type="parTrans" cxnId="{28FC1ADC-EE47-4E53-A5BE-CD976F49BA87}">
      <dgm:prSet/>
      <dgm:spPr/>
      <dgm:t>
        <a:bodyPr/>
        <a:lstStyle/>
        <a:p>
          <a:endParaRPr lang="ru-RU"/>
        </a:p>
      </dgm:t>
    </dgm:pt>
    <dgm:pt modelId="{BD8602E2-AE5F-4096-992C-F466EB3160EC}" type="sibTrans" cxnId="{28FC1ADC-EE47-4E53-A5BE-CD976F49BA87}">
      <dgm:prSet/>
      <dgm:spPr/>
      <dgm:t>
        <a:bodyPr/>
        <a:lstStyle/>
        <a:p>
          <a:endParaRPr lang="ru-RU"/>
        </a:p>
      </dgm:t>
    </dgm:pt>
    <dgm:pt modelId="{C328B497-22DF-4B78-84B2-BE2FAEB9C98F}" type="pres">
      <dgm:prSet presAssocID="{B96C17CB-1432-446C-A784-497C405C2B43}" presName="hierChild1" presStyleCnt="0">
        <dgm:presLayoutVars>
          <dgm:chPref val="1"/>
          <dgm:dir/>
          <dgm:animOne val="branch"/>
          <dgm:animLvl val="lvl"/>
          <dgm:resizeHandles/>
        </dgm:presLayoutVars>
      </dgm:prSet>
      <dgm:spPr/>
      <dgm:t>
        <a:bodyPr/>
        <a:lstStyle/>
        <a:p>
          <a:endParaRPr lang="ru-RU"/>
        </a:p>
      </dgm:t>
    </dgm:pt>
    <dgm:pt modelId="{9E54D089-8A9D-4B0D-B8B0-E2BBD15B4F00}" type="pres">
      <dgm:prSet presAssocID="{6B9B921A-7801-44D9-BA76-CC32F35A094E}" presName="hierRoot1" presStyleCnt="0"/>
      <dgm:spPr/>
    </dgm:pt>
    <dgm:pt modelId="{4D2F319E-11F7-4CC3-AB0C-929BC6327F7A}" type="pres">
      <dgm:prSet presAssocID="{6B9B921A-7801-44D9-BA76-CC32F35A094E}" presName="composite" presStyleCnt="0"/>
      <dgm:spPr/>
    </dgm:pt>
    <dgm:pt modelId="{594F4B5F-D627-4263-88AD-9F9A1586BF90}" type="pres">
      <dgm:prSet presAssocID="{6B9B921A-7801-44D9-BA76-CC32F35A094E}" presName="background" presStyleLbl="node0" presStyleIdx="0" presStyleCnt="1"/>
      <dgm:spPr/>
    </dgm:pt>
    <dgm:pt modelId="{12D3843E-F6F9-43C3-B685-D78EC92A5877}" type="pres">
      <dgm:prSet presAssocID="{6B9B921A-7801-44D9-BA76-CC32F35A094E}" presName="text" presStyleLbl="fgAcc0" presStyleIdx="0" presStyleCnt="1" custScaleX="148567" custScaleY="75903">
        <dgm:presLayoutVars>
          <dgm:chPref val="3"/>
        </dgm:presLayoutVars>
      </dgm:prSet>
      <dgm:spPr/>
      <dgm:t>
        <a:bodyPr/>
        <a:lstStyle/>
        <a:p>
          <a:endParaRPr lang="ru-RU"/>
        </a:p>
      </dgm:t>
    </dgm:pt>
    <dgm:pt modelId="{F5C62637-E2A3-45E4-A31D-75B4300416B5}" type="pres">
      <dgm:prSet presAssocID="{6B9B921A-7801-44D9-BA76-CC32F35A094E}" presName="hierChild2" presStyleCnt="0"/>
      <dgm:spPr/>
    </dgm:pt>
  </dgm:ptLst>
  <dgm:cxnLst>
    <dgm:cxn modelId="{28FC1ADC-EE47-4E53-A5BE-CD976F49BA87}" srcId="{B96C17CB-1432-446C-A784-497C405C2B43}" destId="{6B9B921A-7801-44D9-BA76-CC32F35A094E}" srcOrd="0" destOrd="0" parTransId="{D2C83B5E-7466-4904-A8FD-DEC8A3A02892}" sibTransId="{BD8602E2-AE5F-4096-992C-F466EB3160EC}"/>
    <dgm:cxn modelId="{168CF238-CF94-445E-9650-AC9914287620}" type="presOf" srcId="{6B9B921A-7801-44D9-BA76-CC32F35A094E}" destId="{12D3843E-F6F9-43C3-B685-D78EC92A5877}" srcOrd="0" destOrd="0" presId="urn:microsoft.com/office/officeart/2005/8/layout/hierarchy1"/>
    <dgm:cxn modelId="{18A02D9F-5936-48C0-AA5C-58D7C1C7E8FD}" type="presOf" srcId="{B96C17CB-1432-446C-A784-497C405C2B43}" destId="{C328B497-22DF-4B78-84B2-BE2FAEB9C98F}" srcOrd="0" destOrd="0" presId="urn:microsoft.com/office/officeart/2005/8/layout/hierarchy1"/>
    <dgm:cxn modelId="{D31A7C3B-4BF8-4E20-B6D2-735F6C3DB6E4}" type="presParOf" srcId="{C328B497-22DF-4B78-84B2-BE2FAEB9C98F}" destId="{9E54D089-8A9D-4B0D-B8B0-E2BBD15B4F00}" srcOrd="0" destOrd="0" presId="urn:microsoft.com/office/officeart/2005/8/layout/hierarchy1"/>
    <dgm:cxn modelId="{9A07D3E1-A659-48B2-89E8-048CA241DCCA}" type="presParOf" srcId="{9E54D089-8A9D-4B0D-B8B0-E2BBD15B4F00}" destId="{4D2F319E-11F7-4CC3-AB0C-929BC6327F7A}" srcOrd="0" destOrd="0" presId="urn:microsoft.com/office/officeart/2005/8/layout/hierarchy1"/>
    <dgm:cxn modelId="{69496F24-FAB3-4646-B809-0ED27EDEA97C}" type="presParOf" srcId="{4D2F319E-11F7-4CC3-AB0C-929BC6327F7A}" destId="{594F4B5F-D627-4263-88AD-9F9A1586BF90}" srcOrd="0" destOrd="0" presId="urn:microsoft.com/office/officeart/2005/8/layout/hierarchy1"/>
    <dgm:cxn modelId="{EEBAAA2F-AC16-404A-8C31-CA97FC896529}" type="presParOf" srcId="{4D2F319E-11F7-4CC3-AB0C-929BC6327F7A}" destId="{12D3843E-F6F9-43C3-B685-D78EC92A5877}" srcOrd="1" destOrd="0" presId="urn:microsoft.com/office/officeart/2005/8/layout/hierarchy1"/>
    <dgm:cxn modelId="{4018232F-FB77-4A2C-BE0D-E740BF795264}" type="presParOf" srcId="{9E54D089-8A9D-4B0D-B8B0-E2BBD15B4F00}" destId="{F5C62637-E2A3-45E4-A31D-75B4300416B5}"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F6B59EA-2386-467A-87D8-08206319710F}" type="doc">
      <dgm:prSet loTypeId="urn:microsoft.com/office/officeart/2005/8/layout/hList1" loCatId="list" qsTypeId="urn:microsoft.com/office/officeart/2005/8/quickstyle/3d6" qsCatId="3D" csTypeId="urn:microsoft.com/office/officeart/2005/8/colors/accent0_3" csCatId="mainScheme" phldr="1"/>
      <dgm:spPr/>
      <dgm:t>
        <a:bodyPr/>
        <a:lstStyle/>
        <a:p>
          <a:endParaRPr lang="ru-RU"/>
        </a:p>
      </dgm:t>
    </dgm:pt>
    <dgm:pt modelId="{A6CF39BF-DCD7-46DE-81E2-4356DC4E3DF8}">
      <dgm:prSet>
        <dgm:style>
          <a:lnRef idx="0">
            <a:schemeClr val="dk1"/>
          </a:lnRef>
          <a:fillRef idx="3">
            <a:schemeClr val="dk1"/>
          </a:fillRef>
          <a:effectRef idx="3">
            <a:schemeClr val="dk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rPr>
            <a:t>Джозеф Генри умер 13 мая 1878 года в Вашингтоне, его супруга Гарриет умерла через четыре года. Похоронены супруги Генри на кладбище </a:t>
          </a:r>
          <a:r>
            <a:rPr lang="ru-RU" dirty="0" err="1" smtClean="0">
              <a:effectLst>
                <a:outerShdw blurRad="38100" dist="38100" dir="2700000" algn="tl">
                  <a:srgbClr val="000000">
                    <a:alpha val="43137"/>
                  </a:srgbClr>
                </a:outerShdw>
              </a:effectLst>
            </a:rPr>
            <a:t>Оук</a:t>
          </a:r>
          <a:r>
            <a:rPr lang="ru-RU" dirty="0" smtClean="0">
              <a:effectLst>
                <a:outerShdw blurRad="38100" dist="38100" dir="2700000" algn="tl">
                  <a:srgbClr val="000000">
                    <a:alpha val="43137"/>
                  </a:srgbClr>
                </a:outerShdw>
              </a:effectLst>
            </a:rPr>
            <a:t> Хилл (англ. </a:t>
          </a:r>
          <a:r>
            <a:rPr lang="ru-RU" i="1" dirty="0" err="1" smtClean="0">
              <a:effectLst>
                <a:outerShdw blurRad="38100" dist="38100" dir="2700000" algn="tl">
                  <a:srgbClr val="000000">
                    <a:alpha val="43137"/>
                  </a:srgbClr>
                </a:outerShdw>
              </a:effectLst>
            </a:rPr>
            <a:t>Oak</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Hill</a:t>
          </a:r>
          <a:r>
            <a:rPr lang="ru-RU" dirty="0" smtClean="0">
              <a:effectLst>
                <a:outerShdw blurRad="38100" dist="38100" dir="2700000" algn="tl">
                  <a:srgbClr val="000000">
                    <a:alpha val="43137"/>
                  </a:srgbClr>
                </a:outerShdw>
              </a:effectLst>
            </a:rPr>
            <a:t>) в Вашингтоне. </a:t>
          </a:r>
          <a:r>
            <a:rPr lang="ru-RU" dirty="0" smtClean="0"/>
            <a:t>	</a:t>
          </a:r>
          <a:endParaRPr lang="ru-RU" dirty="0"/>
        </a:p>
      </dgm:t>
    </dgm:pt>
    <dgm:pt modelId="{BD2D2E20-C0CC-4532-80D3-DB7EE9A80063}" type="parTrans" cxnId="{A1DCE56D-8139-4B96-BFF1-CD059661563C}">
      <dgm:prSet/>
      <dgm:spPr/>
      <dgm:t>
        <a:bodyPr/>
        <a:lstStyle/>
        <a:p>
          <a:endParaRPr lang="ru-RU"/>
        </a:p>
      </dgm:t>
    </dgm:pt>
    <dgm:pt modelId="{071ACDD1-B76F-41BB-9408-ED749FBE7F80}" type="sibTrans" cxnId="{A1DCE56D-8139-4B96-BFF1-CD059661563C}">
      <dgm:prSet/>
      <dgm:spPr/>
      <dgm:t>
        <a:bodyPr/>
        <a:lstStyle/>
        <a:p>
          <a:endParaRPr lang="ru-RU"/>
        </a:p>
      </dgm:t>
    </dgm:pt>
    <dgm:pt modelId="{669A5CFC-5072-453E-94CC-33197ED19011}" type="pres">
      <dgm:prSet presAssocID="{4F6B59EA-2386-467A-87D8-08206319710F}" presName="Name0" presStyleCnt="0">
        <dgm:presLayoutVars>
          <dgm:dir/>
          <dgm:animLvl val="lvl"/>
          <dgm:resizeHandles val="exact"/>
        </dgm:presLayoutVars>
      </dgm:prSet>
      <dgm:spPr/>
      <dgm:t>
        <a:bodyPr/>
        <a:lstStyle/>
        <a:p>
          <a:endParaRPr lang="ru-RU"/>
        </a:p>
      </dgm:t>
    </dgm:pt>
    <dgm:pt modelId="{5E1C5910-B0EA-4A3E-8D0C-D38F05908FEB}" type="pres">
      <dgm:prSet presAssocID="{A6CF39BF-DCD7-46DE-81E2-4356DC4E3DF8}" presName="composite" presStyleCnt="0"/>
      <dgm:spPr/>
    </dgm:pt>
    <dgm:pt modelId="{167C1FFF-8FEB-4932-A4FA-9B35FE7477F3}" type="pres">
      <dgm:prSet presAssocID="{A6CF39BF-DCD7-46DE-81E2-4356DC4E3DF8}" presName="parTx" presStyleLbl="alignNode1" presStyleIdx="0" presStyleCnt="1" custLinFactNeighborX="397" custLinFactNeighborY="2100">
        <dgm:presLayoutVars>
          <dgm:chMax val="0"/>
          <dgm:chPref val="0"/>
          <dgm:bulletEnabled val="1"/>
        </dgm:presLayoutVars>
      </dgm:prSet>
      <dgm:spPr/>
      <dgm:t>
        <a:bodyPr/>
        <a:lstStyle/>
        <a:p>
          <a:endParaRPr lang="ru-RU"/>
        </a:p>
      </dgm:t>
    </dgm:pt>
    <dgm:pt modelId="{B7228A0B-624F-47FB-9640-007A4DC2E253}" type="pres">
      <dgm:prSet presAssocID="{A6CF39BF-DCD7-46DE-81E2-4356DC4E3DF8}" presName="desTx" presStyleLbl="alignAccFollowNode1" presStyleIdx="0" presStyleCnt="1" custLinFactNeighborX="23333" custLinFactNeighborY="-32564">
        <dgm:presLayoutVars>
          <dgm:bulletEnabled val="1"/>
        </dgm:presLayoutVars>
      </dgm:prSet>
      <dgm:spPr/>
    </dgm:pt>
  </dgm:ptLst>
  <dgm:cxnLst>
    <dgm:cxn modelId="{0F653124-0FFB-4542-B1F9-80DB641F8BF3}" type="presOf" srcId="{A6CF39BF-DCD7-46DE-81E2-4356DC4E3DF8}" destId="{167C1FFF-8FEB-4932-A4FA-9B35FE7477F3}" srcOrd="0" destOrd="0" presId="urn:microsoft.com/office/officeart/2005/8/layout/hList1"/>
    <dgm:cxn modelId="{A1DCE56D-8139-4B96-BFF1-CD059661563C}" srcId="{4F6B59EA-2386-467A-87D8-08206319710F}" destId="{A6CF39BF-DCD7-46DE-81E2-4356DC4E3DF8}" srcOrd="0" destOrd="0" parTransId="{BD2D2E20-C0CC-4532-80D3-DB7EE9A80063}" sibTransId="{071ACDD1-B76F-41BB-9408-ED749FBE7F80}"/>
    <dgm:cxn modelId="{2A6B46D2-E6C3-4FED-BB67-75210F94CE25}" type="presOf" srcId="{4F6B59EA-2386-467A-87D8-08206319710F}" destId="{669A5CFC-5072-453E-94CC-33197ED19011}" srcOrd="0" destOrd="0" presId="urn:microsoft.com/office/officeart/2005/8/layout/hList1"/>
    <dgm:cxn modelId="{4FA7561C-9C43-4361-9378-CF024D76AB2B}" type="presParOf" srcId="{669A5CFC-5072-453E-94CC-33197ED19011}" destId="{5E1C5910-B0EA-4A3E-8D0C-D38F05908FEB}" srcOrd="0" destOrd="0" presId="urn:microsoft.com/office/officeart/2005/8/layout/hList1"/>
    <dgm:cxn modelId="{7151D68B-F280-4E0A-962F-CBC7C3A40893}" type="presParOf" srcId="{5E1C5910-B0EA-4A3E-8D0C-D38F05908FEB}" destId="{167C1FFF-8FEB-4932-A4FA-9B35FE7477F3}" srcOrd="0" destOrd="0" presId="urn:microsoft.com/office/officeart/2005/8/layout/hList1"/>
    <dgm:cxn modelId="{6F9FD071-D8E0-4D66-AB23-90C8CF68E449}" type="presParOf" srcId="{5E1C5910-B0EA-4A3E-8D0C-D38F05908FEB}" destId="{B7228A0B-624F-47FB-9640-007A4DC2E253}"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CA8D3AD-1E84-40D8-A9B9-5C5B3F3A9A75}"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ru-RU"/>
        </a:p>
      </dgm:t>
    </dgm:pt>
    <dgm:pt modelId="{EB80D2C2-CDFE-4BC3-BD9F-7137824AC724}">
      <dgm:prSet custT="1"/>
      <dgm:spPr/>
      <dgm:t>
        <a:bodyPr/>
        <a:lstStyle/>
        <a:p>
          <a:pPr rtl="0"/>
          <a:r>
            <a:rPr lang="ru-RU" sz="1400" dirty="0" smtClean="0">
              <a:solidFill>
                <a:schemeClr val="bg1"/>
              </a:solidFill>
              <a:effectLst>
                <a:outerShdw blurRad="38100" dist="38100" dir="2700000" algn="tl">
                  <a:srgbClr val="000000">
                    <a:alpha val="43137"/>
                  </a:srgbClr>
                </a:outerShdw>
              </a:effectLst>
            </a:rPr>
            <a:t>19 апреля 1883 года на территории </a:t>
          </a:r>
          <a:r>
            <a:rPr lang="ru-RU" sz="1400" dirty="0" err="1" smtClean="0">
              <a:solidFill>
                <a:schemeClr val="bg1"/>
              </a:solidFill>
              <a:effectLst>
                <a:outerShdw blurRad="38100" dist="38100" dir="2700000" algn="tl">
                  <a:srgbClr val="000000">
                    <a:alpha val="43137"/>
                  </a:srgbClr>
                </a:outerShdw>
              </a:effectLst>
            </a:rPr>
            <a:t>Смитсоновского</a:t>
          </a:r>
          <a:r>
            <a:rPr lang="ru-RU" sz="1400" dirty="0" smtClean="0">
              <a:solidFill>
                <a:schemeClr val="bg1"/>
              </a:solidFill>
              <a:effectLst>
                <a:outerShdw blurRad="38100" dist="38100" dir="2700000" algn="tl">
                  <a:srgbClr val="000000">
                    <a:alpha val="43137"/>
                  </a:srgbClr>
                </a:outerShdw>
              </a:effectLst>
            </a:rPr>
            <a:t> института была открыта бронзовая статуя Джозефа Генри. Десять тысяч человек собрались на этой </a:t>
          </a:r>
          <a:r>
            <a:rPr lang="ru-RU" sz="1400" dirty="0" err="1" smtClean="0">
              <a:solidFill>
                <a:schemeClr val="bg1"/>
              </a:solidFill>
              <a:effectLst>
                <a:outerShdw blurRad="38100" dist="38100" dir="2700000" algn="tl">
                  <a:srgbClr val="000000">
                    <a:alpha val="43137"/>
                  </a:srgbClr>
                </a:outerShdw>
              </a:effectLst>
            </a:rPr>
            <a:t>церемо-нии</a:t>
          </a:r>
          <a:r>
            <a:rPr lang="ru-RU" sz="1400" dirty="0" smtClean="0">
              <a:solidFill>
                <a:schemeClr val="bg1"/>
              </a:solidFill>
              <a:effectLst>
                <a:outerShdw blurRad="38100" dist="38100" dir="2700000" algn="tl">
                  <a:srgbClr val="000000">
                    <a:alpha val="43137"/>
                  </a:srgbClr>
                </a:outerShdw>
              </a:effectLst>
            </a:rPr>
            <a:t> отдать уважения своему выдающемуся ученому и гражданину. На церемонии выступил экс-президент Йельского университета </a:t>
          </a:r>
          <a:r>
            <a:rPr lang="ru-RU" sz="1400" dirty="0" err="1" smtClean="0">
              <a:solidFill>
                <a:schemeClr val="bg1"/>
              </a:solidFill>
              <a:effectLst>
                <a:outerShdw blurRad="38100" dist="38100" dir="2700000" algn="tl">
                  <a:srgbClr val="000000">
                    <a:alpha val="43137"/>
                  </a:srgbClr>
                </a:outerShdw>
              </a:effectLst>
            </a:rPr>
            <a:t>Ноа</a:t>
          </a:r>
          <a:r>
            <a:rPr lang="ru-RU" sz="1400" dirty="0" smtClean="0">
              <a:solidFill>
                <a:schemeClr val="bg1"/>
              </a:solidFill>
              <a:effectLst>
                <a:outerShdw blurRad="38100" dist="38100" dir="2700000" algn="tl">
                  <a:srgbClr val="000000">
                    <a:alpha val="43137"/>
                  </a:srgbClr>
                </a:outerShdw>
              </a:effectLst>
            </a:rPr>
            <a:t> Портер (англ. </a:t>
          </a:r>
          <a:r>
            <a:rPr lang="ru-RU" sz="1400" i="1" dirty="0" err="1" smtClean="0">
              <a:solidFill>
                <a:schemeClr val="bg1"/>
              </a:solidFill>
              <a:effectLst>
                <a:outerShdw blurRad="38100" dist="38100" dir="2700000" algn="tl">
                  <a:srgbClr val="000000">
                    <a:alpha val="43137"/>
                  </a:srgbClr>
                </a:outerShdw>
              </a:effectLst>
            </a:rPr>
            <a:t>Noah</a:t>
          </a:r>
          <a:r>
            <a:rPr lang="ru-RU" sz="1400" i="1" dirty="0" smtClean="0">
              <a:solidFill>
                <a:schemeClr val="bg1"/>
              </a:solidFill>
              <a:effectLst>
                <a:outerShdw blurRad="38100" dist="38100" dir="2700000" algn="tl">
                  <a:srgbClr val="000000">
                    <a:alpha val="43137"/>
                  </a:srgbClr>
                </a:outerShdw>
              </a:effectLst>
            </a:rPr>
            <a:t> </a:t>
          </a:r>
          <a:r>
            <a:rPr lang="ru-RU" sz="1400" i="1" dirty="0" err="1" smtClean="0">
              <a:solidFill>
                <a:schemeClr val="bg1"/>
              </a:solidFill>
              <a:effectLst>
                <a:outerShdw blurRad="38100" dist="38100" dir="2700000" algn="tl">
                  <a:srgbClr val="000000">
                    <a:alpha val="43137"/>
                  </a:srgbClr>
                </a:outerShdw>
              </a:effectLst>
            </a:rPr>
            <a:t>Porter</a:t>
          </a:r>
          <a:r>
            <a:rPr lang="ru-RU" sz="1400" dirty="0" smtClean="0">
              <a:solidFill>
                <a:schemeClr val="bg1"/>
              </a:solidFill>
              <a:effectLst>
                <a:outerShdw blurRad="38100" dist="38100" dir="2700000" algn="tl">
                  <a:srgbClr val="000000">
                    <a:alpha val="43137"/>
                  </a:srgbClr>
                </a:outerShdw>
              </a:effectLst>
            </a:rPr>
            <a:t>). «Как человек науки Джозеф Генри сделал себя сам,… его способности и вся жизнь добавили новый блеск славе </a:t>
          </a:r>
          <a:r>
            <a:rPr lang="ru-RU" sz="1400" dirty="0" err="1" smtClean="0">
              <a:solidFill>
                <a:schemeClr val="bg1"/>
              </a:solidFill>
              <a:effectLst>
                <a:outerShdw blurRad="38100" dist="38100" dir="2700000" algn="tl">
                  <a:srgbClr val="000000">
                    <a:alpha val="43137"/>
                  </a:srgbClr>
                </a:outerShdw>
              </a:effectLst>
            </a:rPr>
            <a:t>челове-чества</a:t>
          </a:r>
          <a:r>
            <a:rPr lang="ru-RU" sz="1400" dirty="0" smtClean="0">
              <a:solidFill>
                <a:schemeClr val="bg1"/>
              </a:solidFill>
              <a:effectLst>
                <a:outerShdw blurRad="38100" dist="38100" dir="2700000" algn="tl">
                  <a:srgbClr val="000000">
                    <a:alpha val="43137"/>
                  </a:srgbClr>
                </a:outerShdw>
              </a:effectLst>
            </a:rPr>
            <a:t>. Мы будем счастливы, если когда-нибудь увидим таких достойных людей снова» – сказал он. </a:t>
          </a:r>
          <a:r>
            <a:rPr lang="ru-RU" sz="1100" dirty="0" smtClean="0"/>
            <a:t>	</a:t>
          </a:r>
          <a:endParaRPr lang="ru-RU" sz="1100" dirty="0"/>
        </a:p>
      </dgm:t>
    </dgm:pt>
    <dgm:pt modelId="{135C3B6D-B89B-47F7-95DD-C3EE50DEEC43}" type="parTrans" cxnId="{569DB809-BFA1-4EC0-B3CA-74574E828BC2}">
      <dgm:prSet/>
      <dgm:spPr/>
      <dgm:t>
        <a:bodyPr/>
        <a:lstStyle/>
        <a:p>
          <a:endParaRPr lang="ru-RU"/>
        </a:p>
      </dgm:t>
    </dgm:pt>
    <dgm:pt modelId="{8B8AD93B-209D-4D83-913F-A93B9863B1B7}" type="sibTrans" cxnId="{569DB809-BFA1-4EC0-B3CA-74574E828BC2}">
      <dgm:prSet/>
      <dgm:spPr>
        <a:blipFill rotWithShape="1">
          <a:blip xmlns:r="http://schemas.openxmlformats.org/officeDocument/2006/relationships" r:embed="rId1"/>
          <a:stretch>
            <a:fillRect/>
          </a:stretch>
        </a:blipFill>
      </dgm:spPr>
      <dgm:t>
        <a:bodyPr/>
        <a:lstStyle/>
        <a:p>
          <a:endParaRPr lang="ru-RU"/>
        </a:p>
      </dgm:t>
    </dgm:pt>
    <dgm:pt modelId="{E1FB975C-E3E3-407B-BF44-2BD4D938B5DE}" type="pres">
      <dgm:prSet presAssocID="{8CA8D3AD-1E84-40D8-A9B9-5C5B3F3A9A75}" presName="Name0" presStyleCnt="0">
        <dgm:presLayoutVars>
          <dgm:chMax val="21"/>
          <dgm:chPref val="21"/>
        </dgm:presLayoutVars>
      </dgm:prSet>
      <dgm:spPr/>
      <dgm:t>
        <a:bodyPr/>
        <a:lstStyle/>
        <a:p>
          <a:endParaRPr lang="ru-RU"/>
        </a:p>
      </dgm:t>
    </dgm:pt>
    <dgm:pt modelId="{ECE6CEBE-2ADA-4092-B8C9-52C6BD65E8F5}" type="pres">
      <dgm:prSet presAssocID="{EB80D2C2-CDFE-4BC3-BD9F-7137824AC724}" presName="text1" presStyleCnt="0"/>
      <dgm:spPr/>
    </dgm:pt>
    <dgm:pt modelId="{60BF192A-CFE5-4340-8FCF-6553CECE2275}" type="pres">
      <dgm:prSet presAssocID="{EB80D2C2-CDFE-4BC3-BD9F-7137824AC724}" presName="textRepeatNode" presStyleLbl="alignNode1" presStyleIdx="0" presStyleCnt="1" custAng="0" custScaleX="89789" custScaleY="71848" custLinFactNeighborX="-26739" custLinFactNeighborY="-4596">
        <dgm:presLayoutVars>
          <dgm:chMax val="0"/>
          <dgm:chPref val="0"/>
          <dgm:bulletEnabled val="1"/>
        </dgm:presLayoutVars>
      </dgm:prSet>
      <dgm:spPr/>
      <dgm:t>
        <a:bodyPr/>
        <a:lstStyle/>
        <a:p>
          <a:endParaRPr lang="ru-RU"/>
        </a:p>
      </dgm:t>
    </dgm:pt>
    <dgm:pt modelId="{C0F13493-21B3-46C5-A96C-09B117750684}" type="pres">
      <dgm:prSet presAssocID="{EB80D2C2-CDFE-4BC3-BD9F-7137824AC724}" presName="textaccent1" presStyleCnt="0"/>
      <dgm:spPr/>
    </dgm:pt>
    <dgm:pt modelId="{68ED1EF1-01E4-4545-92DC-686BB1CF1555}" type="pres">
      <dgm:prSet presAssocID="{EB80D2C2-CDFE-4BC3-BD9F-7137824AC724}" presName="accentRepeatNode" presStyleLbl="solidAlignAcc1" presStyleIdx="0" presStyleCnt="2" custFlipHor="1" custScaleX="49857" custScaleY="158097" custLinFactX="-379311" custLinFactY="-142896" custLinFactNeighborX="-400000" custLinFactNeighborY="-200000"/>
      <dgm:spPr/>
    </dgm:pt>
    <dgm:pt modelId="{F7B8C80F-E846-4D78-8675-0F29E76ABBB4}" type="pres">
      <dgm:prSet presAssocID="{8B8AD93B-209D-4D83-913F-A93B9863B1B7}" presName="image1" presStyleCnt="0"/>
      <dgm:spPr/>
    </dgm:pt>
    <dgm:pt modelId="{90FCD916-CA9A-4280-80D3-E168C49A1019}" type="pres">
      <dgm:prSet presAssocID="{8B8AD93B-209D-4D83-913F-A93B9863B1B7}" presName="imageRepeatNode" presStyleLbl="alignAcc1" presStyleIdx="0" presStyleCnt="1" custScaleX="62525" custScaleY="76476" custLinFactNeighborX="-3780" custLinFactNeighborY="12555"/>
      <dgm:spPr/>
      <dgm:t>
        <a:bodyPr/>
        <a:lstStyle/>
        <a:p>
          <a:endParaRPr lang="ru-RU"/>
        </a:p>
      </dgm:t>
    </dgm:pt>
    <dgm:pt modelId="{CEDE0C5E-D4CB-4A60-9305-16F56F87844B}" type="pres">
      <dgm:prSet presAssocID="{8B8AD93B-209D-4D83-913F-A93B9863B1B7}" presName="imageaccent1" presStyleCnt="0"/>
      <dgm:spPr/>
    </dgm:pt>
    <dgm:pt modelId="{8A6345B0-59F2-4111-8674-49B75211F09E}" type="pres">
      <dgm:prSet presAssocID="{8B8AD93B-209D-4D83-913F-A93B9863B1B7}" presName="accentRepeatNode" presStyleLbl="solidAlignAcc1" presStyleIdx="1" presStyleCnt="2" custFlipVert="1" custScaleX="11397" custScaleY="51469" custLinFactX="-300000" custLinFactY="15009" custLinFactNeighborX="-314016" custLinFactNeighborY="100000"/>
      <dgm:spPr/>
    </dgm:pt>
  </dgm:ptLst>
  <dgm:cxnLst>
    <dgm:cxn modelId="{FECA011F-547C-45CB-B1FC-55CC685BA758}" type="presOf" srcId="{8B8AD93B-209D-4D83-913F-A93B9863B1B7}" destId="{90FCD916-CA9A-4280-80D3-E168C49A1019}" srcOrd="0" destOrd="0" presId="urn:microsoft.com/office/officeart/2008/layout/HexagonCluster"/>
    <dgm:cxn modelId="{6FA61A58-AC64-47B0-AC90-7846BE77D535}" type="presOf" srcId="{EB80D2C2-CDFE-4BC3-BD9F-7137824AC724}" destId="{60BF192A-CFE5-4340-8FCF-6553CECE2275}" srcOrd="0" destOrd="0" presId="urn:microsoft.com/office/officeart/2008/layout/HexagonCluster"/>
    <dgm:cxn modelId="{569DB809-BFA1-4EC0-B3CA-74574E828BC2}" srcId="{8CA8D3AD-1E84-40D8-A9B9-5C5B3F3A9A75}" destId="{EB80D2C2-CDFE-4BC3-BD9F-7137824AC724}" srcOrd="0" destOrd="0" parTransId="{135C3B6D-B89B-47F7-95DD-C3EE50DEEC43}" sibTransId="{8B8AD93B-209D-4D83-913F-A93B9863B1B7}"/>
    <dgm:cxn modelId="{3F5AA594-F6E1-43A1-88E8-CF7D2D993DE8}" type="presOf" srcId="{8CA8D3AD-1E84-40D8-A9B9-5C5B3F3A9A75}" destId="{E1FB975C-E3E3-407B-BF44-2BD4D938B5DE}" srcOrd="0" destOrd="0" presId="urn:microsoft.com/office/officeart/2008/layout/HexagonCluster"/>
    <dgm:cxn modelId="{55EB8247-0C21-43CF-AD13-A34519725506}" type="presParOf" srcId="{E1FB975C-E3E3-407B-BF44-2BD4D938B5DE}" destId="{ECE6CEBE-2ADA-4092-B8C9-52C6BD65E8F5}" srcOrd="0" destOrd="0" presId="urn:microsoft.com/office/officeart/2008/layout/HexagonCluster"/>
    <dgm:cxn modelId="{3DD0866D-BFC8-4A05-9ED5-2D50AACEB1BE}" type="presParOf" srcId="{ECE6CEBE-2ADA-4092-B8C9-52C6BD65E8F5}" destId="{60BF192A-CFE5-4340-8FCF-6553CECE2275}" srcOrd="0" destOrd="0" presId="urn:microsoft.com/office/officeart/2008/layout/HexagonCluster"/>
    <dgm:cxn modelId="{88F27F70-F7BB-4088-9CD5-842DDA71FE88}" type="presParOf" srcId="{E1FB975C-E3E3-407B-BF44-2BD4D938B5DE}" destId="{C0F13493-21B3-46C5-A96C-09B117750684}" srcOrd="1" destOrd="0" presId="urn:microsoft.com/office/officeart/2008/layout/HexagonCluster"/>
    <dgm:cxn modelId="{0AD4FC5E-ED32-4549-B5F7-263F5ED20E82}" type="presParOf" srcId="{C0F13493-21B3-46C5-A96C-09B117750684}" destId="{68ED1EF1-01E4-4545-92DC-686BB1CF1555}" srcOrd="0" destOrd="0" presId="urn:microsoft.com/office/officeart/2008/layout/HexagonCluster"/>
    <dgm:cxn modelId="{7E011F0C-01C9-40C8-8DBD-CFF66716C2F3}" type="presParOf" srcId="{E1FB975C-E3E3-407B-BF44-2BD4D938B5DE}" destId="{F7B8C80F-E846-4D78-8675-0F29E76ABBB4}" srcOrd="2" destOrd="0" presId="urn:microsoft.com/office/officeart/2008/layout/HexagonCluster"/>
    <dgm:cxn modelId="{3422D7DD-BD80-44A0-BBF6-34643D3A2BC0}" type="presParOf" srcId="{F7B8C80F-E846-4D78-8675-0F29E76ABBB4}" destId="{90FCD916-CA9A-4280-80D3-E168C49A1019}" srcOrd="0" destOrd="0" presId="urn:microsoft.com/office/officeart/2008/layout/HexagonCluster"/>
    <dgm:cxn modelId="{4003F12D-3513-4096-822D-E3D91909C9DB}" type="presParOf" srcId="{E1FB975C-E3E3-407B-BF44-2BD4D938B5DE}" destId="{CEDE0C5E-D4CB-4A60-9305-16F56F87844B}" srcOrd="3" destOrd="0" presId="urn:microsoft.com/office/officeart/2008/layout/HexagonCluster"/>
    <dgm:cxn modelId="{82695569-F6A2-40D4-9BD3-B10CD4C10086}" type="presParOf" srcId="{CEDE0C5E-D4CB-4A60-9305-16F56F87844B}" destId="{8A6345B0-59F2-4111-8674-49B75211F09E}"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AA4A56F-71BA-4D15-B464-682F2F9E1A8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ru-RU"/>
        </a:p>
      </dgm:t>
    </dgm:pt>
    <dgm:pt modelId="{666AC47B-6D63-455D-A199-7F66B0A52E71}">
      <dgm:prSet/>
      <dgm:spPr/>
      <dgm:t>
        <a:bodyPr/>
        <a:lstStyle/>
        <a:p>
          <a:pPr rtl="0"/>
          <a:r>
            <a:rPr lang="ru-RU" dirty="0" smtClean="0"/>
            <a:t>Сохранился принстонский дом, в котором жил Джозеф Генри, и его именем названа лаборатория в университете. В 1915 году бюст Джо-</a:t>
          </a:r>
          <a:r>
            <a:rPr lang="ru-RU" dirty="0" err="1" smtClean="0"/>
            <a:t>зефа</a:t>
          </a:r>
          <a:r>
            <a:rPr lang="ru-RU" dirty="0" smtClean="0"/>
            <a:t> Генри был установлен в Зале Славы Великих американцев в </a:t>
          </a:r>
          <a:r>
            <a:rPr lang="ru-RU" dirty="0" err="1" smtClean="0"/>
            <a:t>Бронксе</a:t>
          </a:r>
          <a:r>
            <a:rPr lang="ru-RU" dirty="0" smtClean="0"/>
            <a:t> ( Нью-Йорк). 	</a:t>
          </a:r>
          <a:endParaRPr lang="ru-RU" dirty="0"/>
        </a:p>
      </dgm:t>
    </dgm:pt>
    <dgm:pt modelId="{E7920607-15BB-4F0E-869B-CD3DB9C1CC46}" type="parTrans" cxnId="{AF7B6F96-6703-4BA6-9BD6-AA0BB7FFBAE6}">
      <dgm:prSet/>
      <dgm:spPr/>
      <dgm:t>
        <a:bodyPr/>
        <a:lstStyle/>
        <a:p>
          <a:endParaRPr lang="ru-RU"/>
        </a:p>
      </dgm:t>
    </dgm:pt>
    <dgm:pt modelId="{2FC48032-3FF0-4CA6-8B81-2FEA2D3467B0}" type="sibTrans" cxnId="{AF7B6F96-6703-4BA6-9BD6-AA0BB7FFBAE6}">
      <dgm:prSet/>
      <dgm:spPr/>
      <dgm:t>
        <a:bodyPr/>
        <a:lstStyle/>
        <a:p>
          <a:endParaRPr lang="ru-RU"/>
        </a:p>
      </dgm:t>
    </dgm:pt>
    <dgm:pt modelId="{A3F7D952-D2BF-4C1B-B8F3-0CB9C19EA6D9}" type="pres">
      <dgm:prSet presAssocID="{5AA4A56F-71BA-4D15-B464-682F2F9E1A83}" presName="linear" presStyleCnt="0">
        <dgm:presLayoutVars>
          <dgm:animLvl val="lvl"/>
          <dgm:resizeHandles val="exact"/>
        </dgm:presLayoutVars>
      </dgm:prSet>
      <dgm:spPr/>
      <dgm:t>
        <a:bodyPr/>
        <a:lstStyle/>
        <a:p>
          <a:endParaRPr lang="ru-RU"/>
        </a:p>
      </dgm:t>
    </dgm:pt>
    <dgm:pt modelId="{D09E3DA5-DFC0-44D2-8648-4D739B1A4BC6}" type="pres">
      <dgm:prSet presAssocID="{666AC47B-6D63-455D-A199-7F66B0A52E71}" presName="parentText" presStyleLbl="node1" presStyleIdx="0" presStyleCnt="1" custScaleX="82697" custScaleY="119191" custLinFactNeighborX="-5688" custLinFactNeighborY="-1260">
        <dgm:presLayoutVars>
          <dgm:chMax val="0"/>
          <dgm:bulletEnabled val="1"/>
        </dgm:presLayoutVars>
      </dgm:prSet>
      <dgm:spPr/>
      <dgm:t>
        <a:bodyPr/>
        <a:lstStyle/>
        <a:p>
          <a:endParaRPr lang="ru-RU"/>
        </a:p>
      </dgm:t>
    </dgm:pt>
  </dgm:ptLst>
  <dgm:cxnLst>
    <dgm:cxn modelId="{AF7B6F96-6703-4BA6-9BD6-AA0BB7FFBAE6}" srcId="{5AA4A56F-71BA-4D15-B464-682F2F9E1A83}" destId="{666AC47B-6D63-455D-A199-7F66B0A52E71}" srcOrd="0" destOrd="0" parTransId="{E7920607-15BB-4F0E-869B-CD3DB9C1CC46}" sibTransId="{2FC48032-3FF0-4CA6-8B81-2FEA2D3467B0}"/>
    <dgm:cxn modelId="{86822567-2449-428C-85FA-AD4C2CF7DDC1}" type="presOf" srcId="{666AC47B-6D63-455D-A199-7F66B0A52E71}" destId="{D09E3DA5-DFC0-44D2-8648-4D739B1A4BC6}" srcOrd="0" destOrd="0" presId="urn:microsoft.com/office/officeart/2005/8/layout/vList2"/>
    <dgm:cxn modelId="{4F7C4D3B-ECE7-4579-A687-0F96DCB7E2A2}" type="presOf" srcId="{5AA4A56F-71BA-4D15-B464-682F2F9E1A83}" destId="{A3F7D952-D2BF-4C1B-B8F3-0CB9C19EA6D9}" srcOrd="0" destOrd="0" presId="urn:microsoft.com/office/officeart/2005/8/layout/vList2"/>
    <dgm:cxn modelId="{EC5B3DD4-849D-4915-9F78-E6F4810E642D}" type="presParOf" srcId="{A3F7D952-D2BF-4C1B-B8F3-0CB9C19EA6D9}" destId="{D09E3DA5-DFC0-44D2-8648-4D739B1A4BC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8E045FB-3E84-43E8-8AF8-C5210BC9102B}"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ru-RU"/>
        </a:p>
      </dgm:t>
    </dgm:pt>
    <dgm:pt modelId="{D6724925-E1B4-405F-9A99-F6E330DBA115}">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rPr>
            <a:t>После известия о смерти Генри, Уильям </a:t>
          </a:r>
          <a:r>
            <a:rPr lang="ru-RU" dirty="0" err="1" smtClean="0">
              <a:effectLst>
                <a:outerShdw blurRad="38100" dist="38100" dir="2700000" algn="tl">
                  <a:srgbClr val="000000">
                    <a:alpha val="43137"/>
                  </a:srgbClr>
                </a:outerShdw>
              </a:effectLst>
            </a:rPr>
            <a:t>Барбер</a:t>
          </a:r>
          <a:r>
            <a:rPr lang="ru-RU" dirty="0" smtClean="0">
              <a:effectLst>
                <a:outerShdw blurRad="38100" dist="38100" dir="2700000" algn="tl">
                  <a:srgbClr val="000000">
                    <a:alpha val="43137"/>
                  </a:srgbClr>
                </a:outerShdw>
              </a:effectLst>
            </a:rPr>
            <a:t> (англ. </a:t>
          </a:r>
          <a:r>
            <a:rPr lang="ru-RU" i="1" dirty="0" err="1" smtClean="0">
              <a:effectLst>
                <a:outerShdw blurRad="38100" dist="38100" dir="2700000" algn="tl">
                  <a:srgbClr val="000000">
                    <a:alpha val="43137"/>
                  </a:srgbClr>
                </a:outerShdw>
              </a:effectLst>
            </a:rPr>
            <a:t>William</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Barber</a:t>
          </a:r>
          <a:r>
            <a:rPr lang="ru-RU" dirty="0" smtClean="0">
              <a:effectLst>
                <a:outerShdw blurRad="38100" dist="38100" dir="2700000" algn="tl">
                  <a:srgbClr val="000000">
                    <a:alpha val="43137"/>
                  </a:srgbClr>
                </a:outerShdw>
              </a:effectLst>
            </a:rPr>
            <a:t>), гравер Монетного двора США, и его сын Чарльз разработали медаль в честь Генри и подарили ее для награждений </a:t>
          </a:r>
          <a:r>
            <a:rPr lang="ru-RU" dirty="0" err="1" smtClean="0">
              <a:effectLst>
                <a:outerShdw blurRad="38100" dist="38100" dir="2700000" algn="tl">
                  <a:srgbClr val="000000">
                    <a:alpha val="43137"/>
                  </a:srgbClr>
                </a:outerShdw>
              </a:effectLst>
            </a:rPr>
            <a:t>Смитсоновскому</a:t>
          </a:r>
          <a:r>
            <a:rPr lang="ru-RU" dirty="0" smtClean="0">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rPr>
            <a:t>институту. Дата рождения Генри на медали указана ошибочно из-за тогдашней путаницы с его возрастом. На оборотной стороне медали выбита надпись из оды Горация, книга 1, песнь 24: </a:t>
          </a:r>
          <a:r>
            <a:rPr lang="ru-RU" i="1" dirty="0" smtClean="0">
              <a:effectLst>
                <a:outerShdw blurRad="38100" dist="38100" dir="2700000" algn="tl">
                  <a:srgbClr val="000000">
                    <a:alpha val="43137"/>
                  </a:srgbClr>
                </a:outerShdw>
              </a:effectLst>
            </a:rPr>
            <a:t>«Не найти равных тебе в правде и бескорыстии» </a:t>
          </a:r>
          <a:r>
            <a:rPr lang="ru-RU" dirty="0" smtClean="0">
              <a:effectLst>
                <a:outerShdw blurRad="38100" dist="38100" dir="2700000" algn="tl">
                  <a:srgbClr val="000000">
                    <a:alpha val="43137"/>
                  </a:srgbClr>
                </a:outerShdw>
              </a:effectLst>
            </a:rPr>
            <a:t>(лат. </a:t>
          </a:r>
          <a:r>
            <a:rPr lang="ru-RU" i="1" dirty="0" err="1" smtClean="0">
              <a:effectLst>
                <a:outerShdw blurRad="38100" dist="38100" dir="2700000" algn="tl">
                  <a:srgbClr val="000000">
                    <a:alpha val="43137"/>
                  </a:srgbClr>
                </a:outerShdw>
              </a:effectLst>
            </a:rPr>
            <a:t>Fides</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Incorrupta</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Nudaque</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Veritas</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Quando</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Ullum</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Inveniet</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Parem</a:t>
          </a:r>
          <a:r>
            <a:rPr lang="ru-RU" dirty="0" smtClean="0">
              <a:effectLst>
                <a:outerShdw blurRad="38100" dist="38100" dir="2700000" algn="tl">
                  <a:srgbClr val="000000">
                    <a:alpha val="43137"/>
                  </a:srgbClr>
                </a:outerShdw>
              </a:effectLst>
            </a:rPr>
            <a:t>). С 1967 года этой </a:t>
          </a:r>
          <a:r>
            <a:rPr lang="ru-RU" dirty="0" smtClean="0">
              <a:effectLst>
                <a:outerShdw blurRad="38100" dist="38100" dir="2700000" algn="tl">
                  <a:srgbClr val="000000">
                    <a:alpha val="43137"/>
                  </a:srgbClr>
                </a:outerShdw>
              </a:effectLst>
            </a:rPr>
            <a:t>медалью </a:t>
          </a:r>
          <a:r>
            <a:rPr lang="ru-RU" dirty="0" smtClean="0">
              <a:effectLst>
                <a:outerShdw blurRad="38100" dist="38100" dir="2700000" algn="tl">
                  <a:srgbClr val="000000">
                    <a:alpha val="43137"/>
                  </a:srgbClr>
                </a:outerShdw>
              </a:effectLst>
            </a:rPr>
            <a:t>стали награждать за заслуги перед </a:t>
          </a:r>
          <a:r>
            <a:rPr lang="ru-RU" dirty="0" err="1" smtClean="0">
              <a:effectLst>
                <a:outerShdw blurRad="38100" dist="38100" dir="2700000" algn="tl">
                  <a:srgbClr val="000000">
                    <a:alpha val="43137"/>
                  </a:srgbClr>
                </a:outerShdw>
              </a:effectLst>
            </a:rPr>
            <a:t>Смитсоновским</a:t>
          </a:r>
          <a:r>
            <a:rPr lang="ru-RU" dirty="0" smtClean="0">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rPr>
            <a:t>институтом</a:t>
          </a:r>
          <a:r>
            <a:rPr lang="ru-RU" dirty="0" smtClean="0">
              <a:effectLst>
                <a:outerShdw blurRad="38100" dist="38100" dir="2700000" algn="tl">
                  <a:srgbClr val="000000">
                    <a:alpha val="43137"/>
                  </a:srgbClr>
                </a:outerShdw>
              </a:effectLst>
            </a:rPr>
            <a:t>. С тех пор ей награждены 7 человек, в том числе, по случаю 200-летия со дня рождения Генри, давний сторонник проектов, связанных с памятью о нем, физик Фредерик </a:t>
          </a:r>
          <a:r>
            <a:rPr lang="ru-RU" dirty="0" err="1" smtClean="0">
              <a:effectLst>
                <a:outerShdw blurRad="38100" dist="38100" dir="2700000" algn="tl">
                  <a:srgbClr val="000000">
                    <a:alpha val="43137"/>
                  </a:srgbClr>
                </a:outerShdw>
              </a:effectLst>
            </a:rPr>
            <a:t>Сейц</a:t>
          </a:r>
          <a:r>
            <a:rPr lang="ru-RU" dirty="0" smtClean="0"/>
            <a:t> 	</a:t>
          </a:r>
          <a:endParaRPr lang="ru-RU" dirty="0"/>
        </a:p>
      </dgm:t>
    </dgm:pt>
    <dgm:pt modelId="{42DC990F-B001-4CD5-8000-BB22388452F3}" type="parTrans" cxnId="{08C848E1-8EEE-48BD-A9B2-78C1B48F7073}">
      <dgm:prSet/>
      <dgm:spPr/>
      <dgm:t>
        <a:bodyPr/>
        <a:lstStyle/>
        <a:p>
          <a:endParaRPr lang="ru-RU"/>
        </a:p>
      </dgm:t>
    </dgm:pt>
    <dgm:pt modelId="{A607596C-4241-4261-BCC6-BD38703DF4A8}" type="sibTrans" cxnId="{08C848E1-8EEE-48BD-A9B2-78C1B48F7073}">
      <dgm:prSet/>
      <dgm:spPr/>
      <dgm:t>
        <a:bodyPr/>
        <a:lstStyle/>
        <a:p>
          <a:endParaRPr lang="ru-RU"/>
        </a:p>
      </dgm:t>
    </dgm:pt>
    <dgm:pt modelId="{1D40AC94-6063-488D-8180-0B5728E0BBCC}" type="pres">
      <dgm:prSet presAssocID="{78E045FB-3E84-43E8-8AF8-C5210BC9102B}" presName="Name0" presStyleCnt="0">
        <dgm:presLayoutVars>
          <dgm:dir/>
          <dgm:resizeHandles/>
        </dgm:presLayoutVars>
      </dgm:prSet>
      <dgm:spPr/>
      <dgm:t>
        <a:bodyPr/>
        <a:lstStyle/>
        <a:p>
          <a:endParaRPr lang="ru-RU"/>
        </a:p>
      </dgm:t>
    </dgm:pt>
    <dgm:pt modelId="{550229AF-0F8C-43F5-9FEA-8EC07D6546EF}" type="pres">
      <dgm:prSet presAssocID="{D6724925-E1B4-405F-9A99-F6E330DBA115}" presName="composite" presStyleCnt="0"/>
      <dgm:spPr/>
    </dgm:pt>
    <dgm:pt modelId="{67C36D2D-20D8-4841-BB53-A4C9374B8225}" type="pres">
      <dgm:prSet presAssocID="{D6724925-E1B4-405F-9A99-F6E330DBA115}" presName="rect1" presStyleLbl="bgImgPlace1" presStyleIdx="0" presStyleCnt="1" custScaleX="58810" custScaleY="59169" custLinFactNeighborX="7041" custLinFactNeighborY="-1345"/>
      <dgm:spPr>
        <a:blipFill rotWithShape="1">
          <a:blip xmlns:r="http://schemas.openxmlformats.org/officeDocument/2006/relationships" r:embed="rId1"/>
          <a:stretch>
            <a:fillRect/>
          </a:stretch>
        </a:blip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gm:spPr>
    </dgm:pt>
    <dgm:pt modelId="{2AD961B3-5DAD-49E4-BE60-93C073D2D980}" type="pres">
      <dgm:prSet presAssocID="{D6724925-E1B4-405F-9A99-F6E330DBA115}" presName="rect2" presStyleLbl="node1" presStyleIdx="0" presStyleCnt="1" custScaleX="130964" custScaleY="142209" custLinFactNeighborX="-20193" custLinFactNeighborY="-16893">
        <dgm:presLayoutVars>
          <dgm:bulletEnabled val="1"/>
        </dgm:presLayoutVars>
      </dgm:prSet>
      <dgm:spPr/>
      <dgm:t>
        <a:bodyPr/>
        <a:lstStyle/>
        <a:p>
          <a:endParaRPr lang="ru-RU"/>
        </a:p>
      </dgm:t>
    </dgm:pt>
  </dgm:ptLst>
  <dgm:cxnLst>
    <dgm:cxn modelId="{4E22D32F-28A5-4571-9B6C-01CD8D7024D4}" type="presOf" srcId="{D6724925-E1B4-405F-9A99-F6E330DBA115}" destId="{2AD961B3-5DAD-49E4-BE60-93C073D2D980}" srcOrd="0" destOrd="0" presId="urn:microsoft.com/office/officeart/2008/layout/BendingPictureBlocks"/>
    <dgm:cxn modelId="{DDC12F5A-9B6A-4538-89F4-84CB3ADDFEF8}" type="presOf" srcId="{78E045FB-3E84-43E8-8AF8-C5210BC9102B}" destId="{1D40AC94-6063-488D-8180-0B5728E0BBCC}" srcOrd="0" destOrd="0" presId="urn:microsoft.com/office/officeart/2008/layout/BendingPictureBlocks"/>
    <dgm:cxn modelId="{08C848E1-8EEE-48BD-A9B2-78C1B48F7073}" srcId="{78E045FB-3E84-43E8-8AF8-C5210BC9102B}" destId="{D6724925-E1B4-405F-9A99-F6E330DBA115}" srcOrd="0" destOrd="0" parTransId="{42DC990F-B001-4CD5-8000-BB22388452F3}" sibTransId="{A607596C-4241-4261-BCC6-BD38703DF4A8}"/>
    <dgm:cxn modelId="{E76EFB51-927B-4569-B5B7-B8C40E3973B4}" type="presParOf" srcId="{1D40AC94-6063-488D-8180-0B5728E0BBCC}" destId="{550229AF-0F8C-43F5-9FEA-8EC07D6546EF}" srcOrd="0" destOrd="0" presId="urn:microsoft.com/office/officeart/2008/layout/BendingPictureBlocks"/>
    <dgm:cxn modelId="{D07555E1-AD2F-48E9-9682-E2992CBE3020}" type="presParOf" srcId="{550229AF-0F8C-43F5-9FEA-8EC07D6546EF}" destId="{67C36D2D-20D8-4841-BB53-A4C9374B8225}" srcOrd="0" destOrd="0" presId="urn:microsoft.com/office/officeart/2008/layout/BendingPictureBlocks"/>
    <dgm:cxn modelId="{0473CFEC-3A15-42FB-AD11-81C8B870A009}" type="presParOf" srcId="{550229AF-0F8C-43F5-9FEA-8EC07D6546EF}" destId="{2AD961B3-5DAD-49E4-BE60-93C073D2D980}"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F6265F8-F617-44B3-8E8F-EA69BF2700B7}"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ru-RU"/>
        </a:p>
      </dgm:t>
    </dgm:pt>
    <dgm:pt modelId="{734702B5-3D22-4188-B24B-551D962DA788}">
      <dgm:prSet/>
      <dgm:spPr/>
      <dgm:t>
        <a:bodyPr/>
        <a:lstStyle/>
        <a:p>
          <a:pPr rtl="0"/>
          <a:r>
            <a:rPr lang="ru-RU" i="1" dirty="0" smtClean="0">
              <a:effectLst/>
            </a:rPr>
            <a:t>Береговая охрана США, в знак признания </a:t>
          </a:r>
          <a:r>
            <a:rPr lang="ru-RU" i="1" dirty="0" smtClean="0">
              <a:effectLst/>
            </a:rPr>
            <a:t>заслуг </a:t>
          </a:r>
          <a:r>
            <a:rPr lang="ru-RU" i="1" dirty="0" smtClean="0">
              <a:effectLst/>
            </a:rPr>
            <a:t>Генри по маякам и противотуманным сигналам, назвала его именем катер, который обычно </a:t>
          </a:r>
          <a:r>
            <a:rPr lang="ru-RU" i="1" dirty="0" smtClean="0">
              <a:effectLst/>
            </a:rPr>
            <a:t>именовали </a:t>
          </a:r>
          <a:r>
            <a:rPr lang="ru-RU" i="1" dirty="0" smtClean="0">
              <a:effectLst/>
            </a:rPr>
            <a:t>«Джо Генри». Он был спущен на воду в 1880 и находился на действительной службе до 1904 года. </a:t>
          </a:r>
          <a:r>
            <a:rPr lang="ru-RU" dirty="0" smtClean="0"/>
            <a:t>	</a:t>
          </a:r>
          <a:endParaRPr lang="ru-RU" dirty="0"/>
        </a:p>
      </dgm:t>
    </dgm:pt>
    <dgm:pt modelId="{9483FB19-391C-4830-9160-E549E1C92FBF}" type="parTrans" cxnId="{4E6F0E5F-6711-445C-8CF7-ED51033CC111}">
      <dgm:prSet/>
      <dgm:spPr/>
      <dgm:t>
        <a:bodyPr/>
        <a:lstStyle/>
        <a:p>
          <a:endParaRPr lang="ru-RU"/>
        </a:p>
      </dgm:t>
    </dgm:pt>
    <dgm:pt modelId="{85EE41FD-E96B-4AEE-A6C9-54E00606D00B}" type="sibTrans" cxnId="{4E6F0E5F-6711-445C-8CF7-ED51033CC111}">
      <dgm:prSet/>
      <dgm:spPr/>
      <dgm:t>
        <a:bodyPr/>
        <a:lstStyle/>
        <a:p>
          <a:endParaRPr lang="ru-RU"/>
        </a:p>
      </dgm:t>
    </dgm:pt>
    <dgm:pt modelId="{E0355D46-F6BA-4B24-B71B-6CCADFDFB4EB}" type="pres">
      <dgm:prSet presAssocID="{7F6265F8-F617-44B3-8E8F-EA69BF2700B7}" presName="linearFlow" presStyleCnt="0">
        <dgm:presLayoutVars>
          <dgm:dir/>
          <dgm:resizeHandles val="exact"/>
        </dgm:presLayoutVars>
      </dgm:prSet>
      <dgm:spPr/>
      <dgm:t>
        <a:bodyPr/>
        <a:lstStyle/>
        <a:p>
          <a:endParaRPr lang="ru-RU"/>
        </a:p>
      </dgm:t>
    </dgm:pt>
    <dgm:pt modelId="{68EEFB69-6371-4D94-ABED-DDB716BC2BD6}" type="pres">
      <dgm:prSet presAssocID="{734702B5-3D22-4188-B24B-551D962DA788}" presName="composite" presStyleCnt="0"/>
      <dgm:spPr/>
    </dgm:pt>
    <dgm:pt modelId="{BD79563E-3F31-4B42-8603-44CC6780F079}" type="pres">
      <dgm:prSet presAssocID="{734702B5-3D22-4188-B24B-551D962DA788}" presName="imgShp" presStyleLbl="fgImgPlace1" presStyleIdx="0" presStyleCnt="1" custScaleX="158976" custScaleY="108350" custLinFactNeighborX="-7556" custLinFactNeighborY="-275"/>
      <dgm:spPr>
        <a:blipFill rotWithShape="1">
          <a:blip xmlns:r="http://schemas.openxmlformats.org/officeDocument/2006/relationships" r:embed="rId1"/>
          <a:stretch>
            <a:fillRect/>
          </a:stretch>
        </a:blipFill>
      </dgm:spPr>
    </dgm:pt>
    <dgm:pt modelId="{F5378E1B-4DC3-455C-9912-97A5F96FBEF9}" type="pres">
      <dgm:prSet presAssocID="{734702B5-3D22-4188-B24B-551D962DA788}" presName="txShp" presStyleLbl="node1" presStyleIdx="0" presStyleCnt="1" custScaleX="105441" custScaleY="121819" custLinFactNeighborX="3460" custLinFactNeighborY="-5562">
        <dgm:presLayoutVars>
          <dgm:bulletEnabled val="1"/>
        </dgm:presLayoutVars>
      </dgm:prSet>
      <dgm:spPr/>
      <dgm:t>
        <a:bodyPr/>
        <a:lstStyle/>
        <a:p>
          <a:endParaRPr lang="ru-RU"/>
        </a:p>
      </dgm:t>
    </dgm:pt>
  </dgm:ptLst>
  <dgm:cxnLst>
    <dgm:cxn modelId="{E20E651C-56C6-4C02-89E8-205469C8B73E}" type="presOf" srcId="{734702B5-3D22-4188-B24B-551D962DA788}" destId="{F5378E1B-4DC3-455C-9912-97A5F96FBEF9}" srcOrd="0" destOrd="0" presId="urn:microsoft.com/office/officeart/2005/8/layout/vList3"/>
    <dgm:cxn modelId="{4E6F0E5F-6711-445C-8CF7-ED51033CC111}" srcId="{7F6265F8-F617-44B3-8E8F-EA69BF2700B7}" destId="{734702B5-3D22-4188-B24B-551D962DA788}" srcOrd="0" destOrd="0" parTransId="{9483FB19-391C-4830-9160-E549E1C92FBF}" sibTransId="{85EE41FD-E96B-4AEE-A6C9-54E00606D00B}"/>
    <dgm:cxn modelId="{6ACA66D7-1FCA-4943-BF31-A1E775F0F7A1}" type="presOf" srcId="{7F6265F8-F617-44B3-8E8F-EA69BF2700B7}" destId="{E0355D46-F6BA-4B24-B71B-6CCADFDFB4EB}" srcOrd="0" destOrd="0" presId="urn:microsoft.com/office/officeart/2005/8/layout/vList3"/>
    <dgm:cxn modelId="{F75F1CC5-965F-4F52-A9CA-08163E9CC34C}" type="presParOf" srcId="{E0355D46-F6BA-4B24-B71B-6CCADFDFB4EB}" destId="{68EEFB69-6371-4D94-ABED-DDB716BC2BD6}" srcOrd="0" destOrd="0" presId="urn:microsoft.com/office/officeart/2005/8/layout/vList3"/>
    <dgm:cxn modelId="{14058677-9E55-4473-A6D6-0686FD29902E}" type="presParOf" srcId="{68EEFB69-6371-4D94-ABED-DDB716BC2BD6}" destId="{BD79563E-3F31-4B42-8603-44CC6780F079}" srcOrd="0" destOrd="0" presId="urn:microsoft.com/office/officeart/2005/8/layout/vList3"/>
    <dgm:cxn modelId="{C977FB90-AADF-48E1-B198-45BF33896FAA}" type="presParOf" srcId="{68EEFB69-6371-4D94-ABED-DDB716BC2BD6}" destId="{F5378E1B-4DC3-455C-9912-97A5F96FBEF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27C19-4FED-4B37-8DBB-639AC91051D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EAB47CB8-0CDD-4386-B237-B1AEC98B714A}">
      <dgm:prSet custT="1"/>
      <dgm:spPr/>
      <dgm:t>
        <a:bodyPr/>
        <a:lstStyle/>
        <a:p>
          <a:pPr rtl="0"/>
          <a:r>
            <a:rPr lang="ru-RU" sz="1800" dirty="0" smtClean="0"/>
            <a:t>Одной из первых книг, вызвавших у Генри неодолимое стремление к овладению знаниями, было сочинение английского натурфилософа Дж. Грегори «Лекции по экспериментальной физике, астрономии и химии», изданное в Лондоне в 1808 году. Будучи уже знаменитым ученым, Дж. Генри по- дарил эту книгу своему пятилетнему сыну с надписью: «Это неглубокое сочинение оказало удивительное влияние на мою жизнь и было самой первой из книг, прочитанных с большим вниманием,.. направившей... ум на изучение природы». </a:t>
          </a:r>
          <a:endParaRPr lang="ru-RU" sz="1800" dirty="0"/>
        </a:p>
      </dgm:t>
    </dgm:pt>
    <dgm:pt modelId="{0CA782A7-3DA0-4E23-B3A1-792C8C34CFA5}" type="parTrans" cxnId="{A20ADEBD-0E8F-4462-AB83-80EEEC01B92A}">
      <dgm:prSet/>
      <dgm:spPr/>
      <dgm:t>
        <a:bodyPr/>
        <a:lstStyle/>
        <a:p>
          <a:endParaRPr lang="ru-RU"/>
        </a:p>
      </dgm:t>
    </dgm:pt>
    <dgm:pt modelId="{D8D88B1C-6654-49C1-A839-E41DD8147994}" type="sibTrans" cxnId="{A20ADEBD-0E8F-4462-AB83-80EEEC01B92A}">
      <dgm:prSet/>
      <dgm:spPr/>
      <dgm:t>
        <a:bodyPr/>
        <a:lstStyle/>
        <a:p>
          <a:endParaRPr lang="ru-RU"/>
        </a:p>
      </dgm:t>
    </dgm:pt>
    <dgm:pt modelId="{FC0186BF-F89A-47B5-9DE3-4C78B7B96042}" type="pres">
      <dgm:prSet presAssocID="{12327C19-4FED-4B37-8DBB-639AC91051D0}" presName="Name0" presStyleCnt="0">
        <dgm:presLayoutVars>
          <dgm:chMax/>
          <dgm:chPref/>
          <dgm:dir/>
        </dgm:presLayoutVars>
      </dgm:prSet>
      <dgm:spPr/>
    </dgm:pt>
    <dgm:pt modelId="{817CDADE-9C0A-49C2-A659-CD95879CC34D}" type="pres">
      <dgm:prSet presAssocID="{EAB47CB8-0CDD-4386-B237-B1AEC98B714A}" presName="parenttextcomposite" presStyleCnt="0"/>
      <dgm:spPr/>
    </dgm:pt>
    <dgm:pt modelId="{A1F0D661-5E15-4618-8359-C3645E89F6E6}" type="pres">
      <dgm:prSet presAssocID="{EAB47CB8-0CDD-4386-B237-B1AEC98B714A}" presName="parenttext" presStyleLbl="revTx" presStyleIdx="0" presStyleCnt="1">
        <dgm:presLayoutVars>
          <dgm:chMax/>
          <dgm:chPref val="2"/>
          <dgm:bulletEnabled val="1"/>
        </dgm:presLayoutVars>
      </dgm:prSet>
      <dgm:spPr/>
      <dgm:t>
        <a:bodyPr/>
        <a:lstStyle/>
        <a:p>
          <a:endParaRPr lang="ru-RU"/>
        </a:p>
      </dgm:t>
    </dgm:pt>
    <dgm:pt modelId="{C7D19471-30E5-4460-A6D5-65EF617992A7}" type="pres">
      <dgm:prSet presAssocID="{EAB47CB8-0CDD-4386-B237-B1AEC98B714A}" presName="parallelogramComposite" presStyleCnt="0"/>
      <dgm:spPr/>
    </dgm:pt>
    <dgm:pt modelId="{DA23760D-1EB3-484A-AC4B-C8DEBE778673}" type="pres">
      <dgm:prSet presAssocID="{EAB47CB8-0CDD-4386-B237-B1AEC98B714A}" presName="parallelogram1" presStyleLbl="alignNode1" presStyleIdx="0" presStyleCnt="7"/>
      <dgm:spPr/>
    </dgm:pt>
    <dgm:pt modelId="{0A9C6FCE-CAC4-4336-959A-DE49983EACBC}" type="pres">
      <dgm:prSet presAssocID="{EAB47CB8-0CDD-4386-B237-B1AEC98B714A}" presName="parallelogram2" presStyleLbl="alignNode1" presStyleIdx="1" presStyleCnt="7"/>
      <dgm:spPr/>
    </dgm:pt>
    <dgm:pt modelId="{22B359EB-D817-481B-A8FE-4BB9845F009D}" type="pres">
      <dgm:prSet presAssocID="{EAB47CB8-0CDD-4386-B237-B1AEC98B714A}" presName="parallelogram3" presStyleLbl="alignNode1" presStyleIdx="2" presStyleCnt="7"/>
      <dgm:spPr/>
    </dgm:pt>
    <dgm:pt modelId="{0B0517F8-96D5-4080-8F4E-1DEE5B44230D}" type="pres">
      <dgm:prSet presAssocID="{EAB47CB8-0CDD-4386-B237-B1AEC98B714A}" presName="parallelogram4" presStyleLbl="alignNode1" presStyleIdx="3" presStyleCnt="7"/>
      <dgm:spPr/>
    </dgm:pt>
    <dgm:pt modelId="{8790AC17-02FE-4F81-9467-59A28D6D89F9}" type="pres">
      <dgm:prSet presAssocID="{EAB47CB8-0CDD-4386-B237-B1AEC98B714A}" presName="parallelogram5" presStyleLbl="alignNode1" presStyleIdx="4" presStyleCnt="7"/>
      <dgm:spPr/>
    </dgm:pt>
    <dgm:pt modelId="{FED3E672-0A29-42D0-B52A-6CA950657BFD}" type="pres">
      <dgm:prSet presAssocID="{EAB47CB8-0CDD-4386-B237-B1AEC98B714A}" presName="parallelogram6" presStyleLbl="alignNode1" presStyleIdx="5" presStyleCnt="7"/>
      <dgm:spPr/>
    </dgm:pt>
    <dgm:pt modelId="{6492F3F2-5C23-4E8B-9B8D-9DC64426C693}" type="pres">
      <dgm:prSet presAssocID="{EAB47CB8-0CDD-4386-B237-B1AEC98B714A}" presName="parallelogram7" presStyleLbl="alignNode1" presStyleIdx="6" presStyleCnt="7"/>
      <dgm:spPr/>
    </dgm:pt>
  </dgm:ptLst>
  <dgm:cxnLst>
    <dgm:cxn modelId="{C06CE0EF-DFEE-4E59-9BAF-955D6255C880}" type="presOf" srcId="{EAB47CB8-0CDD-4386-B237-B1AEC98B714A}" destId="{A1F0D661-5E15-4618-8359-C3645E89F6E6}" srcOrd="0" destOrd="0" presId="urn:microsoft.com/office/officeart/2008/layout/VerticalAccentList"/>
    <dgm:cxn modelId="{A20ADEBD-0E8F-4462-AB83-80EEEC01B92A}" srcId="{12327C19-4FED-4B37-8DBB-639AC91051D0}" destId="{EAB47CB8-0CDD-4386-B237-B1AEC98B714A}" srcOrd="0" destOrd="0" parTransId="{0CA782A7-3DA0-4E23-B3A1-792C8C34CFA5}" sibTransId="{D8D88B1C-6654-49C1-A839-E41DD8147994}"/>
    <dgm:cxn modelId="{16628CBA-C037-4088-B343-ECFDDD672CF8}" type="presOf" srcId="{12327C19-4FED-4B37-8DBB-639AC91051D0}" destId="{FC0186BF-F89A-47B5-9DE3-4C78B7B96042}" srcOrd="0" destOrd="0" presId="urn:microsoft.com/office/officeart/2008/layout/VerticalAccentList"/>
    <dgm:cxn modelId="{CA535795-ED58-4D66-9EB1-303C12F203A7}" type="presParOf" srcId="{FC0186BF-F89A-47B5-9DE3-4C78B7B96042}" destId="{817CDADE-9C0A-49C2-A659-CD95879CC34D}" srcOrd="0" destOrd="0" presId="urn:microsoft.com/office/officeart/2008/layout/VerticalAccentList"/>
    <dgm:cxn modelId="{43BC0A5A-9A2B-469A-AE53-237A597EAA22}" type="presParOf" srcId="{817CDADE-9C0A-49C2-A659-CD95879CC34D}" destId="{A1F0D661-5E15-4618-8359-C3645E89F6E6}" srcOrd="0" destOrd="0" presId="urn:microsoft.com/office/officeart/2008/layout/VerticalAccentList"/>
    <dgm:cxn modelId="{B6790E49-225E-4D3B-91F9-CE957733D7E9}" type="presParOf" srcId="{FC0186BF-F89A-47B5-9DE3-4C78B7B96042}" destId="{C7D19471-30E5-4460-A6D5-65EF617992A7}" srcOrd="1" destOrd="0" presId="urn:microsoft.com/office/officeart/2008/layout/VerticalAccentList"/>
    <dgm:cxn modelId="{B1C694D6-BC16-4D4F-BDFB-B4D7F54B1CD6}" type="presParOf" srcId="{C7D19471-30E5-4460-A6D5-65EF617992A7}" destId="{DA23760D-1EB3-484A-AC4B-C8DEBE778673}" srcOrd="0" destOrd="0" presId="urn:microsoft.com/office/officeart/2008/layout/VerticalAccentList"/>
    <dgm:cxn modelId="{2818EC5E-2D7D-417D-8F45-3617B8151673}" type="presParOf" srcId="{C7D19471-30E5-4460-A6D5-65EF617992A7}" destId="{0A9C6FCE-CAC4-4336-959A-DE49983EACBC}" srcOrd="1" destOrd="0" presId="urn:microsoft.com/office/officeart/2008/layout/VerticalAccentList"/>
    <dgm:cxn modelId="{00E56412-F81A-4D81-B240-D395E9BC04A5}" type="presParOf" srcId="{C7D19471-30E5-4460-A6D5-65EF617992A7}" destId="{22B359EB-D817-481B-A8FE-4BB9845F009D}" srcOrd="2" destOrd="0" presId="urn:microsoft.com/office/officeart/2008/layout/VerticalAccentList"/>
    <dgm:cxn modelId="{E939D511-131B-445E-A1CE-A4D465EAFC30}" type="presParOf" srcId="{C7D19471-30E5-4460-A6D5-65EF617992A7}" destId="{0B0517F8-96D5-4080-8F4E-1DEE5B44230D}" srcOrd="3" destOrd="0" presId="urn:microsoft.com/office/officeart/2008/layout/VerticalAccentList"/>
    <dgm:cxn modelId="{899146B7-8D4A-47C4-8B7C-A4BBD7448856}" type="presParOf" srcId="{C7D19471-30E5-4460-A6D5-65EF617992A7}" destId="{8790AC17-02FE-4F81-9467-59A28D6D89F9}" srcOrd="4" destOrd="0" presId="urn:microsoft.com/office/officeart/2008/layout/VerticalAccentList"/>
    <dgm:cxn modelId="{FFF5E1C1-F9B6-424C-A8D3-BDD6893E3C4F}" type="presParOf" srcId="{C7D19471-30E5-4460-A6D5-65EF617992A7}" destId="{FED3E672-0A29-42D0-B52A-6CA950657BFD}" srcOrd="5" destOrd="0" presId="urn:microsoft.com/office/officeart/2008/layout/VerticalAccentList"/>
    <dgm:cxn modelId="{496945EF-A9ED-4BBE-90B9-4826FC73ADBB}" type="presParOf" srcId="{C7D19471-30E5-4460-A6D5-65EF617992A7}" destId="{6492F3F2-5C23-4E8B-9B8D-9DC64426C693}"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FE9D7B-1263-439E-AB6B-B2CDAE6CC22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5F6C8F93-E5D1-49A3-9907-7B3419612288}">
      <dgm:prSet custT="1"/>
      <dgm:spPr/>
      <dgm:t>
        <a:bodyPr/>
        <a:lstStyle/>
        <a:p>
          <a:pPr rtl="0"/>
          <a:r>
            <a:rPr lang="ru-RU" sz="1600" dirty="0" smtClean="0">
              <a:effectLst>
                <a:outerShdw blurRad="38100" dist="38100" dir="2700000" algn="tl">
                  <a:srgbClr val="000000">
                    <a:alpha val="43137"/>
                  </a:srgbClr>
                </a:outerShdw>
              </a:effectLst>
            </a:rPr>
            <a:t>Любовь к чтению Джозефа Генри зародилась при особых обстоятельствах. Потеряв маленького крольчонка, который прополз в отверстие стены деревенского молитвенного дома, 13-летний Джозеф последовал за ним на четвереньках. Вскоре он достиг вестибюля здания, где увидел книжный шкаф сельской библиотеки. Первая книга, которая привлекла внимание Джозефа, был роман Генри Брука "Знатный простак…" (англ. </a:t>
          </a:r>
          <a:r>
            <a:rPr lang="ru-RU" sz="1600" i="1" dirty="0" err="1" smtClean="0">
              <a:effectLst>
                <a:outerShdw blurRad="38100" dist="38100" dir="2700000" algn="tl">
                  <a:srgbClr val="000000">
                    <a:alpha val="43137"/>
                  </a:srgbClr>
                </a:outerShdw>
              </a:effectLst>
            </a:rPr>
            <a:t>The</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Fool</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of</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Quality</a:t>
          </a:r>
          <a:r>
            <a:rPr lang="ru-RU" sz="1600" dirty="0" smtClean="0">
              <a:effectLst>
                <a:outerShdw blurRad="38100" dist="38100" dir="2700000" algn="tl">
                  <a:srgbClr val="000000">
                    <a:alpha val="43137"/>
                  </a:srgbClr>
                </a:outerShdw>
              </a:effectLst>
            </a:rPr>
            <a:t>…). Он начал читать ее и вскоре забыл о про-павшем кролике, а в дальнейшем и о своем детском увлечении театральной карьерой. </a:t>
          </a:r>
          <a:endParaRPr lang="ru-RU" sz="1600" dirty="0">
            <a:effectLst>
              <a:outerShdw blurRad="38100" dist="38100" dir="2700000" algn="tl">
                <a:srgbClr val="000000">
                  <a:alpha val="43137"/>
                </a:srgbClr>
              </a:outerShdw>
            </a:effectLst>
          </a:endParaRPr>
        </a:p>
      </dgm:t>
    </dgm:pt>
    <dgm:pt modelId="{73AB9197-26BA-4743-BF31-3781575D1136}" type="parTrans" cxnId="{CAF36578-6FE1-49CE-BC9E-8021F765600C}">
      <dgm:prSet/>
      <dgm:spPr/>
      <dgm:t>
        <a:bodyPr/>
        <a:lstStyle/>
        <a:p>
          <a:endParaRPr lang="ru-RU"/>
        </a:p>
      </dgm:t>
    </dgm:pt>
    <dgm:pt modelId="{D3BE3F92-DCA2-48B2-B794-C99C521F14B6}" type="sibTrans" cxnId="{CAF36578-6FE1-49CE-BC9E-8021F765600C}">
      <dgm:prSet/>
      <dgm:spPr/>
      <dgm:t>
        <a:bodyPr/>
        <a:lstStyle/>
        <a:p>
          <a:endParaRPr lang="ru-RU"/>
        </a:p>
      </dgm:t>
    </dgm:pt>
    <dgm:pt modelId="{8A4D79D1-2454-42BF-9A4B-8CF0E1A4E9DC}" type="pres">
      <dgm:prSet presAssocID="{B2FE9D7B-1263-439E-AB6B-B2CDAE6CC226}" presName="compositeShape" presStyleCnt="0">
        <dgm:presLayoutVars>
          <dgm:chMax val="7"/>
          <dgm:dir/>
          <dgm:resizeHandles val="exact"/>
        </dgm:presLayoutVars>
      </dgm:prSet>
      <dgm:spPr/>
    </dgm:pt>
    <dgm:pt modelId="{B29E4D93-5ABC-4E89-8827-008E55EDA498}" type="pres">
      <dgm:prSet presAssocID="{5F6C8F93-E5D1-49A3-9907-7B3419612288}" presName="circ1TxSh" presStyleLbl="vennNode1" presStyleIdx="0" presStyleCnt="1"/>
      <dgm:spPr/>
      <dgm:t>
        <a:bodyPr/>
        <a:lstStyle/>
        <a:p>
          <a:endParaRPr lang="ru-RU"/>
        </a:p>
      </dgm:t>
    </dgm:pt>
  </dgm:ptLst>
  <dgm:cxnLst>
    <dgm:cxn modelId="{5ED84248-A567-4512-8FAA-D128B0B3D764}" type="presOf" srcId="{B2FE9D7B-1263-439E-AB6B-B2CDAE6CC226}" destId="{8A4D79D1-2454-42BF-9A4B-8CF0E1A4E9DC}" srcOrd="0" destOrd="0" presId="urn:microsoft.com/office/officeart/2005/8/layout/venn1"/>
    <dgm:cxn modelId="{CAF36578-6FE1-49CE-BC9E-8021F765600C}" srcId="{B2FE9D7B-1263-439E-AB6B-B2CDAE6CC226}" destId="{5F6C8F93-E5D1-49A3-9907-7B3419612288}" srcOrd="0" destOrd="0" parTransId="{73AB9197-26BA-4743-BF31-3781575D1136}" sibTransId="{D3BE3F92-DCA2-48B2-B794-C99C521F14B6}"/>
    <dgm:cxn modelId="{31D70668-815F-4C3B-9CE2-54D0F7110264}" type="presOf" srcId="{5F6C8F93-E5D1-49A3-9907-7B3419612288}" destId="{B29E4D93-5ABC-4E89-8827-008E55EDA498}" srcOrd="0" destOrd="0" presId="urn:microsoft.com/office/officeart/2005/8/layout/venn1"/>
    <dgm:cxn modelId="{E989AD1D-AE6A-406E-AACC-67191FD8D78D}" type="presParOf" srcId="{8A4D79D1-2454-42BF-9A4B-8CF0E1A4E9DC}" destId="{B29E4D93-5ABC-4E89-8827-008E55EDA498}"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D27CC-EF8D-4F95-825F-B27C150E29C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576C77FC-C13C-4428-9476-A64711088D71}">
      <dgm:prSet/>
      <dgm:spPr/>
      <dgm:t>
        <a:bodyPr/>
        <a:lstStyle/>
        <a:p>
          <a:pPr rtl="0"/>
          <a:r>
            <a:rPr lang="ru-RU" dirty="0" smtClean="0"/>
            <a:t>В 1819 году Джозеф Генри поступил в Академию Олбани, где прилежно учился и </a:t>
          </a:r>
          <a:r>
            <a:rPr lang="ru-RU" dirty="0" err="1" smtClean="0"/>
            <a:t>ча</a:t>
          </a:r>
          <a:r>
            <a:rPr lang="ru-RU" dirty="0" smtClean="0"/>
            <a:t>- сто помогал своими учителям. Он был настолько беден, что даже при бесплатном обучении ему приходилось подрабатывать репетиторством. После окончания академии в 1822 году он был оставлен в ней на должности ассистента. В его обязанности входила демонстрация опытов на лекциях по химии. Генри хотел заняться медициной, но в 1824 году его направили помощником инженера по надзору за строительством моста между рекой Гудзон и озером Эри. В 1826 году Генри был назначен профессором математики и естественной философии в Академии Олбани. Некоторые из своих самых значимых исследований он выполнил, занимая эту новую должность. </a:t>
          </a:r>
          <a:endParaRPr lang="ru-RU" dirty="0"/>
        </a:p>
      </dgm:t>
    </dgm:pt>
    <dgm:pt modelId="{09692F60-418C-444D-9C51-A3B625B11582}" type="parTrans" cxnId="{4744BB68-2F66-482A-A6E1-DC2613A0D1FC}">
      <dgm:prSet/>
      <dgm:spPr/>
      <dgm:t>
        <a:bodyPr/>
        <a:lstStyle/>
        <a:p>
          <a:endParaRPr lang="ru-RU"/>
        </a:p>
      </dgm:t>
    </dgm:pt>
    <dgm:pt modelId="{61C727EC-7687-4FBC-B52B-1320C82AA55C}" type="sibTrans" cxnId="{4744BB68-2F66-482A-A6E1-DC2613A0D1FC}">
      <dgm:prSet/>
      <dgm:spPr/>
      <dgm:t>
        <a:bodyPr/>
        <a:lstStyle/>
        <a:p>
          <a:endParaRPr lang="ru-RU"/>
        </a:p>
      </dgm:t>
    </dgm:pt>
    <dgm:pt modelId="{9FB72336-E688-4908-BCD3-50FEDE20785C}">
      <dgm:prSet/>
      <dgm:spPr/>
      <dgm:t>
        <a:bodyPr/>
        <a:lstStyle/>
        <a:p>
          <a:pPr rtl="0"/>
          <a:endParaRPr lang="ru-RU"/>
        </a:p>
      </dgm:t>
    </dgm:pt>
    <dgm:pt modelId="{14164FD7-E89F-41A9-A4FB-99DBD38AC6CD}" type="parTrans" cxnId="{9C03F2EC-9928-4D3C-B114-ECF072451D26}">
      <dgm:prSet/>
      <dgm:spPr/>
      <dgm:t>
        <a:bodyPr/>
        <a:lstStyle/>
        <a:p>
          <a:endParaRPr lang="ru-RU"/>
        </a:p>
      </dgm:t>
    </dgm:pt>
    <dgm:pt modelId="{E5F54332-2B5E-43AB-AB4D-3ECE1F7D679A}" type="sibTrans" cxnId="{9C03F2EC-9928-4D3C-B114-ECF072451D26}">
      <dgm:prSet/>
      <dgm:spPr/>
      <dgm:t>
        <a:bodyPr/>
        <a:lstStyle/>
        <a:p>
          <a:endParaRPr lang="ru-RU"/>
        </a:p>
      </dgm:t>
    </dgm:pt>
    <dgm:pt modelId="{EBFC78A4-F599-4F79-96FB-9E60A37F72B1}" type="pres">
      <dgm:prSet presAssocID="{080D27CC-EF8D-4F95-825F-B27C150E29C4}" presName="Name0" presStyleCnt="0">
        <dgm:presLayoutVars>
          <dgm:dir/>
          <dgm:resizeHandles val="exact"/>
        </dgm:presLayoutVars>
      </dgm:prSet>
      <dgm:spPr/>
    </dgm:pt>
    <dgm:pt modelId="{1009F1F1-8CEC-4887-A81E-3210308673DD}" type="pres">
      <dgm:prSet presAssocID="{576C77FC-C13C-4428-9476-A64711088D71}" presName="composite" presStyleCnt="0"/>
      <dgm:spPr/>
    </dgm:pt>
    <dgm:pt modelId="{CA60CB8F-D2DC-4254-B6C5-AE15AC34A503}" type="pres">
      <dgm:prSet presAssocID="{576C77FC-C13C-4428-9476-A64711088D71}" presName="rect1" presStyleLbl="trAlignAcc1" presStyleIdx="0" presStyleCnt="1" custScaleX="75311" custScaleY="196503" custLinFactNeighborX="-309" custLinFactNeighborY="-8231">
        <dgm:presLayoutVars>
          <dgm:bulletEnabled val="1"/>
        </dgm:presLayoutVars>
      </dgm:prSet>
      <dgm:spPr/>
      <dgm:t>
        <a:bodyPr/>
        <a:lstStyle/>
        <a:p>
          <a:endParaRPr lang="ru-RU"/>
        </a:p>
      </dgm:t>
    </dgm:pt>
    <dgm:pt modelId="{0FA6FD39-34E4-423E-8D22-D4C220278468}" type="pres">
      <dgm:prSet presAssocID="{576C77FC-C13C-4428-9476-A64711088D71}" presName="rect2" presStyleLbl="fgImgPlace1" presStyleIdx="0" presStyleCnt="1" custScaleX="227831" custScaleY="167486" custLinFactNeighborX="-8746" custLinFactNeighborY="-6823"/>
      <dgm:spPr>
        <a:blipFill rotWithShape="1">
          <a:blip xmlns:r="http://schemas.openxmlformats.org/officeDocument/2006/relationships" r:embed="rId1"/>
          <a:stretch>
            <a:fillRect/>
          </a:stretch>
        </a:blipFill>
      </dgm:spPr>
    </dgm:pt>
  </dgm:ptLst>
  <dgm:cxnLst>
    <dgm:cxn modelId="{891A60EA-A348-4A80-AE6A-CEA1DDD1A6E7}" type="presOf" srcId="{576C77FC-C13C-4428-9476-A64711088D71}" destId="{CA60CB8F-D2DC-4254-B6C5-AE15AC34A503}" srcOrd="0" destOrd="0" presId="urn:microsoft.com/office/officeart/2008/layout/PictureStrips"/>
    <dgm:cxn modelId="{4744BB68-2F66-482A-A6E1-DC2613A0D1FC}" srcId="{080D27CC-EF8D-4F95-825F-B27C150E29C4}" destId="{576C77FC-C13C-4428-9476-A64711088D71}" srcOrd="0" destOrd="0" parTransId="{09692F60-418C-444D-9C51-A3B625B11582}" sibTransId="{61C727EC-7687-4FBC-B52B-1320C82AA55C}"/>
    <dgm:cxn modelId="{9C03F2EC-9928-4D3C-B114-ECF072451D26}" srcId="{576C77FC-C13C-4428-9476-A64711088D71}" destId="{9FB72336-E688-4908-BCD3-50FEDE20785C}" srcOrd="0" destOrd="0" parTransId="{14164FD7-E89F-41A9-A4FB-99DBD38AC6CD}" sibTransId="{E5F54332-2B5E-43AB-AB4D-3ECE1F7D679A}"/>
    <dgm:cxn modelId="{BE7DBDA9-E3DC-4811-B489-E7B9B6DF78AB}" type="presOf" srcId="{080D27CC-EF8D-4F95-825F-B27C150E29C4}" destId="{EBFC78A4-F599-4F79-96FB-9E60A37F72B1}" srcOrd="0" destOrd="0" presId="urn:microsoft.com/office/officeart/2008/layout/PictureStrips"/>
    <dgm:cxn modelId="{EE379131-1F6D-4BD5-AFFE-61E2BD9190F6}" type="presOf" srcId="{9FB72336-E688-4908-BCD3-50FEDE20785C}" destId="{CA60CB8F-D2DC-4254-B6C5-AE15AC34A503}" srcOrd="0" destOrd="1" presId="urn:microsoft.com/office/officeart/2008/layout/PictureStrips"/>
    <dgm:cxn modelId="{E58E12F4-1D61-4A7D-B32A-ADFA957021D2}" type="presParOf" srcId="{EBFC78A4-F599-4F79-96FB-9E60A37F72B1}" destId="{1009F1F1-8CEC-4887-A81E-3210308673DD}" srcOrd="0" destOrd="0" presId="urn:microsoft.com/office/officeart/2008/layout/PictureStrips"/>
    <dgm:cxn modelId="{A3FEC67B-9DB3-4DBE-8F7F-4EA921D90F77}" type="presParOf" srcId="{1009F1F1-8CEC-4887-A81E-3210308673DD}" destId="{CA60CB8F-D2DC-4254-B6C5-AE15AC34A503}" srcOrd="0" destOrd="0" presId="urn:microsoft.com/office/officeart/2008/layout/PictureStrips"/>
    <dgm:cxn modelId="{F34E4C7B-CB11-4100-ABE0-D1F0086D947E}" type="presParOf" srcId="{1009F1F1-8CEC-4887-A81E-3210308673DD}" destId="{0FA6FD39-34E4-423E-8D22-D4C22027846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01E27D-A82F-4A2E-ACD8-263826D9F91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6B98BB62-31B9-462B-B14D-D3373734FA63}">
      <dgm:prSet custT="1"/>
      <dgm:spPr/>
      <dgm:t>
        <a:bodyPr/>
        <a:lstStyle/>
        <a:p>
          <a:pPr algn="l" rtl="0"/>
          <a:r>
            <a:rPr lang="ru-RU" sz="2000" dirty="0" smtClean="0"/>
            <a:t>Любопытство Генри к земному магнетизму привело его к экспериментам с магнетизмом в целом. Он первым сконструировал электромагнит: намотал катушку на подкову и обнаружил, что, если через катушку пропустить ток, то она притягивает железные предметы. Эта его конструкция сохранилась до сих пор. Результаты опытов он подытожил в работе «Некоторые модификации электромагнитного прибора», которую прочитал в </a:t>
          </a:r>
          <a:r>
            <a:rPr lang="ru-RU" sz="2000" dirty="0" err="1" smtClean="0"/>
            <a:t>Олбанской</a:t>
          </a:r>
          <a:r>
            <a:rPr lang="ru-RU" sz="2000" dirty="0" smtClean="0"/>
            <a:t> академии в 1827 году. </a:t>
          </a:r>
          <a:r>
            <a:rPr lang="ru-RU" sz="2100" dirty="0" smtClean="0"/>
            <a:t>	</a:t>
          </a:r>
          <a:endParaRPr lang="ru-RU" sz="2100" dirty="0"/>
        </a:p>
      </dgm:t>
    </dgm:pt>
    <dgm:pt modelId="{5B17A09E-2C4A-4F6B-8E65-DBA1712DF04D}" type="parTrans" cxnId="{AC8BBAA3-DCCE-4E62-A185-7A276A987367}">
      <dgm:prSet/>
      <dgm:spPr/>
      <dgm:t>
        <a:bodyPr/>
        <a:lstStyle/>
        <a:p>
          <a:endParaRPr lang="ru-RU"/>
        </a:p>
      </dgm:t>
    </dgm:pt>
    <dgm:pt modelId="{D993F4E1-3BA6-4C50-A280-82D264EC50B7}" type="sibTrans" cxnId="{AC8BBAA3-DCCE-4E62-A185-7A276A987367}">
      <dgm:prSet/>
      <dgm:spPr/>
      <dgm:t>
        <a:bodyPr/>
        <a:lstStyle/>
        <a:p>
          <a:endParaRPr lang="ru-RU"/>
        </a:p>
      </dgm:t>
    </dgm:pt>
    <dgm:pt modelId="{69E8E613-FD89-4C89-95AD-C4E359083FF1}" type="pres">
      <dgm:prSet presAssocID="{B701E27D-A82F-4A2E-ACD8-263826D9F91B}" presName="linear" presStyleCnt="0">
        <dgm:presLayoutVars>
          <dgm:dir/>
          <dgm:resizeHandles val="exact"/>
        </dgm:presLayoutVars>
      </dgm:prSet>
      <dgm:spPr/>
    </dgm:pt>
    <dgm:pt modelId="{2738ECE6-7406-4A22-A21D-00555D37FF2B}" type="pres">
      <dgm:prSet presAssocID="{6B98BB62-31B9-462B-B14D-D3373734FA63}" presName="comp" presStyleCnt="0"/>
      <dgm:spPr/>
    </dgm:pt>
    <dgm:pt modelId="{FA6C2C10-7C78-41DF-93DD-C57ECC155641}" type="pres">
      <dgm:prSet presAssocID="{6B98BB62-31B9-462B-B14D-D3373734FA63}" presName="box" presStyleLbl="node1" presStyleIdx="0" presStyleCnt="1" custScaleX="97150" custScaleY="93359"/>
      <dgm:spPr/>
      <dgm:t>
        <a:bodyPr/>
        <a:lstStyle/>
        <a:p>
          <a:endParaRPr lang="ru-RU"/>
        </a:p>
      </dgm:t>
    </dgm:pt>
    <dgm:pt modelId="{CB61A03D-063F-483C-910D-B7297F1F9791}" type="pres">
      <dgm:prSet presAssocID="{6B98BB62-31B9-462B-B14D-D3373734FA63}" presName="img" presStyleLbl="fgImgPlace1" presStyleIdx="0" presStyleCnt="1" custScaleX="129266" custScaleY="91698" custLinFactNeighborX="-7853" custLinFactNeighborY="-6785"/>
      <dgm:spPr>
        <a:blipFill rotWithShape="1">
          <a:blip xmlns:r="http://schemas.openxmlformats.org/officeDocument/2006/relationships" r:embed="rId1"/>
          <a:stretch>
            <a:fillRect/>
          </a:stretch>
        </a:blipFill>
      </dgm:spPr>
    </dgm:pt>
    <dgm:pt modelId="{ABDAAEA4-A660-463F-9F35-FAE5015B9C2C}" type="pres">
      <dgm:prSet presAssocID="{6B98BB62-31B9-462B-B14D-D3373734FA63}" presName="text" presStyleLbl="node1" presStyleIdx="0" presStyleCnt="1">
        <dgm:presLayoutVars>
          <dgm:bulletEnabled val="1"/>
        </dgm:presLayoutVars>
      </dgm:prSet>
      <dgm:spPr/>
      <dgm:t>
        <a:bodyPr/>
        <a:lstStyle/>
        <a:p>
          <a:endParaRPr lang="ru-RU"/>
        </a:p>
      </dgm:t>
    </dgm:pt>
  </dgm:ptLst>
  <dgm:cxnLst>
    <dgm:cxn modelId="{2F1693B1-89C4-4AAF-B0F1-2D354AC618C0}" type="presOf" srcId="{6B98BB62-31B9-462B-B14D-D3373734FA63}" destId="{FA6C2C10-7C78-41DF-93DD-C57ECC155641}" srcOrd="0" destOrd="0" presId="urn:microsoft.com/office/officeart/2005/8/layout/vList4"/>
    <dgm:cxn modelId="{F8BBAD19-35E5-4451-850E-5162CE8CEAE2}" type="presOf" srcId="{B701E27D-A82F-4A2E-ACD8-263826D9F91B}" destId="{69E8E613-FD89-4C89-95AD-C4E359083FF1}" srcOrd="0" destOrd="0" presId="urn:microsoft.com/office/officeart/2005/8/layout/vList4"/>
    <dgm:cxn modelId="{0885CE8F-0A12-48EE-8089-B3E539B96694}" type="presOf" srcId="{6B98BB62-31B9-462B-B14D-D3373734FA63}" destId="{ABDAAEA4-A660-463F-9F35-FAE5015B9C2C}" srcOrd="1" destOrd="0" presId="urn:microsoft.com/office/officeart/2005/8/layout/vList4"/>
    <dgm:cxn modelId="{AC8BBAA3-DCCE-4E62-A185-7A276A987367}" srcId="{B701E27D-A82F-4A2E-ACD8-263826D9F91B}" destId="{6B98BB62-31B9-462B-B14D-D3373734FA63}" srcOrd="0" destOrd="0" parTransId="{5B17A09E-2C4A-4F6B-8E65-DBA1712DF04D}" sibTransId="{D993F4E1-3BA6-4C50-A280-82D264EC50B7}"/>
    <dgm:cxn modelId="{81DC4380-1F29-40E6-9A32-D71BDC57DAE7}" type="presParOf" srcId="{69E8E613-FD89-4C89-95AD-C4E359083FF1}" destId="{2738ECE6-7406-4A22-A21D-00555D37FF2B}" srcOrd="0" destOrd="0" presId="urn:microsoft.com/office/officeart/2005/8/layout/vList4"/>
    <dgm:cxn modelId="{6F1D68B9-02C7-48AE-A229-F22D4810CBCB}" type="presParOf" srcId="{2738ECE6-7406-4A22-A21D-00555D37FF2B}" destId="{FA6C2C10-7C78-41DF-93DD-C57ECC155641}" srcOrd="0" destOrd="0" presId="urn:microsoft.com/office/officeart/2005/8/layout/vList4"/>
    <dgm:cxn modelId="{92CB04AE-3879-428E-99C8-FD56BCAD0EF0}" type="presParOf" srcId="{2738ECE6-7406-4A22-A21D-00555D37FF2B}" destId="{CB61A03D-063F-483C-910D-B7297F1F9791}" srcOrd="1" destOrd="0" presId="urn:microsoft.com/office/officeart/2005/8/layout/vList4"/>
    <dgm:cxn modelId="{4A494590-B996-43C4-BB76-447E59D41980}" type="presParOf" srcId="{2738ECE6-7406-4A22-A21D-00555D37FF2B}" destId="{ABDAAEA4-A660-463F-9F35-FAE5015B9C2C}"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65175-33D0-4972-9884-99CB5FD2DA29}"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ru-RU"/>
        </a:p>
      </dgm:t>
    </dgm:pt>
    <dgm:pt modelId="{C4E8C382-457C-494A-B9B0-5A5723EDFBFD}">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a:p>
          <a:pPr rtl="0"/>
          <a:r>
            <a:rPr lang="ru-RU" sz="1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 1830 году профессор Генри женился на своей кузине, Гарриет Александре (англ. </a:t>
          </a:r>
          <a:r>
            <a:rPr lang="ru-RU" sz="1600" b="1" i="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Harriet</a:t>
          </a:r>
          <a:r>
            <a:rPr lang="ru-RU" sz="1600" b="1" i="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600" b="1" i="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Alexander</a:t>
          </a:r>
          <a:r>
            <a:rPr lang="ru-RU" sz="1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культурной и предупредительной женщине (у них было четверо детей: сын Уильям и дочери Мэри, Елена и Каролина). Шелком от свадебного платья своей жены он изолировал электрический провод, намотав его в несколько слоев и основа-</a:t>
          </a:r>
          <a:r>
            <a:rPr lang="ru-RU" sz="16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тельно</a:t>
          </a:r>
          <a:r>
            <a:rPr lang="ru-RU" sz="1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повысив тем самым силу электромагнита, придав ему форму подковы. Используя такую технологию, Генри создал самый мощный электромагнит того времени. </a:t>
          </a:r>
          <a:r>
            <a:rPr lang="ru-RU" sz="1400" dirty="0" smtClean="0">
              <a:solidFill>
                <a:schemeClr val="bg1"/>
              </a:solidFill>
            </a:rPr>
            <a:t>	</a:t>
          </a:r>
          <a:endParaRPr lang="ru-RU" sz="1400" dirty="0">
            <a:solidFill>
              <a:schemeClr val="bg1"/>
            </a:solidFill>
          </a:endParaRPr>
        </a:p>
      </dgm:t>
    </dgm:pt>
    <dgm:pt modelId="{BD34D586-16F8-4317-A288-DBD827469EC5}" type="parTrans" cxnId="{F84CBF32-ACF4-405C-A94A-A2C1781566D8}">
      <dgm:prSet/>
      <dgm:spPr/>
      <dgm:t>
        <a:bodyPr/>
        <a:lstStyle/>
        <a:p>
          <a:endParaRPr lang="ru-RU"/>
        </a:p>
      </dgm:t>
    </dgm:pt>
    <dgm:pt modelId="{1517A9D3-36BC-4FCB-8F8D-E58770DC1D32}" type="sibTrans" cxnId="{F84CBF32-ACF4-405C-A94A-A2C1781566D8}">
      <dgm:prSet/>
      <dgm:spPr/>
      <dgm:t>
        <a:bodyPr/>
        <a:lstStyle/>
        <a:p>
          <a:endParaRPr lang="ru-RU"/>
        </a:p>
      </dgm:t>
    </dgm:pt>
    <dgm:pt modelId="{15036510-9DF3-498C-B43B-09FDF6283707}" type="pres">
      <dgm:prSet presAssocID="{3B865175-33D0-4972-9884-99CB5FD2DA29}" presName="Name0" presStyleCnt="0">
        <dgm:presLayoutVars>
          <dgm:chMax/>
          <dgm:chPref val="1"/>
          <dgm:dir/>
          <dgm:animOne val="branch"/>
          <dgm:animLvl val="lvl"/>
          <dgm:resizeHandles/>
        </dgm:presLayoutVars>
      </dgm:prSet>
      <dgm:spPr/>
      <dgm:t>
        <a:bodyPr/>
        <a:lstStyle/>
        <a:p>
          <a:endParaRPr lang="ru-RU"/>
        </a:p>
      </dgm:t>
    </dgm:pt>
    <dgm:pt modelId="{56A3E463-33CF-495F-BEC4-1064BF265A9F}" type="pres">
      <dgm:prSet presAssocID="{C4E8C382-457C-494A-B9B0-5A5723EDFBFD}" presName="composite" presStyleCnt="0"/>
      <dgm:spPr/>
    </dgm:pt>
    <dgm:pt modelId="{E9C0E85D-03D8-4DF0-A4AD-2D493FE7B2D3}" type="pres">
      <dgm:prSet presAssocID="{C4E8C382-457C-494A-B9B0-5A5723EDFBFD}" presName="ParentAccent1" presStyleLbl="alignNode1" presStyleIdx="0" presStyleCnt="11" custLinFactNeighborX="-5483" custLinFactNeighborY="-19034"/>
      <dgm:spPr/>
    </dgm:pt>
    <dgm:pt modelId="{FE82FFFE-2DBF-4AE6-88E5-8A4150FDD657}" type="pres">
      <dgm:prSet presAssocID="{C4E8C382-457C-494A-B9B0-5A5723EDFBFD}" presName="ParentAccent2" presStyleLbl="alignNode1" presStyleIdx="1" presStyleCnt="11" custScaleX="151077" custScaleY="145290" custLinFactX="-300000" custLinFactY="295826" custLinFactNeighborX="-346258" custLinFactNeighborY="300000"/>
      <dgm:spPr/>
    </dgm:pt>
    <dgm:pt modelId="{9824DD1A-2833-4D1C-B7B8-1C982023D31B}" type="pres">
      <dgm:prSet presAssocID="{C4E8C382-457C-494A-B9B0-5A5723EDFBFD}" presName="ParentAccent3" presStyleLbl="alignNode1" presStyleIdx="2" presStyleCnt="11" custScaleX="134040" custScaleY="109231" custLinFactY="229505" custLinFactNeighborX="-71786" custLinFactNeighborY="300000"/>
      <dgm:spPr/>
    </dgm:pt>
    <dgm:pt modelId="{FAFE89C2-AB9C-40DE-9DBE-11D6D454D6FF}" type="pres">
      <dgm:prSet presAssocID="{C4E8C382-457C-494A-B9B0-5A5723EDFBFD}" presName="ParentAccent4" presStyleLbl="alignNode1" presStyleIdx="3" presStyleCnt="11" custLinFactX="200000" custLinFactY="132226" custLinFactNeighborX="223716" custLinFactNeighborY="200000"/>
      <dgm:spPr/>
    </dgm:pt>
    <dgm:pt modelId="{2AF508E6-53F6-4C12-A0F4-DD87F515C1BB}" type="pres">
      <dgm:prSet presAssocID="{C4E8C382-457C-494A-B9B0-5A5723EDFBFD}" presName="ParentAccent5" presStyleLbl="alignNode1" presStyleIdx="4" presStyleCnt="11" custLinFactX="284819" custLinFactY="-184941" custLinFactNeighborX="300000" custLinFactNeighborY="-200000"/>
      <dgm:spPr/>
    </dgm:pt>
    <dgm:pt modelId="{9ED65934-7A5D-4C77-995A-41723DD0F9EF}" type="pres">
      <dgm:prSet presAssocID="{C4E8C382-457C-494A-B9B0-5A5723EDFBFD}" presName="ParentAccent6" presStyleLbl="alignNode1" presStyleIdx="5" presStyleCnt="11" custLinFactY="100000" custLinFactNeighborX="-60315" custLinFactNeighborY="171300"/>
      <dgm:spPr/>
    </dgm:pt>
    <dgm:pt modelId="{8650563A-C5CB-46B8-AF58-6B0D21B00D70}" type="pres">
      <dgm:prSet presAssocID="{C4E8C382-457C-494A-B9B0-5A5723EDFBFD}" presName="ParentAccent7" presStyleLbl="alignNode1" presStyleIdx="6" presStyleCnt="11" custScaleX="122055" custScaleY="116004" custLinFactX="-200000" custLinFactY="359616" custLinFactNeighborX="-257201" custLinFactNeighborY="400000"/>
      <dgm:spPr/>
    </dgm:pt>
    <dgm:pt modelId="{3EF6B2B5-0590-4073-B789-698119C95BE5}" type="pres">
      <dgm:prSet presAssocID="{C4E8C382-457C-494A-B9B0-5A5723EDFBFD}" presName="ParentAccent8" presStyleLbl="alignNode1" presStyleIdx="7" presStyleCnt="11" custLinFactY="100000" custLinFactNeighborX="-76079" custLinFactNeighborY="136212"/>
      <dgm:spPr/>
    </dgm:pt>
    <dgm:pt modelId="{7EF3C573-2646-499D-90F1-5FC5A78F3236}" type="pres">
      <dgm:prSet presAssocID="{C4E8C382-457C-494A-B9B0-5A5723EDFBFD}" presName="ParentAccent9" presStyleLbl="alignNode1" presStyleIdx="8" presStyleCnt="11" custLinFactNeighborX="48138" custLinFactNeighborY="-83642"/>
      <dgm:spPr/>
    </dgm:pt>
    <dgm:pt modelId="{07BA518A-4735-4B64-85DB-6273771C43D6}" type="pres">
      <dgm:prSet presAssocID="{C4E8C382-457C-494A-B9B0-5A5723EDFBFD}" presName="ParentAccent10" presStyleLbl="alignNode1" presStyleIdx="9" presStyleCnt="11" custLinFactNeighborX="28680" custLinFactNeighborY="29581"/>
      <dgm:spPr/>
    </dgm:pt>
    <dgm:pt modelId="{4463F261-3CEE-4EA3-8C1C-F2E023C5268D}" type="pres">
      <dgm:prSet presAssocID="{C4E8C382-457C-494A-B9B0-5A5723EDFBFD}" presName="Parent" presStyleLbl="alignNode1" presStyleIdx="10" presStyleCnt="11" custScaleX="133341" custScaleY="122897" custLinFactNeighborX="-5790" custLinFactNeighborY="1679">
        <dgm:presLayoutVars>
          <dgm:chMax val="5"/>
          <dgm:chPref val="3"/>
          <dgm:bulletEnabled val="1"/>
        </dgm:presLayoutVars>
      </dgm:prSet>
      <dgm:spPr/>
      <dgm:t>
        <a:bodyPr/>
        <a:lstStyle/>
        <a:p>
          <a:endParaRPr lang="ru-RU"/>
        </a:p>
      </dgm:t>
    </dgm:pt>
  </dgm:ptLst>
  <dgm:cxnLst>
    <dgm:cxn modelId="{25F6CBDB-C098-418F-94C7-D1CAB55968D8}" type="presOf" srcId="{C4E8C382-457C-494A-B9B0-5A5723EDFBFD}" destId="{4463F261-3CEE-4EA3-8C1C-F2E023C5268D}" srcOrd="0" destOrd="0" presId="urn:microsoft.com/office/officeart/2011/layout/ConvergingText"/>
    <dgm:cxn modelId="{559B1907-3379-4D9B-9F04-89DDED1B0B1E}" type="presOf" srcId="{3B865175-33D0-4972-9884-99CB5FD2DA29}" destId="{15036510-9DF3-498C-B43B-09FDF6283707}" srcOrd="0" destOrd="0" presId="urn:microsoft.com/office/officeart/2011/layout/ConvergingText"/>
    <dgm:cxn modelId="{F84CBF32-ACF4-405C-A94A-A2C1781566D8}" srcId="{3B865175-33D0-4972-9884-99CB5FD2DA29}" destId="{C4E8C382-457C-494A-B9B0-5A5723EDFBFD}" srcOrd="0" destOrd="0" parTransId="{BD34D586-16F8-4317-A288-DBD827469EC5}" sibTransId="{1517A9D3-36BC-4FCB-8F8D-E58770DC1D32}"/>
    <dgm:cxn modelId="{4C8C4482-DDE4-4452-B3F7-31077D1F9CF4}" type="presParOf" srcId="{15036510-9DF3-498C-B43B-09FDF6283707}" destId="{56A3E463-33CF-495F-BEC4-1064BF265A9F}" srcOrd="0" destOrd="0" presId="urn:microsoft.com/office/officeart/2011/layout/ConvergingText"/>
    <dgm:cxn modelId="{A29DD7CE-FC62-4D11-8A0A-CF70111B3A24}" type="presParOf" srcId="{56A3E463-33CF-495F-BEC4-1064BF265A9F}" destId="{E9C0E85D-03D8-4DF0-A4AD-2D493FE7B2D3}" srcOrd="0" destOrd="0" presId="urn:microsoft.com/office/officeart/2011/layout/ConvergingText"/>
    <dgm:cxn modelId="{561E9B7D-30EE-4AB8-850D-F93C0B373535}" type="presParOf" srcId="{56A3E463-33CF-495F-BEC4-1064BF265A9F}" destId="{FE82FFFE-2DBF-4AE6-88E5-8A4150FDD657}" srcOrd="1" destOrd="0" presId="urn:microsoft.com/office/officeart/2011/layout/ConvergingText"/>
    <dgm:cxn modelId="{330F9A7D-CDD4-4768-A4D1-844A7E5E7655}" type="presParOf" srcId="{56A3E463-33CF-495F-BEC4-1064BF265A9F}" destId="{9824DD1A-2833-4D1C-B7B8-1C982023D31B}" srcOrd="2" destOrd="0" presId="urn:microsoft.com/office/officeart/2011/layout/ConvergingText"/>
    <dgm:cxn modelId="{31F26B0D-9CD5-4E4E-BB6E-B7A6F5CDA6B7}" type="presParOf" srcId="{56A3E463-33CF-495F-BEC4-1064BF265A9F}" destId="{FAFE89C2-AB9C-40DE-9DBE-11D6D454D6FF}" srcOrd="3" destOrd="0" presId="urn:microsoft.com/office/officeart/2011/layout/ConvergingText"/>
    <dgm:cxn modelId="{72C02898-466F-4692-81B5-1F1E96DDF892}" type="presParOf" srcId="{56A3E463-33CF-495F-BEC4-1064BF265A9F}" destId="{2AF508E6-53F6-4C12-A0F4-DD87F515C1BB}" srcOrd="4" destOrd="0" presId="urn:microsoft.com/office/officeart/2011/layout/ConvergingText"/>
    <dgm:cxn modelId="{F238E9AB-0286-415E-9F95-614D85D29972}" type="presParOf" srcId="{56A3E463-33CF-495F-BEC4-1064BF265A9F}" destId="{9ED65934-7A5D-4C77-995A-41723DD0F9EF}" srcOrd="5" destOrd="0" presId="urn:microsoft.com/office/officeart/2011/layout/ConvergingText"/>
    <dgm:cxn modelId="{B4A74566-FF1A-4C18-A089-BCE4F5BDAC75}" type="presParOf" srcId="{56A3E463-33CF-495F-BEC4-1064BF265A9F}" destId="{8650563A-C5CB-46B8-AF58-6B0D21B00D70}" srcOrd="6" destOrd="0" presId="urn:microsoft.com/office/officeart/2011/layout/ConvergingText"/>
    <dgm:cxn modelId="{D89D3810-5035-485E-8217-B47F355D2085}" type="presParOf" srcId="{56A3E463-33CF-495F-BEC4-1064BF265A9F}" destId="{3EF6B2B5-0590-4073-B789-698119C95BE5}" srcOrd="7" destOrd="0" presId="urn:microsoft.com/office/officeart/2011/layout/ConvergingText"/>
    <dgm:cxn modelId="{25A3BBAB-CFB9-4242-BAE5-D34B11F87572}" type="presParOf" srcId="{56A3E463-33CF-495F-BEC4-1064BF265A9F}" destId="{7EF3C573-2646-499D-90F1-5FC5A78F3236}" srcOrd="8" destOrd="0" presId="urn:microsoft.com/office/officeart/2011/layout/ConvergingText"/>
    <dgm:cxn modelId="{2B5C345D-8021-4A6A-B1E2-DC02E65B329A}" type="presParOf" srcId="{56A3E463-33CF-495F-BEC4-1064BF265A9F}" destId="{07BA518A-4735-4B64-85DB-6273771C43D6}" srcOrd="9" destOrd="0" presId="urn:microsoft.com/office/officeart/2011/layout/ConvergingText"/>
    <dgm:cxn modelId="{7B244296-00DF-4235-80E9-C0D1E84D96D4}" type="presParOf" srcId="{56A3E463-33CF-495F-BEC4-1064BF265A9F}" destId="{4463F261-3CEE-4EA3-8C1C-F2E023C5268D}" srcOrd="10"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2FC877-2BB0-463A-B0A2-B5D016EEF3B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D46C6F7-6361-4A44-AA68-A5C1FEC2C318}">
      <dgm:prSet/>
      <dgm:spPr/>
      <dgm:t>
        <a:bodyPr/>
        <a:lstStyle/>
        <a:p>
          <a:pPr rtl="0"/>
          <a:r>
            <a:rPr lang="ru-RU" dirty="0" smtClean="0"/>
            <a:t>Кроме того, с присущим ему мастерством он создавал и многообмоточные электромагниты. На сравнительно небольшой площади электромагнита он размещал обмотки, содержащие до 400 витков изолированной шелком медной проволоки и обнаружил заметное увеличение подъемной силы электромагнита при их параллельном подключении к батарее.</a:t>
          </a:r>
          <a:endParaRPr lang="ru-RU" dirty="0"/>
        </a:p>
      </dgm:t>
    </dgm:pt>
    <dgm:pt modelId="{844D0DC7-A2C8-42C4-A374-B50C4C4E5A1F}" type="parTrans" cxnId="{D676237D-5CE3-4C34-8B31-F24B887FA869}">
      <dgm:prSet/>
      <dgm:spPr/>
      <dgm:t>
        <a:bodyPr/>
        <a:lstStyle/>
        <a:p>
          <a:endParaRPr lang="ru-RU"/>
        </a:p>
      </dgm:t>
    </dgm:pt>
    <dgm:pt modelId="{2087B8CE-B465-4CBD-A312-FBC8FF806C9C}" type="sibTrans" cxnId="{D676237D-5CE3-4C34-8B31-F24B887FA869}">
      <dgm:prSet/>
      <dgm:spPr/>
      <dgm:t>
        <a:bodyPr/>
        <a:lstStyle/>
        <a:p>
          <a:endParaRPr lang="ru-RU"/>
        </a:p>
      </dgm:t>
    </dgm:pt>
    <dgm:pt modelId="{4B46BDA3-CAB7-4FEE-A722-7D6CE49A192D}" type="pres">
      <dgm:prSet presAssocID="{8F2FC877-2BB0-463A-B0A2-B5D016EEF3B5}" presName="Name0" presStyleCnt="0">
        <dgm:presLayoutVars>
          <dgm:chMax val="7"/>
          <dgm:dir/>
          <dgm:animLvl val="lvl"/>
          <dgm:resizeHandles val="exact"/>
        </dgm:presLayoutVars>
      </dgm:prSet>
      <dgm:spPr/>
      <dgm:t>
        <a:bodyPr/>
        <a:lstStyle/>
        <a:p>
          <a:endParaRPr lang="ru-RU"/>
        </a:p>
      </dgm:t>
    </dgm:pt>
    <dgm:pt modelId="{EB6F22A5-FD47-4ADB-9A98-45E5A09BD747}" type="pres">
      <dgm:prSet presAssocID="{FD46C6F7-6361-4A44-AA68-A5C1FEC2C318}" presName="circle1" presStyleLbl="node1" presStyleIdx="0" presStyleCnt="1"/>
      <dgm:spPr/>
    </dgm:pt>
    <dgm:pt modelId="{C505DECF-0E84-4F32-B011-D0ECC56A71BA}" type="pres">
      <dgm:prSet presAssocID="{FD46C6F7-6361-4A44-AA68-A5C1FEC2C318}" presName="space" presStyleCnt="0"/>
      <dgm:spPr/>
    </dgm:pt>
    <dgm:pt modelId="{A61C5BE5-9AD6-4F70-B626-23AD2E1D52D1}" type="pres">
      <dgm:prSet presAssocID="{FD46C6F7-6361-4A44-AA68-A5C1FEC2C318}" presName="rect1" presStyleLbl="alignAcc1" presStyleIdx="0" presStyleCnt="1" custLinFactNeighborX="0" custLinFactNeighborY="8541"/>
      <dgm:spPr/>
      <dgm:t>
        <a:bodyPr/>
        <a:lstStyle/>
        <a:p>
          <a:endParaRPr lang="ru-RU"/>
        </a:p>
      </dgm:t>
    </dgm:pt>
    <dgm:pt modelId="{905531B0-2599-4B19-A654-6EEBC57F8BFA}" type="pres">
      <dgm:prSet presAssocID="{FD46C6F7-6361-4A44-AA68-A5C1FEC2C318}" presName="rect1ParTxNoCh" presStyleLbl="alignAcc1" presStyleIdx="0" presStyleCnt="1">
        <dgm:presLayoutVars>
          <dgm:chMax val="1"/>
          <dgm:bulletEnabled val="1"/>
        </dgm:presLayoutVars>
      </dgm:prSet>
      <dgm:spPr/>
      <dgm:t>
        <a:bodyPr/>
        <a:lstStyle/>
        <a:p>
          <a:endParaRPr lang="ru-RU"/>
        </a:p>
      </dgm:t>
    </dgm:pt>
  </dgm:ptLst>
  <dgm:cxnLst>
    <dgm:cxn modelId="{C8ABA587-A3E8-4AC5-BEBC-557998633148}" type="presOf" srcId="{FD46C6F7-6361-4A44-AA68-A5C1FEC2C318}" destId="{A61C5BE5-9AD6-4F70-B626-23AD2E1D52D1}" srcOrd="0" destOrd="0" presId="urn:microsoft.com/office/officeart/2005/8/layout/target3"/>
    <dgm:cxn modelId="{D676237D-5CE3-4C34-8B31-F24B887FA869}" srcId="{8F2FC877-2BB0-463A-B0A2-B5D016EEF3B5}" destId="{FD46C6F7-6361-4A44-AA68-A5C1FEC2C318}" srcOrd="0" destOrd="0" parTransId="{844D0DC7-A2C8-42C4-A374-B50C4C4E5A1F}" sibTransId="{2087B8CE-B465-4CBD-A312-FBC8FF806C9C}"/>
    <dgm:cxn modelId="{6184AA14-5016-4386-BFEE-3EFF13AC0552}" type="presOf" srcId="{FD46C6F7-6361-4A44-AA68-A5C1FEC2C318}" destId="{905531B0-2599-4B19-A654-6EEBC57F8BFA}" srcOrd="1" destOrd="0" presId="urn:microsoft.com/office/officeart/2005/8/layout/target3"/>
    <dgm:cxn modelId="{EBDBA03A-F222-47D5-97F3-7D20E28ADD87}" type="presOf" srcId="{8F2FC877-2BB0-463A-B0A2-B5D016EEF3B5}" destId="{4B46BDA3-CAB7-4FEE-A722-7D6CE49A192D}" srcOrd="0" destOrd="0" presId="urn:microsoft.com/office/officeart/2005/8/layout/target3"/>
    <dgm:cxn modelId="{B0D58E0C-D71D-4345-9A1B-B193E24F29CB}" type="presParOf" srcId="{4B46BDA3-CAB7-4FEE-A722-7D6CE49A192D}" destId="{EB6F22A5-FD47-4ADB-9A98-45E5A09BD747}" srcOrd="0" destOrd="0" presId="urn:microsoft.com/office/officeart/2005/8/layout/target3"/>
    <dgm:cxn modelId="{9F6CC579-5C12-4C9B-876F-DC91BB7169FC}" type="presParOf" srcId="{4B46BDA3-CAB7-4FEE-A722-7D6CE49A192D}" destId="{C505DECF-0E84-4F32-B011-D0ECC56A71BA}" srcOrd="1" destOrd="0" presId="urn:microsoft.com/office/officeart/2005/8/layout/target3"/>
    <dgm:cxn modelId="{AC0A3B98-6FEB-4D12-8127-B9EE6C1B0799}" type="presParOf" srcId="{4B46BDA3-CAB7-4FEE-A722-7D6CE49A192D}" destId="{A61C5BE5-9AD6-4F70-B626-23AD2E1D52D1}" srcOrd="2" destOrd="0" presId="urn:microsoft.com/office/officeart/2005/8/layout/target3"/>
    <dgm:cxn modelId="{B3465425-2449-45C0-89F5-D8A39BEC5474}" type="presParOf" srcId="{4B46BDA3-CAB7-4FEE-A722-7D6CE49A192D}" destId="{905531B0-2599-4B19-A654-6EEBC57F8BFA}"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17146B-CA7B-4F7C-8B0E-87B7BD81E504}"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ru-RU"/>
        </a:p>
      </dgm:t>
    </dgm:pt>
    <dgm:pt modelId="{FC7D45F4-E7A5-40E0-A5BC-C4E3ECA70C6E}">
      <dgm:prSet/>
      <dgm:spPr/>
      <dgm:t>
        <a:bodyPr/>
        <a:lstStyle/>
        <a:p>
          <a:pPr rtl="0"/>
          <a:r>
            <a:rPr lang="ru-RU" dirty="0" smtClean="0"/>
            <a:t>Генри размещал на электромагните до десяти подобных обмоток. Он изменял количество и схему подключения катушек к двум гальваническим батареям и сумел создать электромагниты с подъемной силой до 325 кг при собственном весе магнита 10 кг. Самый сильный из них удерживал массу в 3500 фунтов (приблизительно 1575 кг).	</a:t>
          </a:r>
          <a:endParaRPr lang="ru-RU" dirty="0"/>
        </a:p>
      </dgm:t>
    </dgm:pt>
    <dgm:pt modelId="{AFBA1E09-FFF0-429B-8C74-E766D769346A}" type="parTrans" cxnId="{BDD13051-7C64-4DAB-8757-1A2D53551C59}">
      <dgm:prSet/>
      <dgm:spPr/>
      <dgm:t>
        <a:bodyPr/>
        <a:lstStyle/>
        <a:p>
          <a:endParaRPr lang="ru-RU"/>
        </a:p>
      </dgm:t>
    </dgm:pt>
    <dgm:pt modelId="{F1399D00-01AF-4A6A-AE93-565461F8FC7E}" type="sibTrans" cxnId="{BDD13051-7C64-4DAB-8757-1A2D53551C59}">
      <dgm:prSet/>
      <dgm:spPr/>
      <dgm:t>
        <a:bodyPr/>
        <a:lstStyle/>
        <a:p>
          <a:endParaRPr lang="ru-RU"/>
        </a:p>
      </dgm:t>
    </dgm:pt>
    <dgm:pt modelId="{EF96BCD4-086E-415D-82BD-F530DD992DED}" type="pres">
      <dgm:prSet presAssocID="{E417146B-CA7B-4F7C-8B0E-87B7BD81E504}" presName="diagram" presStyleCnt="0">
        <dgm:presLayoutVars>
          <dgm:dir/>
          <dgm:animLvl val="lvl"/>
          <dgm:resizeHandles val="exact"/>
        </dgm:presLayoutVars>
      </dgm:prSet>
      <dgm:spPr/>
      <dgm:t>
        <a:bodyPr/>
        <a:lstStyle/>
        <a:p>
          <a:endParaRPr lang="ru-RU"/>
        </a:p>
      </dgm:t>
    </dgm:pt>
    <dgm:pt modelId="{2E9C7FA5-A45E-401E-91F6-C0D4B2389143}" type="pres">
      <dgm:prSet presAssocID="{FC7D45F4-E7A5-40E0-A5BC-C4E3ECA70C6E}" presName="compNode" presStyleCnt="0"/>
      <dgm:spPr/>
    </dgm:pt>
    <dgm:pt modelId="{1FF6136B-55D9-41AB-BE41-0B9CA10EE47F}" type="pres">
      <dgm:prSet presAssocID="{FC7D45F4-E7A5-40E0-A5BC-C4E3ECA70C6E}" presName="childRect" presStyleLbl="bgAcc1" presStyleIdx="0" presStyleCnt="1">
        <dgm:presLayoutVars>
          <dgm:bulletEnabled val="1"/>
        </dgm:presLayoutVars>
      </dgm:prSet>
      <dgm:spPr>
        <a:blipFill rotWithShape="0">
          <a:blip xmlns:r="http://schemas.openxmlformats.org/officeDocument/2006/relationships" r:embed="rId1"/>
          <a:stretch>
            <a:fillRect/>
          </a:stretch>
        </a:blipFill>
      </dgm:spPr>
    </dgm:pt>
    <dgm:pt modelId="{724C3AF9-222D-4F98-B41C-780C5FEF2E5D}" type="pres">
      <dgm:prSet presAssocID="{FC7D45F4-E7A5-40E0-A5BC-C4E3ECA70C6E}" presName="parentText" presStyleLbl="node1" presStyleIdx="0" presStyleCnt="0">
        <dgm:presLayoutVars>
          <dgm:chMax val="0"/>
          <dgm:bulletEnabled val="1"/>
        </dgm:presLayoutVars>
      </dgm:prSet>
      <dgm:spPr/>
      <dgm:t>
        <a:bodyPr/>
        <a:lstStyle/>
        <a:p>
          <a:endParaRPr lang="ru-RU"/>
        </a:p>
      </dgm:t>
    </dgm:pt>
    <dgm:pt modelId="{A0C44101-BF74-4FE5-B192-61340782037B}" type="pres">
      <dgm:prSet presAssocID="{FC7D45F4-E7A5-40E0-A5BC-C4E3ECA70C6E}" presName="parentRect" presStyleLbl="alignNode1" presStyleIdx="0" presStyleCnt="1"/>
      <dgm:spPr/>
      <dgm:t>
        <a:bodyPr/>
        <a:lstStyle/>
        <a:p>
          <a:endParaRPr lang="ru-RU"/>
        </a:p>
      </dgm:t>
    </dgm:pt>
    <dgm:pt modelId="{8A23204B-80D8-49C5-B59F-C7A89CA7D2FD}" type="pres">
      <dgm:prSet presAssocID="{FC7D45F4-E7A5-40E0-A5BC-C4E3ECA70C6E}" presName="adorn" presStyleLbl="fgAccFollowNode1" presStyleIdx="0" presStyleCnt="1" custScaleX="125827" custScaleY="121577" custLinFactNeighborX="3340" custLinFactNeighborY="-6507"/>
      <dgm:spPr>
        <a:blipFill rotWithShape="1">
          <a:blip xmlns:r="http://schemas.openxmlformats.org/officeDocument/2006/relationships" r:embed="rId2"/>
          <a:stretch>
            <a:fillRect/>
          </a:stretch>
        </a:blipFill>
      </dgm:spPr>
    </dgm:pt>
  </dgm:ptLst>
  <dgm:cxnLst>
    <dgm:cxn modelId="{235F98C7-ACF7-4D53-B055-6538245F349C}" type="presOf" srcId="{FC7D45F4-E7A5-40E0-A5BC-C4E3ECA70C6E}" destId="{A0C44101-BF74-4FE5-B192-61340782037B}" srcOrd="1" destOrd="0" presId="urn:microsoft.com/office/officeart/2005/8/layout/bList2"/>
    <dgm:cxn modelId="{0C3C5491-E354-48BA-84E3-17656F157F9D}" type="presOf" srcId="{FC7D45F4-E7A5-40E0-A5BC-C4E3ECA70C6E}" destId="{724C3AF9-222D-4F98-B41C-780C5FEF2E5D}" srcOrd="0" destOrd="0" presId="urn:microsoft.com/office/officeart/2005/8/layout/bList2"/>
    <dgm:cxn modelId="{EDF105C4-0A2C-4517-930E-28B4294F050F}" type="presOf" srcId="{E417146B-CA7B-4F7C-8B0E-87B7BD81E504}" destId="{EF96BCD4-086E-415D-82BD-F530DD992DED}" srcOrd="0" destOrd="0" presId="urn:microsoft.com/office/officeart/2005/8/layout/bList2"/>
    <dgm:cxn modelId="{BDD13051-7C64-4DAB-8757-1A2D53551C59}" srcId="{E417146B-CA7B-4F7C-8B0E-87B7BD81E504}" destId="{FC7D45F4-E7A5-40E0-A5BC-C4E3ECA70C6E}" srcOrd="0" destOrd="0" parTransId="{AFBA1E09-FFF0-429B-8C74-E766D769346A}" sibTransId="{F1399D00-01AF-4A6A-AE93-565461F8FC7E}"/>
    <dgm:cxn modelId="{B6736E03-8D79-4C09-A4D2-6CB55AAB7A65}" type="presParOf" srcId="{EF96BCD4-086E-415D-82BD-F530DD992DED}" destId="{2E9C7FA5-A45E-401E-91F6-C0D4B2389143}" srcOrd="0" destOrd="0" presId="urn:microsoft.com/office/officeart/2005/8/layout/bList2"/>
    <dgm:cxn modelId="{13934B92-6207-4611-A751-01E3B56A978B}" type="presParOf" srcId="{2E9C7FA5-A45E-401E-91F6-C0D4B2389143}" destId="{1FF6136B-55D9-41AB-BE41-0B9CA10EE47F}" srcOrd="0" destOrd="0" presId="urn:microsoft.com/office/officeart/2005/8/layout/bList2"/>
    <dgm:cxn modelId="{D28868C4-9A49-4E1D-8129-E98C70A287B6}" type="presParOf" srcId="{2E9C7FA5-A45E-401E-91F6-C0D4B2389143}" destId="{724C3AF9-222D-4F98-B41C-780C5FEF2E5D}" srcOrd="1" destOrd="0" presId="urn:microsoft.com/office/officeart/2005/8/layout/bList2"/>
    <dgm:cxn modelId="{441C94B8-937F-41DC-8A4F-8CDFD69397D3}" type="presParOf" srcId="{2E9C7FA5-A45E-401E-91F6-C0D4B2389143}" destId="{A0C44101-BF74-4FE5-B192-61340782037B}" srcOrd="2" destOrd="0" presId="urn:microsoft.com/office/officeart/2005/8/layout/bList2"/>
    <dgm:cxn modelId="{4EC73736-E3EC-4A2D-90B2-93657E06459D}" type="presParOf" srcId="{2E9C7FA5-A45E-401E-91F6-C0D4B2389143}" destId="{8A23204B-80D8-49C5-B59F-C7A89CA7D2F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A6E23-8117-4DAB-8A1C-A0EBBBE3773A}">
      <dsp:nvSpPr>
        <dsp:cNvPr id="0" name=""/>
        <dsp:cNvSpPr/>
      </dsp:nvSpPr>
      <dsp:spPr>
        <a:xfrm>
          <a:off x="0" y="0"/>
          <a:ext cx="8229600" cy="152243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rPr>
            <a:t>Джозеф Генри родился 17 декабря 1797 года в маленьком, но столичном городе штата Нью-Йорк Олбани (</a:t>
          </a:r>
          <a:r>
            <a:rPr lang="ru-RU" sz="1600" kern="1200" dirty="0" err="1" smtClean="0">
              <a:effectLst>
                <a:outerShdw blurRad="38100" dist="38100" dir="2700000" algn="tl">
                  <a:srgbClr val="000000">
                    <a:alpha val="43137"/>
                  </a:srgbClr>
                </a:outerShdw>
              </a:effectLst>
            </a:rPr>
            <a:t>Albany</a:t>
          </a:r>
          <a:r>
            <a:rPr lang="ru-RU" sz="1600" kern="1200" dirty="0" smtClean="0">
              <a:effectLst>
                <a:outerShdw blurRad="38100" dist="38100" dir="2700000" algn="tl">
                  <a:srgbClr val="000000">
                    <a:alpha val="43137"/>
                  </a:srgbClr>
                </a:outerShdw>
              </a:effectLst>
            </a:rPr>
            <a:t>) в бедной семье скромного американского возчика. Его бабушка и дедушка приехали в США из Шотландии в 1775 году. Мать Джозефа Энн (англ. </a:t>
          </a:r>
          <a:r>
            <a:rPr lang="ru-RU" sz="1600" i="1" kern="1200" dirty="0" err="1" smtClean="0">
              <a:effectLst>
                <a:outerShdw blurRad="38100" dist="38100" dir="2700000" algn="tl">
                  <a:srgbClr val="000000">
                    <a:alpha val="43137"/>
                  </a:srgbClr>
                </a:outerShdw>
              </a:effectLst>
            </a:rPr>
            <a:t>Anne</a:t>
          </a:r>
          <a:r>
            <a:rPr lang="ru-RU" sz="1600" kern="1200" dirty="0" smtClean="0">
              <a:effectLst>
                <a:outerShdw blurRad="38100" dist="38100" dir="2700000" algn="tl">
                  <a:srgbClr val="000000">
                    <a:alpha val="43137"/>
                  </a:srgbClr>
                </a:outerShdw>
              </a:effectLst>
            </a:rPr>
            <a:t>) помнят как леди большой изысканностью и очень красивую в молодости. Она была глубоко религиозной и, возможно, это серьезно повлияло на религиозность характера будущего профессора Генри по жизни. </a:t>
          </a:r>
          <a:endParaRPr lang="ru-RU" sz="1600" kern="1200" dirty="0">
            <a:effectLst>
              <a:outerShdw blurRad="38100" dist="38100" dir="2700000" algn="tl">
                <a:srgbClr val="000000">
                  <a:alpha val="43137"/>
                </a:srgbClr>
              </a:outerShdw>
            </a:effectLst>
          </a:endParaRPr>
        </a:p>
      </dsp:txBody>
      <dsp:txXfrm>
        <a:off x="0" y="0"/>
        <a:ext cx="8229600" cy="1522439"/>
      </dsp:txXfrm>
    </dsp:sp>
    <dsp:sp modelId="{DE399180-A057-4279-9A62-4D14B762E053}">
      <dsp:nvSpPr>
        <dsp:cNvPr id="0" name=""/>
        <dsp:cNvSpPr/>
      </dsp:nvSpPr>
      <dsp:spPr>
        <a:xfrm>
          <a:off x="0" y="1525983"/>
          <a:ext cx="8229600" cy="7027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47D2-47FC-40D0-B048-DBED5036B188}">
      <dsp:nvSpPr>
        <dsp:cNvPr id="0" name=""/>
        <dsp:cNvSpPr/>
      </dsp:nvSpPr>
      <dsp:spPr>
        <a:xfrm>
          <a:off x="991874" y="0"/>
          <a:ext cx="3888432" cy="3600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0" kern="1200" dirty="0" smtClean="0">
              <a:solidFill>
                <a:schemeClr val="tx1"/>
              </a:solidFill>
              <a:effectLst/>
            </a:rPr>
            <a:t>    Получив </a:t>
          </a:r>
          <a:r>
            <a:rPr lang="ru-RU" sz="1400" b="1" i="0" kern="1200" dirty="0" smtClean="0">
              <a:solidFill>
                <a:schemeClr val="tx1"/>
              </a:solidFill>
              <a:effectLst/>
            </a:rPr>
            <a:t>бесплатное образование сам, Генри был убежден в том, что знания должны доставаться бесплатно все людям, и не обращался за патентами на свои изобретения. Он считал несовместимым «…с </a:t>
          </a:r>
          <a:r>
            <a:rPr lang="ru-RU" sz="1400" b="1" i="0" kern="1200" dirty="0" err="1" smtClean="0">
              <a:solidFill>
                <a:schemeClr val="tx1"/>
              </a:solidFill>
              <a:effectLst/>
            </a:rPr>
            <a:t>досто-инством</a:t>
          </a:r>
          <a:r>
            <a:rPr lang="ru-RU" sz="1400" b="1" i="0" kern="1200" dirty="0" smtClean="0">
              <a:solidFill>
                <a:schemeClr val="tx1"/>
              </a:solidFill>
              <a:effectLst/>
            </a:rPr>
            <a:t> науки ограничивать выгоды, которые могут быть получены от нее, исключительным пользованием одного человека, кем бы тот ни был. В этом, возможно, я был </a:t>
          </a:r>
          <a:r>
            <a:rPr lang="ru-RU" sz="1400" b="1" i="0" kern="1200" dirty="0" smtClean="0">
              <a:solidFill>
                <a:schemeClr val="tx1"/>
              </a:solidFill>
              <a:effectLst/>
            </a:rPr>
            <a:t>слишком </a:t>
          </a:r>
          <a:r>
            <a:rPr lang="ru-RU" sz="1400" b="1" i="0" kern="1200" dirty="0" smtClean="0">
              <a:solidFill>
                <a:schemeClr val="tx1"/>
              </a:solidFill>
              <a:effectLst/>
            </a:rPr>
            <a:t>привередливым». </a:t>
          </a:r>
          <a:r>
            <a:rPr lang="ru-RU" sz="1300" kern="1200" dirty="0" smtClean="0"/>
            <a:t>	</a:t>
          </a:r>
          <a:endParaRPr lang="ru-RU" sz="1300" kern="1200" dirty="0"/>
        </a:p>
      </dsp:txBody>
      <dsp:txXfrm>
        <a:off x="1561322" y="527266"/>
        <a:ext cx="2749536" cy="25458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F01D0-8984-449D-B283-1870843CD58C}">
      <dsp:nvSpPr>
        <dsp:cNvPr id="0" name=""/>
        <dsp:cNvSpPr/>
      </dsp:nvSpPr>
      <dsp:spPr>
        <a:xfrm>
          <a:off x="468534" y="504061"/>
          <a:ext cx="4669318" cy="1952418"/>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В том же году Джозеф Генри продемонстрировал электромагнитную индукцию, показав на простом оборудовании возможности превращения магнетизма в электричество и наоборот. Не торо-</a:t>
          </a:r>
          <a:r>
            <a:rPr lang="ru-RU" sz="1200" b="1" kern="1200" dirty="0" err="1" smtClean="0">
              <a:effectLst>
                <a:outerShdw blurRad="38100" dist="38100" dir="2700000" algn="tl">
                  <a:srgbClr val="000000">
                    <a:alpha val="43137"/>
                  </a:srgbClr>
                </a:outerShdw>
              </a:effectLst>
            </a:rPr>
            <a:t>пясь</a:t>
          </a:r>
          <a:r>
            <a:rPr lang="ru-RU" sz="1200" b="1" kern="1200" dirty="0" smtClean="0">
              <a:effectLst>
                <a:outerShdw blurRad="38100" dist="38100" dir="2700000" algn="tl">
                  <a:srgbClr val="000000">
                    <a:alpha val="43137"/>
                  </a:srgbClr>
                </a:outerShdw>
              </a:effectLst>
            </a:rPr>
            <a:t> с публикацией результатов своих работ, Генри потерял на них приоритет в 1831 году, когда британский физик Майкл Фарадей опубликовал отчет о своем открытии индукции. </a:t>
          </a:r>
          <a:endParaRPr lang="ru-RU" sz="1200" b="1" kern="1200" dirty="0">
            <a:effectLst>
              <a:outerShdw blurRad="38100" dist="38100" dir="2700000" algn="tl">
                <a:srgbClr val="000000">
                  <a:alpha val="43137"/>
                </a:srgbClr>
              </a:outerShdw>
            </a:effectLst>
          </a:endParaRPr>
        </a:p>
      </dsp:txBody>
      <dsp:txXfrm>
        <a:off x="1444743" y="504061"/>
        <a:ext cx="2716900" cy="1952418"/>
      </dsp:txXfrm>
    </dsp:sp>
    <dsp:sp modelId="{169346C8-B9B2-416D-A569-F714F61A3374}">
      <dsp:nvSpPr>
        <dsp:cNvPr id="0" name=""/>
        <dsp:cNvSpPr/>
      </dsp:nvSpPr>
      <dsp:spPr>
        <a:xfrm>
          <a:off x="4032416" y="432039"/>
          <a:ext cx="5461449" cy="2154769"/>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1831 году Генри изобрел электрический звонок, протянул проволоку длиной в 1 милю вокруг своей аудитории, и, когда он использовал сильный магнит и подходящую батарею, звонок на другом конце проводника звонил. Это была первая демонстрация телеграфа со слышимым сигналом.</a:t>
          </a:r>
          <a:endParaRPr lang="ru-RU"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109801" y="432039"/>
        <a:ext cx="3306680" cy="2154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53F1E-CB36-4C21-BF2B-E67CF93A1AE2}">
      <dsp:nvSpPr>
        <dsp:cNvPr id="0" name=""/>
        <dsp:cNvSpPr/>
      </dsp:nvSpPr>
      <dsp:spPr>
        <a:xfrm rot="10800000">
          <a:off x="3755322" y="77189"/>
          <a:ext cx="4553468" cy="2338150"/>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31059" tIns="64770" rIns="120904" bIns="64770" numCol="1" spcCol="1270" anchor="ctr" anchorCtr="0">
          <a:noAutofit/>
        </a:bodyPr>
        <a:lstStyle/>
        <a:p>
          <a:pPr lvl="0" algn="ctr" defTabSz="755650" rtl="0">
            <a:lnSpc>
              <a:spcPct val="90000"/>
            </a:lnSpc>
            <a:spcBef>
              <a:spcPct val="0"/>
            </a:spcBef>
            <a:spcAft>
              <a:spcPct val="35000"/>
            </a:spcAft>
          </a:pPr>
          <a:r>
            <a:rPr lang="ru-RU" sz="1700" kern="1200" dirty="0" smtClean="0">
              <a:effectLst>
                <a:outerShdw blurRad="38100" dist="38100" dir="2700000" algn="tl">
                  <a:srgbClr val="000000">
                    <a:alpha val="43137"/>
                  </a:srgbClr>
                </a:outerShdw>
              </a:effectLst>
            </a:rPr>
            <a:t>В том же году Генри изобрел двигатель с </a:t>
          </a:r>
          <a:r>
            <a:rPr lang="ru-RU" sz="1700" kern="1200" dirty="0" smtClean="0">
              <a:effectLst>
                <a:outerShdw blurRad="38100" dist="38100" dir="2700000" algn="tl">
                  <a:srgbClr val="000000">
                    <a:alpha val="43137"/>
                  </a:srgbClr>
                </a:outerShdw>
              </a:effectLst>
            </a:rPr>
            <a:t>электромагнитом </a:t>
          </a:r>
          <a:r>
            <a:rPr lang="ru-RU" sz="1700" kern="1200" dirty="0" smtClean="0">
              <a:effectLst>
                <a:outerShdw blurRad="38100" dist="38100" dir="2700000" algn="tl">
                  <a:srgbClr val="000000">
                    <a:alpha val="43137"/>
                  </a:srgbClr>
                </a:outerShdw>
              </a:effectLst>
            </a:rPr>
            <a:t>в виде коромысла. В нем электромагнит </a:t>
          </a:r>
          <a:r>
            <a:rPr lang="ru-RU" sz="1700" kern="1200" dirty="0" smtClean="0">
              <a:effectLst>
                <a:outerShdw blurRad="38100" dist="38100" dir="2700000" algn="tl">
                  <a:srgbClr val="000000">
                    <a:alpha val="43137"/>
                  </a:srgbClr>
                </a:outerShdw>
              </a:effectLst>
            </a:rPr>
            <a:t>совершал </a:t>
          </a:r>
          <a:r>
            <a:rPr lang="ru-RU" sz="1700" kern="1200" dirty="0" smtClean="0">
              <a:effectLst>
                <a:outerShdw blurRad="38100" dist="38100" dir="2700000" algn="tl">
                  <a:srgbClr val="000000">
                    <a:alpha val="43137"/>
                  </a:srgbClr>
                </a:outerShdw>
              </a:effectLst>
            </a:rPr>
            <a:t>75 качаний в минуту, но мощности такого </a:t>
          </a:r>
          <a:r>
            <a:rPr lang="ru-RU" sz="1700" kern="1200" dirty="0" smtClean="0">
              <a:effectLst>
                <a:outerShdw blurRad="38100" dist="38100" dir="2700000" algn="tl">
                  <a:srgbClr val="000000">
                    <a:alpha val="43137"/>
                  </a:srgbClr>
                </a:outerShdw>
              </a:effectLst>
            </a:rPr>
            <a:t>двигателя </a:t>
          </a:r>
          <a:r>
            <a:rPr lang="ru-RU" sz="1700" kern="1200" dirty="0" smtClean="0">
              <a:effectLst>
                <a:outerShdw blurRad="38100" dist="38100" dir="2700000" algn="tl">
                  <a:srgbClr val="000000">
                    <a:alpha val="43137"/>
                  </a:srgbClr>
                </a:outerShdw>
              </a:effectLst>
            </a:rPr>
            <a:t>хватало лишь для демонстрации его работы. </a:t>
          </a:r>
          <a:r>
            <a:rPr lang="ru-RU" sz="1700" kern="1200" dirty="0" smtClean="0"/>
            <a:t>	</a:t>
          </a:r>
          <a:endParaRPr lang="ru-RU" sz="1700" kern="1200" dirty="0"/>
        </a:p>
      </dsp:txBody>
      <dsp:txXfrm rot="10800000">
        <a:off x="4339859" y="77189"/>
        <a:ext cx="3968931" cy="2338150"/>
      </dsp:txXfrm>
    </dsp:sp>
    <dsp:sp modelId="{C6388121-6CB1-4CFF-993B-4A93DFE144CC}">
      <dsp:nvSpPr>
        <dsp:cNvPr id="0" name=""/>
        <dsp:cNvSpPr/>
      </dsp:nvSpPr>
      <dsp:spPr>
        <a:xfrm>
          <a:off x="648082" y="0"/>
          <a:ext cx="3891056" cy="2733788"/>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BA9C4-9F6C-4E03-BB2F-09377CFBE813}">
      <dsp:nvSpPr>
        <dsp:cNvPr id="0" name=""/>
        <dsp:cNvSpPr/>
      </dsp:nvSpPr>
      <dsp:spPr>
        <a:xfrm>
          <a:off x="834155" y="0"/>
          <a:ext cx="3729373" cy="3399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i="1" kern="1200" dirty="0" smtClean="0">
              <a:effectLst>
                <a:outerShdw blurRad="38100" dist="38100" dir="2700000" algn="tl">
                  <a:srgbClr val="000000">
                    <a:alpha val="43137"/>
                  </a:srgbClr>
                </a:outerShdw>
              </a:effectLst>
            </a:rPr>
            <a:t>    В 1832 году в Принстонском колледже (штат Нью-Джерси), считающимся вузом более высокого уровня, чем Академия Олбани, стала вакантной должность профессора естественной философии. Ученые США уже тогда считали Генри одним из лучших людей науки и рекомендовали его на эту должность. </a:t>
          </a:r>
          <a:r>
            <a:rPr lang="ru-RU" sz="1500" kern="1200" dirty="0" smtClean="0"/>
            <a:t>	</a:t>
          </a:r>
          <a:endParaRPr lang="ru-RU" sz="1500" kern="1200" dirty="0"/>
        </a:p>
      </dsp:txBody>
      <dsp:txXfrm>
        <a:off x="1380309" y="497822"/>
        <a:ext cx="2637065" cy="24036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8B55B-AC97-431C-B6EA-B39D2BCE6990}">
      <dsp:nvSpPr>
        <dsp:cNvPr id="0" name=""/>
        <dsp:cNvSpPr/>
      </dsp:nvSpPr>
      <dsp:spPr>
        <a:xfrm>
          <a:off x="0" y="108885"/>
          <a:ext cx="4536504" cy="24950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6C5C4-5203-4BE4-AD62-E76585018381}">
      <dsp:nvSpPr>
        <dsp:cNvPr id="0" name=""/>
        <dsp:cNvSpPr/>
      </dsp:nvSpPr>
      <dsp:spPr>
        <a:xfrm>
          <a:off x="267272" y="332676"/>
          <a:ext cx="4001958" cy="182972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A6A4B-C3F8-4464-8EDD-8A9F0CF5EA68}">
      <dsp:nvSpPr>
        <dsp:cNvPr id="0" name=""/>
        <dsp:cNvSpPr/>
      </dsp:nvSpPr>
      <dsp:spPr>
        <a:xfrm rot="10800000">
          <a:off x="137469" y="2495077"/>
          <a:ext cx="4261565" cy="304953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ru-RU" sz="1400" kern="1200" dirty="0" smtClean="0">
              <a:effectLst>
                <a:outerShdw blurRad="38100" dist="38100" dir="2700000" algn="tl">
                  <a:srgbClr val="000000">
                    <a:alpha val="43137"/>
                  </a:srgbClr>
                </a:outerShdw>
              </a:effectLst>
            </a:rPr>
            <a:t>Проработав шесть лет в Академии, Джозеф Генри в ноябре 1832 года покинул Олбани и стал профессором ныне Принстонского университета, где плодотворно трудился в течение четырнадцати лет. Здесь он, занимаясь сначала модификацией прототипа своего телеграфа, придумал электромагнитное реле. В 1835 году Генри, используя реле, продемонстрировал работу усовершенствованного телеграфа на территории Принстонского колледжа, передававшего ударные сигналы, воспринимаемые полусферической поверхностью звонка на расстояние одной мили. Иногда Генри использовал свой телеграф для того, чтобы послать сообщения из колледжа домой и заказать обед. </a:t>
          </a:r>
          <a:r>
            <a:rPr lang="ru-RU" sz="1200" kern="1200" dirty="0" smtClean="0"/>
            <a:t>	</a:t>
          </a:r>
          <a:endParaRPr lang="ru-RU" sz="1200" kern="1200" dirty="0"/>
        </a:p>
      </dsp:txBody>
      <dsp:txXfrm rot="10800000">
        <a:off x="231253" y="2495077"/>
        <a:ext cx="4073997" cy="29557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C081-55F0-4348-8A23-1F0B2C60431A}">
      <dsp:nvSpPr>
        <dsp:cNvPr id="0" name=""/>
        <dsp:cNvSpPr/>
      </dsp:nvSpPr>
      <dsp:spPr>
        <a:xfrm>
          <a:off x="3595" y="2295453"/>
          <a:ext cx="4496127" cy="5289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5373D-6106-41A2-BEBB-2DD47DE681AC}">
      <dsp:nvSpPr>
        <dsp:cNvPr id="0" name=""/>
        <dsp:cNvSpPr/>
      </dsp:nvSpPr>
      <dsp:spPr>
        <a:xfrm>
          <a:off x="0" y="305058"/>
          <a:ext cx="245764" cy="2532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6AADC-70A2-4BF2-90D6-4AFD07BAA04C}">
      <dsp:nvSpPr>
        <dsp:cNvPr id="0" name=""/>
        <dsp:cNvSpPr/>
      </dsp:nvSpPr>
      <dsp:spPr>
        <a:xfrm>
          <a:off x="3864" y="794989"/>
          <a:ext cx="4496127" cy="95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smtClean="0"/>
            <a:t>В ходе своих опытов ученым было открыто явление самоиндукции – возникновение на катушке при прерывании тока через нее ЭДС (электродвижущей силы). Экспериментируя над электромагнитами, Генри создал конструкцию, в которой группа электромагнитов вращалась на оси. Это был первый электромотор. Эту конструкцию Генри называл "вращающимся электромагнитом". </a:t>
          </a:r>
          <a:endParaRPr lang="ru-RU" sz="1600" kern="1200" dirty="0"/>
        </a:p>
      </dsp:txBody>
      <dsp:txXfrm>
        <a:off x="3864" y="794989"/>
        <a:ext cx="4496127" cy="9502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1FF55-F6D5-4764-8404-A7DDC08E02B0}">
      <dsp:nvSpPr>
        <dsp:cNvPr id="0" name=""/>
        <dsp:cNvSpPr/>
      </dsp:nvSpPr>
      <dsp:spPr>
        <a:xfrm>
          <a:off x="236773" y="72006"/>
          <a:ext cx="1952792" cy="1832893"/>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84C59-1823-409C-A5CE-7AB9A72F3AC3}">
      <dsp:nvSpPr>
        <dsp:cNvPr id="0" name=""/>
        <dsp:cNvSpPr/>
      </dsp:nvSpPr>
      <dsp:spPr>
        <a:xfrm>
          <a:off x="432049" y="216025"/>
          <a:ext cx="1562233" cy="1466314"/>
        </a:xfrm>
        <a:prstGeom prst="chord">
          <a:avLst>
            <a:gd name="adj1" fmla="val 16200000"/>
            <a:gd name="adj2" fmla="val 1620000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3BBC3-6D03-49F9-AAEE-93EDEA42E351}">
      <dsp:nvSpPr>
        <dsp:cNvPr id="0" name=""/>
        <dsp:cNvSpPr/>
      </dsp:nvSpPr>
      <dsp:spPr>
        <a:xfrm>
          <a:off x="2181471" y="0"/>
          <a:ext cx="6387480" cy="2363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rtl="0">
            <a:lnSpc>
              <a:spcPct val="90000"/>
            </a:lnSpc>
            <a:spcBef>
              <a:spcPct val="0"/>
            </a:spcBef>
            <a:spcAft>
              <a:spcPct val="35000"/>
            </a:spcAft>
          </a:pPr>
          <a:r>
            <a:rPr lang="ru-RU" sz="1600" kern="1200" dirty="0" smtClean="0"/>
            <a:t>В ноябре 1836 года попечители колледжа предоставили Генри длительный отпуск с полной зарплатой в знак признания его работы в течение первых четырех лет в </a:t>
          </a:r>
          <a:r>
            <a:rPr lang="ru-RU" sz="1600" kern="1200" dirty="0" err="1" smtClean="0"/>
            <a:t>Принстоне</a:t>
          </a:r>
          <a:r>
            <a:rPr lang="ru-RU" sz="1600" kern="1200" dirty="0" smtClean="0"/>
            <a:t>. Он решил использовать время, чтобы посетить Европу. В феврале 1837 года, Генри отправился в Лондон, где встретился с Майклом Фарадеем. Большая занятость Фарадея позволяла ему иметь только краткосрочные свидания с Генри, но он смог посетить несколько технических лекций Фарадея и одну из его популярных лекций. Генри любил гостить у миссис Фарадей, которая показала ему многие достопримечательности Лондона. </a:t>
          </a:r>
          <a:endParaRPr lang="ru-RU" sz="1600" kern="1200" dirty="0"/>
        </a:p>
      </dsp:txBody>
      <dsp:txXfrm>
        <a:off x="2181471" y="0"/>
        <a:ext cx="6387480" cy="23633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F38D9-7DBA-4877-9D54-E01116EE607B}">
      <dsp:nvSpPr>
        <dsp:cNvPr id="0" name=""/>
        <dsp:cNvSpPr/>
      </dsp:nvSpPr>
      <dsp:spPr>
        <a:xfrm rot="16200000">
          <a:off x="2258689" y="-2258689"/>
          <a:ext cx="3755454" cy="82728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ru-RU" sz="1400" kern="1200" dirty="0" smtClean="0">
              <a:effectLst>
                <a:outerShdw blurRad="38100" dist="38100" dir="2700000" algn="tl">
                  <a:srgbClr val="000000">
                    <a:alpha val="43137"/>
                  </a:srgbClr>
                </a:outerShdw>
              </a:effectLst>
            </a:rPr>
            <a:t>Тогда же в Королевском институте состоялась историческая профессорская встреча Джозефа Генри с членами Лондонского королевского общества Майклом Фарадеем, Чарльзом </a:t>
          </a:r>
          <a:r>
            <a:rPr lang="ru-RU" sz="1400" kern="1200" dirty="0" err="1" smtClean="0">
              <a:effectLst>
                <a:outerShdw blurRad="38100" dist="38100" dir="2700000" algn="tl">
                  <a:srgbClr val="000000">
                    <a:alpha val="43137"/>
                  </a:srgbClr>
                </a:outerShdw>
              </a:effectLst>
            </a:rPr>
            <a:t>Уитстоном</a:t>
          </a:r>
          <a:r>
            <a:rPr lang="ru-RU" sz="1400" kern="1200" dirty="0" smtClean="0">
              <a:effectLst>
                <a:outerShdw blurRad="38100" dist="38100" dir="2700000" algn="tl">
                  <a:srgbClr val="000000">
                    <a:alpha val="43137"/>
                  </a:srgbClr>
                </a:outerShdw>
              </a:effectLst>
            </a:rPr>
            <a:t> (англ. </a:t>
          </a:r>
          <a:r>
            <a:rPr lang="ru-RU" sz="1400" i="1" kern="1200" dirty="0" err="1" smtClean="0">
              <a:effectLst>
                <a:outerShdw blurRad="38100" dist="38100" dir="2700000" algn="tl">
                  <a:srgbClr val="000000">
                    <a:alpha val="43137"/>
                  </a:srgbClr>
                </a:outerShdw>
              </a:effectLst>
            </a:rPr>
            <a:t>Charles</a:t>
          </a:r>
          <a:r>
            <a:rPr lang="ru-RU" sz="1400" i="1" kern="1200" dirty="0" smtClean="0">
              <a:effectLst>
                <a:outerShdw blurRad="38100" dist="38100" dir="2700000" algn="tl">
                  <a:srgbClr val="000000">
                    <a:alpha val="43137"/>
                  </a:srgbClr>
                </a:outerShdw>
              </a:effectLst>
            </a:rPr>
            <a:t> </a:t>
          </a:r>
          <a:r>
            <a:rPr lang="ru-RU" sz="1400" i="1" kern="1200" dirty="0" err="1" smtClean="0">
              <a:effectLst>
                <a:outerShdw blurRad="38100" dist="38100" dir="2700000" algn="tl">
                  <a:srgbClr val="000000">
                    <a:alpha val="43137"/>
                  </a:srgbClr>
                </a:outerShdw>
              </a:effectLst>
            </a:rPr>
            <a:t>Wheatstone</a:t>
          </a:r>
          <a:r>
            <a:rPr lang="ru-RU" sz="1400" kern="1200" dirty="0" smtClean="0">
              <a:effectLst>
                <a:outerShdw blurRad="38100" dist="38100" dir="2700000" algn="tl">
                  <a:srgbClr val="000000">
                    <a:alpha val="43137"/>
                  </a:srgbClr>
                </a:outerShdw>
              </a:effectLst>
            </a:rPr>
            <a:t>), создателем английского телеграфа, и Джоном Даниэлем (англ. </a:t>
          </a:r>
          <a:r>
            <a:rPr lang="ru-RU" sz="1400" i="1" kern="1200" dirty="0" err="1" smtClean="0">
              <a:effectLst>
                <a:outerShdw blurRad="38100" dist="38100" dir="2700000" algn="tl">
                  <a:srgbClr val="000000">
                    <a:alpha val="43137"/>
                  </a:srgbClr>
                </a:outerShdw>
              </a:effectLst>
            </a:rPr>
            <a:t>John</a:t>
          </a:r>
          <a:r>
            <a:rPr lang="ru-RU" sz="1400" i="1" kern="1200" dirty="0" smtClean="0">
              <a:effectLst>
                <a:outerShdw blurRad="38100" dist="38100" dir="2700000" algn="tl">
                  <a:srgbClr val="000000">
                    <a:alpha val="43137"/>
                  </a:srgbClr>
                </a:outerShdw>
              </a:effectLst>
            </a:rPr>
            <a:t> </a:t>
          </a:r>
          <a:r>
            <a:rPr lang="ru-RU" sz="1400" i="1" kern="1200" dirty="0" err="1" smtClean="0">
              <a:effectLst>
                <a:outerShdw blurRad="38100" dist="38100" dir="2700000" algn="tl">
                  <a:srgbClr val="000000">
                    <a:alpha val="43137"/>
                  </a:srgbClr>
                </a:outerShdw>
              </a:effectLst>
            </a:rPr>
            <a:t>Daniell</a:t>
          </a:r>
          <a:r>
            <a:rPr lang="ru-RU" sz="1400" kern="1200" dirty="0" smtClean="0">
              <a:effectLst>
                <a:outerShdw blurRad="38100" dist="38100" dir="2700000" algn="tl">
                  <a:srgbClr val="000000">
                    <a:alpha val="43137"/>
                  </a:srgbClr>
                </a:outerShdw>
              </a:effectLst>
            </a:rPr>
            <a:t>), секретарем этого общества. На этой встрече Даниэль демонстрировал недавно придуманный им гальванический элемент, более совершенный, по его мнению, чем Вольтов столб. Убедительным доказательством этого сочли возможность получения от него электрической искры. Каждый из участников встречи по очереди пытался сделать это, но терпел неудачу. Подошла очередь Генри, и ему это удалось, призвав на помощь свое открытие – ЭДС самоиндукции. Он намотал длинный кусок провода на стержень из мягкого железа, подсоединил обмотку к элементу и при </a:t>
          </a:r>
          <a:r>
            <a:rPr lang="ru-RU" sz="1400" kern="1200" dirty="0" err="1" smtClean="0">
              <a:effectLst>
                <a:outerShdw blurRad="38100" dist="38100" dir="2700000" algn="tl">
                  <a:srgbClr val="000000">
                    <a:alpha val="43137"/>
                  </a:srgbClr>
                </a:outerShdw>
              </a:effectLst>
            </a:rPr>
            <a:t>размыка-нии</a:t>
          </a:r>
          <a:r>
            <a:rPr lang="ru-RU" sz="1400" kern="1200" dirty="0" smtClean="0">
              <a:effectLst>
                <a:outerShdw blurRad="38100" dist="38100" dir="2700000" algn="tl">
                  <a:srgbClr val="000000">
                    <a:alpha val="43137"/>
                  </a:srgbClr>
                </a:outerShdw>
              </a:effectLst>
            </a:rPr>
            <a:t> цепи искомую искру получил. Фарадей был весьма обрадован этим и, прыгая как ребенок, кричал «Ура эксперименту Янки»! Согласились в том, что, хотя Генри нельзя считать первооткрывателем магнитоэлектрического напряжения, он весьма убедителен как второй открыватель: Генри получил искру, но Фарадей предвидел это раньше. </a:t>
          </a:r>
          <a:endParaRPr lang="ru-RU" sz="1400" kern="1200" dirty="0">
            <a:effectLst>
              <a:outerShdw blurRad="38100" dist="38100" dir="2700000" algn="tl">
                <a:srgbClr val="000000">
                  <a:alpha val="43137"/>
                </a:srgbClr>
              </a:outerShdw>
            </a:effectLst>
          </a:endParaRPr>
        </a:p>
      </dsp:txBody>
      <dsp:txXfrm rot="5400000">
        <a:off x="0" y="751091"/>
        <a:ext cx="8272833" cy="22532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5267D-1379-499A-BCB5-3F4E73D2836F}">
      <dsp:nvSpPr>
        <dsp:cNvPr id="0" name=""/>
        <dsp:cNvSpPr/>
      </dsp:nvSpPr>
      <dsp:spPr>
        <a:xfrm>
          <a:off x="0" y="0"/>
          <a:ext cx="3920563" cy="363279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577850" rtl="0">
            <a:lnSpc>
              <a:spcPct val="90000"/>
            </a:lnSpc>
            <a:spcBef>
              <a:spcPct val="0"/>
            </a:spcBef>
            <a:spcAft>
              <a:spcPct val="35000"/>
            </a:spcAft>
          </a:pPr>
          <a:r>
            <a:rPr lang="ru-RU" sz="1300" b="1" kern="1200" cap="all" spc="0" dirty="0" smtClean="0">
              <a:ln w="0"/>
              <a:solidFill>
                <a:schemeClr val="tx2">
                  <a:lumMod val="75000"/>
                </a:schemeClr>
              </a:solidFill>
              <a:effectLst>
                <a:reflection blurRad="12700" stA="50000" endPos="50000" dist="5000" dir="5400000" sy="-100000" rotWithShape="0"/>
              </a:effectLst>
            </a:rPr>
            <a:t>          </a:t>
          </a:r>
          <a:r>
            <a:rPr lang="ru-RU" sz="1200" b="1" kern="1200" cap="all" spc="0" dirty="0" smtClean="0">
              <a:ln w="0"/>
              <a:solidFill>
                <a:schemeClr val="tx2">
                  <a:lumMod val="75000"/>
                </a:schemeClr>
              </a:solidFill>
              <a:effectLst>
                <a:reflection blurRad="12700" stA="50000" endPos="50000" dist="5000" dir="5400000" sy="-100000" rotWithShape="0"/>
              </a:effectLst>
            </a:rPr>
            <a:t>Вернувшись в </a:t>
          </a:r>
          <a:r>
            <a:rPr lang="ru-RU" sz="1200" b="1" kern="1200" cap="all" spc="0" dirty="0" err="1" smtClean="0">
              <a:ln w="0"/>
              <a:solidFill>
                <a:schemeClr val="tx2">
                  <a:lumMod val="75000"/>
                </a:schemeClr>
              </a:solidFill>
              <a:effectLst>
                <a:reflection blurRad="12700" stA="50000" endPos="50000" dist="5000" dir="5400000" sy="-100000" rotWithShape="0"/>
              </a:effectLst>
            </a:rPr>
            <a:t>Принстон</a:t>
          </a:r>
          <a:r>
            <a:rPr lang="ru-RU" sz="1200" b="1" kern="1200" cap="all" spc="0" dirty="0" smtClean="0">
              <a:ln w="0"/>
              <a:solidFill>
                <a:schemeClr val="tx2">
                  <a:lumMod val="75000"/>
                </a:schemeClr>
              </a:solidFill>
              <a:effectLst>
                <a:reflection blurRad="12700" stA="50000" endPos="50000" dist="5000" dir="5400000" sy="-100000" rotWithShape="0"/>
              </a:effectLst>
            </a:rPr>
            <a:t>,      Генри возобновил свои исследования наводимых токов. Он провел серию экспериментов, длящихся несколько лет. В течение лета 1838 года, Генри построил несколько катушек с медной лентой шириной около 40 мм и длиной до нескольких метров, изолированной двумя слоями шелка. Он также экспериментировал с небольшими катушками, содержащими тонкий,   изолированный провод. </a:t>
          </a:r>
          <a:endParaRPr lang="ru-RU" sz="1200" b="1" kern="1200" cap="all" spc="0" dirty="0">
            <a:ln w="0"/>
            <a:solidFill>
              <a:schemeClr val="tx2">
                <a:lumMod val="75000"/>
              </a:schemeClr>
            </a:solidFill>
            <a:effectLst>
              <a:reflection blurRad="12700" stA="50000" endPos="50000" dist="5000" dir="5400000" sy="-100000" rotWithShape="0"/>
            </a:effectLst>
          </a:endParaRPr>
        </a:p>
      </dsp:txBody>
      <dsp:txXfrm>
        <a:off x="547466" y="428384"/>
        <a:ext cx="2260504" cy="2776025"/>
      </dsp:txXfrm>
    </dsp:sp>
    <dsp:sp modelId="{2DC9A36F-1CE5-4F26-A8F6-2CA9AB86D5BD}">
      <dsp:nvSpPr>
        <dsp:cNvPr id="0" name=""/>
        <dsp:cNvSpPr/>
      </dsp:nvSpPr>
      <dsp:spPr>
        <a:xfrm>
          <a:off x="2919076" y="5249"/>
          <a:ext cx="3564133" cy="3523161"/>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533400" rtl="0">
            <a:lnSpc>
              <a:spcPct val="90000"/>
            </a:lnSpc>
            <a:spcBef>
              <a:spcPct val="0"/>
            </a:spcBef>
            <a:spcAft>
              <a:spcPct val="35000"/>
            </a:spcAft>
          </a:pPr>
          <a:r>
            <a:rPr lang="ru-RU" sz="1200" b="1" kern="1200" cap="all" spc="0" dirty="0" smtClean="0">
              <a:ln w="0"/>
              <a:solidFill>
                <a:schemeClr val="tx2">
                  <a:lumMod val="75000"/>
                </a:schemeClr>
              </a:solidFill>
              <a:effectLst>
                <a:reflection blurRad="12700" stA="50000" endPos="50000" dist="5000" dir="5400000" sy="-100000" rotWithShape="0"/>
              </a:effectLst>
            </a:rPr>
            <a:t>В лекциях для Американского философского общества, прочитанных Джозефом, он сообщил о трансформаторной обмотке и о возможности при соответствующем выборе ее витков повышать или снижать напряжение, что и явилось основой для создания трансформатора. </a:t>
          </a:r>
          <a:endParaRPr lang="ru-RU" sz="1200" b="1" kern="1200" cap="all" spc="0" dirty="0">
            <a:ln w="0"/>
            <a:solidFill>
              <a:schemeClr val="tx2">
                <a:lumMod val="75000"/>
              </a:schemeClr>
            </a:solidFill>
            <a:effectLst>
              <a:reflection blurRad="12700" stA="50000" endPos="50000" dist="5000" dir="5400000" sy="-100000" rotWithShape="0"/>
            </a:effectLst>
          </a:endParaRPr>
        </a:p>
      </dsp:txBody>
      <dsp:txXfrm>
        <a:off x="3930519" y="420705"/>
        <a:ext cx="2054996" cy="26922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591E2-5A8A-4922-B816-374FE55ECE56}">
      <dsp:nvSpPr>
        <dsp:cNvPr id="0" name=""/>
        <dsp:cNvSpPr/>
      </dsp:nvSpPr>
      <dsp:spPr>
        <a:xfrm>
          <a:off x="0" y="0"/>
          <a:ext cx="2953109" cy="5755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i="1" kern="1200" dirty="0" smtClean="0">
              <a:effectLst>
                <a:outerShdw blurRad="38100" dist="38100" dir="2700000" algn="tl">
                  <a:srgbClr val="000000">
                    <a:alpha val="43137"/>
                  </a:srgbClr>
                </a:outerShdw>
              </a:effectLst>
            </a:rPr>
            <a:t>К принстонским годам относятся исследования Генри взаимосвязи индуцированных токов. Он первым обнаружил колебательный характер искрового разряда конденсатора (лейденской банки), что по достоинству было оценено лишь полвека спустя при зарождении электросвязи и радиотехники. Он обнаружил также, что железные стержни, находящиеся в подвале здания, намагничиваются от электрической искры, полученной на втором этаже. Получается, что открытия и изобретения, сделанные Джозефом Генри, лежат в основе работы абсолютного большинства электротехнических устройств. </a:t>
          </a:r>
          <a:endParaRPr lang="ru-RU" sz="1500" i="1" kern="1200" dirty="0">
            <a:effectLst>
              <a:outerShdw blurRad="38100" dist="38100" dir="2700000" algn="tl">
                <a:srgbClr val="000000">
                  <a:alpha val="43137"/>
                </a:srgbClr>
              </a:outerShdw>
            </a:effectLst>
          </a:endParaRPr>
        </a:p>
      </dsp:txBody>
      <dsp:txXfrm>
        <a:off x="86494" y="86494"/>
        <a:ext cx="2780121" cy="5582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B5B2C-C4B5-426F-85B0-9CA2405D7646}">
      <dsp:nvSpPr>
        <dsp:cNvPr id="0" name=""/>
        <dsp:cNvSpPr/>
      </dsp:nvSpPr>
      <dsp:spPr>
        <a:xfrm>
          <a:off x="2016232" y="1208735"/>
          <a:ext cx="4031463" cy="36447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855E3-0A85-473E-ABBC-B2159BF654B3}">
      <dsp:nvSpPr>
        <dsp:cNvPr id="0" name=""/>
        <dsp:cNvSpPr/>
      </dsp:nvSpPr>
      <dsp:spPr>
        <a:xfrm>
          <a:off x="2016232" y="1208735"/>
          <a:ext cx="4031463" cy="36447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22E90-794D-4A1E-AC05-750E45E30D19}">
      <dsp:nvSpPr>
        <dsp:cNvPr id="0" name=""/>
        <dsp:cNvSpPr/>
      </dsp:nvSpPr>
      <dsp:spPr>
        <a:xfrm>
          <a:off x="500" y="1864793"/>
          <a:ext cx="8062927" cy="23326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i="1" kern="1200" dirty="0" smtClean="0">
              <a:effectLst>
                <a:outerShdw blurRad="38100" dist="38100" dir="2700000" algn="tl">
                  <a:srgbClr val="000000">
                    <a:alpha val="43137"/>
                  </a:srgbClr>
                </a:outerShdw>
              </a:effectLst>
            </a:rPr>
            <a:t>Еще ребенком Джозеф был отправлен к бабушке по материнской линии на ферму в </a:t>
          </a:r>
          <a:r>
            <a:rPr lang="ru-RU" sz="1600" i="1" kern="1200" dirty="0" err="1" smtClean="0">
              <a:effectLst>
                <a:outerShdw blurRad="38100" dist="38100" dir="2700000" algn="tl">
                  <a:srgbClr val="000000">
                    <a:alpha val="43137"/>
                  </a:srgbClr>
                </a:outerShdw>
              </a:effectLst>
            </a:rPr>
            <a:t>Голуэе</a:t>
          </a:r>
          <a:r>
            <a:rPr lang="ru-RU" sz="1600" i="1" kern="1200" dirty="0" smtClean="0">
              <a:effectLst>
                <a:outerShdw blurRad="38100" dist="38100" dir="2700000" algn="tl">
                  <a:srgbClr val="000000">
                    <a:alpha val="43137"/>
                  </a:srgbClr>
                </a:outerShdw>
              </a:effectLst>
            </a:rPr>
            <a:t> (</a:t>
          </a:r>
          <a:r>
            <a:rPr lang="ru-RU" sz="1600" i="1" kern="1200" dirty="0" err="1" smtClean="0">
              <a:effectLst>
                <a:outerShdw blurRad="38100" dist="38100" dir="2700000" algn="tl">
                  <a:srgbClr val="000000">
                    <a:alpha val="43137"/>
                  </a:srgbClr>
                </a:outerShdw>
              </a:effectLst>
            </a:rPr>
            <a:t>Galway</a:t>
          </a:r>
          <a:r>
            <a:rPr lang="ru-RU" sz="1600" i="1" kern="1200" dirty="0" smtClean="0">
              <a:effectLst>
                <a:outerShdw blurRad="38100" dist="38100" dir="2700000" algn="tl">
                  <a:srgbClr val="000000">
                    <a:alpha val="43137"/>
                  </a:srgbClr>
                </a:outerShdw>
              </a:effectLst>
            </a:rPr>
            <a:t>, пригороде Олбани). Здесь он поступил в сельскую школу, одновременно подрабатывал на жизнь в качестве посыльного, очень хотел стать актером, в чем достиг заметных успехов. По собственному признанию он был настолько нерешителен, что башмачник как-то избавил его от трудного выбора, изготовив пару ботинок, у одного из которых носок был закругленным, а у другого – прямоугольным. Его отец Уильям умер, когда Джозефу было 9 лет. После окончания школы, позже названой в его честь «Начальной школой им. Джозефа Генри», он работал в универмаге и подмастерьем у часовщика, серебряных дел мастера, но тот счел его “слишком глупым” для этих ремесел. </a:t>
          </a:r>
          <a:endParaRPr lang="ru-RU" sz="1600" i="1" kern="1200" dirty="0">
            <a:effectLst>
              <a:outerShdw blurRad="38100" dist="38100" dir="2700000" algn="tl">
                <a:srgbClr val="000000">
                  <a:alpha val="43137"/>
                </a:srgbClr>
              </a:outerShdw>
            </a:effectLst>
          </a:endParaRPr>
        </a:p>
      </dsp:txBody>
      <dsp:txXfrm>
        <a:off x="500" y="1864793"/>
        <a:ext cx="8062927" cy="23326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02567-509E-44EE-96E3-B1FCEDCBBED3}">
      <dsp:nvSpPr>
        <dsp:cNvPr id="0" name=""/>
        <dsp:cNvSpPr/>
      </dsp:nvSpPr>
      <dsp:spPr>
        <a:xfrm>
          <a:off x="19" y="1080114"/>
          <a:ext cx="4752508" cy="2932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u-RU" sz="1400" kern="1200" dirty="0" smtClean="0">
              <a:effectLst>
                <a:outerShdw blurRad="38100" dist="38100" dir="2700000" algn="tl">
                  <a:srgbClr val="000000">
                    <a:alpha val="43137"/>
                  </a:srgbClr>
                </a:outerShdw>
              </a:effectLst>
            </a:rPr>
            <a:t>В 1840…1842 годах Генри часто получал и отвечал на письма </a:t>
          </a:r>
          <a:r>
            <a:rPr lang="ru-RU" sz="1400" kern="1200" dirty="0" err="1" smtClean="0">
              <a:effectLst>
                <a:outerShdw blurRad="38100" dist="38100" dir="2700000" algn="tl">
                  <a:srgbClr val="000000">
                    <a:alpha val="43137"/>
                  </a:srgbClr>
                </a:outerShdw>
              </a:effectLst>
            </a:rPr>
            <a:t>Самюэла</a:t>
          </a:r>
          <a:r>
            <a:rPr lang="ru-RU" sz="1400" kern="1200" dirty="0" smtClean="0">
              <a:effectLst>
                <a:outerShdw blurRad="38100" dist="38100" dir="2700000" algn="tl">
                  <a:srgbClr val="000000">
                    <a:alpha val="43137"/>
                  </a:srgbClr>
                </a:outerShdw>
              </a:effectLst>
            </a:rPr>
            <a:t> Морзе, стремящегося получить научные советы и одобрение своего телеграфа. Морзе был профессиональным художником и первопроходцем производства дагерротипов в США, но дилетантом в электротехнике . Генри охотно консультировал Морзе, давая понять, что считает конструкцию телеграфа Морзе следствием применения научных принципов других ученых. Но получив исчерпывающую консультацию, Морзе первым запатентовал свое изобретение. Со свойственным ему благородством Генри позже поддержал обращение Морзе за правительственной помощью для постройки первой в США телеграфной линии, в результате чего вся слава создателя американского телеграфа досталась именно Морзе. </a:t>
          </a:r>
          <a:endParaRPr lang="ru-RU" sz="1400" kern="1200" dirty="0">
            <a:effectLst>
              <a:outerShdw blurRad="38100" dist="38100" dir="2700000" algn="tl">
                <a:srgbClr val="000000">
                  <a:alpha val="43137"/>
                </a:srgbClr>
              </a:outerShdw>
            </a:effectLst>
          </a:endParaRPr>
        </a:p>
      </dsp:txBody>
      <dsp:txXfrm>
        <a:off x="19" y="1080114"/>
        <a:ext cx="4752508" cy="29327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FAB0-79E5-43A1-BDDF-A5016DAE8D26}">
      <dsp:nvSpPr>
        <dsp:cNvPr id="0" name=""/>
        <dsp:cNvSpPr/>
      </dsp:nvSpPr>
      <dsp:spPr>
        <a:xfrm>
          <a:off x="2019032" y="1561044"/>
          <a:ext cx="3738009" cy="40519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kern="1200" dirty="0" smtClean="0"/>
            <a:t>Генри терпеливо указал Морзе на его ошибки, подчеркнув, что любая одна батарея, независимо от ее мощности, может послать электрический сиг-нал лишь на ограниченное расстояние. Однако эту проблему можно решить с помощью электромагнитного реле. Генри объяснил Морзе, что цепочка из последовательных звеньев с собственными батареям и промежуточными реле способна передавать электрические сигналы на тысячи миль.  Морзе был знаком и сотрудничал с Луи́ </a:t>
          </a:r>
          <a:r>
            <a:rPr lang="ru-RU" sz="1400" kern="1200" dirty="0" err="1" smtClean="0"/>
            <a:t>Даге́ром</a:t>
          </a:r>
          <a:r>
            <a:rPr lang="ru-RU" sz="1400" kern="1200" dirty="0" smtClean="0"/>
            <a:t> (фр. </a:t>
          </a:r>
          <a:r>
            <a:rPr lang="ru-RU" sz="1400" i="1" kern="1200" dirty="0" err="1" smtClean="0"/>
            <a:t>Louis</a:t>
          </a:r>
          <a:r>
            <a:rPr lang="ru-RU" sz="1400" i="1" kern="1200" dirty="0" smtClean="0"/>
            <a:t> </a:t>
          </a:r>
          <a:r>
            <a:rPr lang="ru-RU" sz="1400" i="1" kern="1200" dirty="0" err="1" smtClean="0"/>
            <a:t>Daguerre</a:t>
          </a:r>
          <a:r>
            <a:rPr lang="ru-RU" sz="1400" kern="1200" dirty="0" smtClean="0"/>
            <a:t>) в продвижении его изобретения (дагерротипии) в США. Он создал много да-</a:t>
          </a:r>
          <a:r>
            <a:rPr lang="ru-RU" sz="1400" kern="1200" dirty="0" err="1" smtClean="0"/>
            <a:t>герротипов</a:t>
          </a:r>
          <a:r>
            <a:rPr lang="ru-RU" sz="1400" kern="1200" dirty="0" smtClean="0"/>
            <a:t>, и его по праву называют "отцом американской фотографии". Возможно, именно он изготовил дагерротип с одного из портретов Генри. </a:t>
          </a:r>
          <a:r>
            <a:rPr lang="ru-RU" sz="1000" kern="1200" dirty="0" smtClean="0"/>
            <a:t>	</a:t>
          </a:r>
          <a:endParaRPr lang="ru-RU" sz="1000" kern="1200" dirty="0"/>
        </a:p>
      </dsp:txBody>
      <dsp:txXfrm>
        <a:off x="2019032" y="3181807"/>
        <a:ext cx="3738009" cy="1620763"/>
      </dsp:txXfrm>
    </dsp:sp>
    <dsp:sp modelId="{F5D9029C-6128-440B-A991-70F1DB2140A9}">
      <dsp:nvSpPr>
        <dsp:cNvPr id="0" name=""/>
        <dsp:cNvSpPr/>
      </dsp:nvSpPr>
      <dsp:spPr>
        <a:xfrm>
          <a:off x="2664289" y="72018"/>
          <a:ext cx="2231608" cy="221688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081BD8D-EC68-4C41-9EDD-808E97C71092}">
      <dsp:nvSpPr>
        <dsp:cNvPr id="0" name=""/>
        <dsp:cNvSpPr/>
      </dsp:nvSpPr>
      <dsp:spPr>
        <a:xfrm>
          <a:off x="5860854" y="303925"/>
          <a:ext cx="547857" cy="1667624"/>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00F25-1500-466E-9311-F490D9B31692}">
      <dsp:nvSpPr>
        <dsp:cNvPr id="0" name=""/>
        <dsp:cNvSpPr/>
      </dsp:nvSpPr>
      <dsp:spPr>
        <a:xfrm rot="10800000">
          <a:off x="1083323" y="129806"/>
          <a:ext cx="4208756" cy="2325709"/>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1776"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Генри провел ряд исследований и в других областях. Например, им были проделаны многочисленные метеорологические наблюдения. Он организовал </a:t>
          </a:r>
          <a:r>
            <a:rPr lang="ru-RU" sz="1400" kern="1200" dirty="0" err="1" smtClean="0"/>
            <a:t>телеграфическое</a:t>
          </a:r>
          <a:r>
            <a:rPr lang="ru-RU" sz="1400" kern="1200" dirty="0" smtClean="0"/>
            <a:t> метеорологическое агентство, со-ставил первую метеорологическую карту, заложил научные основы методов прогнозирования погоды и защиты зданий от молний. 	</a:t>
          </a:r>
          <a:endParaRPr lang="ru-RU" sz="1400" kern="1200" dirty="0"/>
        </a:p>
      </dsp:txBody>
      <dsp:txXfrm rot="10800000">
        <a:off x="1664750" y="129806"/>
        <a:ext cx="3627329" cy="2325709"/>
      </dsp:txXfrm>
    </dsp:sp>
    <dsp:sp modelId="{F64C7AA4-E856-4E93-9510-91E63E2EC9B3}">
      <dsp:nvSpPr>
        <dsp:cNvPr id="0" name=""/>
        <dsp:cNvSpPr/>
      </dsp:nvSpPr>
      <dsp:spPr>
        <a:xfrm>
          <a:off x="1" y="0"/>
          <a:ext cx="2410397" cy="249240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967E4-7155-45C0-A6D2-4702387860FC}">
      <dsp:nvSpPr>
        <dsp:cNvPr id="0" name=""/>
        <dsp:cNvSpPr/>
      </dsp:nvSpPr>
      <dsp:spPr>
        <a:xfrm>
          <a:off x="35069" y="161595"/>
          <a:ext cx="2677853" cy="38537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75431-5081-4F42-8B2F-EB4CE3049288}">
      <dsp:nvSpPr>
        <dsp:cNvPr id="0" name=""/>
        <dsp:cNvSpPr/>
      </dsp:nvSpPr>
      <dsp:spPr>
        <a:xfrm>
          <a:off x="0" y="3917151"/>
          <a:ext cx="6213173" cy="178222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effectLst>
                <a:outerShdw blurRad="38100" dist="38100" dir="2700000" algn="tl">
                  <a:srgbClr val="000000">
                    <a:alpha val="43137"/>
                  </a:srgbClr>
                </a:outerShdw>
              </a:effectLst>
            </a:rPr>
            <a:t>Генри с 1852 года был членом Государственного совета по маякам и научным консультантом президента Авраама Линкольна во время Гражданской войны (1861…1865). В 1862 году внезапной смертью погиб единственный сын Генри Уильям. Джозеф Генри был против этой войны, в первую очередь из-за насилия и страда-</a:t>
          </a:r>
          <a:r>
            <a:rPr lang="ru-RU" sz="1400" kern="1200" dirty="0" err="1" smtClean="0">
              <a:effectLst>
                <a:outerShdw blurRad="38100" dist="38100" dir="2700000" algn="tl">
                  <a:srgbClr val="000000">
                    <a:alpha val="43137"/>
                  </a:srgbClr>
                </a:outerShdw>
              </a:effectLst>
            </a:rPr>
            <a:t>ний</a:t>
          </a:r>
          <a:r>
            <a:rPr lang="ru-RU" sz="1400" kern="1200" dirty="0" smtClean="0">
              <a:effectLst>
                <a:outerShdw blurRad="38100" dist="38100" dir="2700000" algn="tl">
                  <a:srgbClr val="000000">
                    <a:alpha val="43137"/>
                  </a:srgbClr>
                </a:outerShdw>
              </a:effectLst>
            </a:rPr>
            <a:t>, которые она приносила. Он считал, что южанам следует разрешить выход из США и поддерживал движение, выступающее за перемещением всего чернокожего населения США в Либерию. </a:t>
          </a:r>
          <a:r>
            <a:rPr lang="ru-RU" sz="1200" kern="1200" dirty="0" smtClean="0"/>
            <a:t>	</a:t>
          </a:r>
          <a:endParaRPr lang="ru-RU" sz="1200" kern="1200" dirty="0"/>
        </a:p>
      </dsp:txBody>
      <dsp:txXfrm>
        <a:off x="0" y="3917151"/>
        <a:ext cx="6213173" cy="178222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F4B5F-D627-4263-88AD-9F9A1586BF90}">
      <dsp:nvSpPr>
        <dsp:cNvPr id="0" name=""/>
        <dsp:cNvSpPr/>
      </dsp:nvSpPr>
      <dsp:spPr>
        <a:xfrm>
          <a:off x="2187" y="126102"/>
          <a:ext cx="5321747" cy="172649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D3843E-F6F9-43C3-B685-D78EC92A5877}">
      <dsp:nvSpPr>
        <dsp:cNvPr id="0" name=""/>
        <dsp:cNvSpPr/>
      </dsp:nvSpPr>
      <dsp:spPr>
        <a:xfrm>
          <a:off x="400193" y="504208"/>
          <a:ext cx="5321747" cy="1726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effectLst>
                <a:outerShdw blurRad="38100" dist="38100" dir="2700000" algn="tl">
                  <a:srgbClr val="000000">
                    <a:alpha val="43137"/>
                  </a:srgbClr>
                </a:outerShdw>
              </a:effectLst>
            </a:rPr>
            <a:t>С 1868 года и до конца своих дней Джозеф Генри был президентом Академии наук США. Как к знаменитому учёному и директору </a:t>
          </a:r>
          <a:r>
            <a:rPr lang="ru-RU" sz="1700" kern="1200" dirty="0" err="1" smtClean="0">
              <a:effectLst>
                <a:outerShdw blurRad="38100" dist="38100" dir="2700000" algn="tl">
                  <a:srgbClr val="000000">
                    <a:alpha val="43137"/>
                  </a:srgbClr>
                </a:outerShdw>
              </a:effectLst>
            </a:rPr>
            <a:t>Смитсоновского</a:t>
          </a:r>
          <a:r>
            <a:rPr lang="ru-RU" sz="1700" kern="1200" dirty="0" smtClean="0">
              <a:effectLst>
                <a:outerShdw blurRad="38100" dist="38100" dir="2700000" algn="tl">
                  <a:srgbClr val="000000">
                    <a:alpha val="43137"/>
                  </a:srgbClr>
                </a:outerShdw>
              </a:effectLst>
            </a:rPr>
            <a:t> института, к нему обращались многие молодые изобретатели, стремясь получить его совет. Генри был доброжелателен, сдержан и с мягким юмором. </a:t>
          </a:r>
          <a:endParaRPr lang="ru-RU" sz="1700" kern="1200" dirty="0">
            <a:effectLst>
              <a:outerShdw blurRad="38100" dist="38100" dir="2700000" algn="tl">
                <a:srgbClr val="000000">
                  <a:alpha val="43137"/>
                </a:srgbClr>
              </a:outerShdw>
            </a:effectLst>
          </a:endParaRPr>
        </a:p>
      </dsp:txBody>
      <dsp:txXfrm>
        <a:off x="450760" y="554775"/>
        <a:ext cx="5220613" cy="16253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C1FFF-8FEB-4932-A4FA-9B35FE7477F3}">
      <dsp:nvSpPr>
        <dsp:cNvPr id="0" name=""/>
        <dsp:cNvSpPr/>
      </dsp:nvSpPr>
      <dsp:spPr>
        <a:xfrm>
          <a:off x="0" y="100169"/>
          <a:ext cx="8964488" cy="1742917"/>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ru-RU" sz="2700" kern="1200" dirty="0" smtClean="0">
              <a:effectLst>
                <a:outerShdw blurRad="38100" dist="38100" dir="2700000" algn="tl">
                  <a:srgbClr val="000000">
                    <a:alpha val="43137"/>
                  </a:srgbClr>
                </a:outerShdw>
              </a:effectLst>
            </a:rPr>
            <a:t>Джозеф Генри умер 13 мая 1878 года в Вашингтоне, его супруга Гарриет умерла через четыре года. Похоронены супруги Генри на кладбище </a:t>
          </a:r>
          <a:r>
            <a:rPr lang="ru-RU" sz="2700" kern="1200" dirty="0" err="1" smtClean="0">
              <a:effectLst>
                <a:outerShdw blurRad="38100" dist="38100" dir="2700000" algn="tl">
                  <a:srgbClr val="000000">
                    <a:alpha val="43137"/>
                  </a:srgbClr>
                </a:outerShdw>
              </a:effectLst>
            </a:rPr>
            <a:t>Оук</a:t>
          </a:r>
          <a:r>
            <a:rPr lang="ru-RU" sz="2700" kern="1200" dirty="0" smtClean="0">
              <a:effectLst>
                <a:outerShdw blurRad="38100" dist="38100" dir="2700000" algn="tl">
                  <a:srgbClr val="000000">
                    <a:alpha val="43137"/>
                  </a:srgbClr>
                </a:outerShdw>
              </a:effectLst>
            </a:rPr>
            <a:t> Хилл (англ. </a:t>
          </a:r>
          <a:r>
            <a:rPr lang="ru-RU" sz="2700" i="1" kern="1200" dirty="0" err="1" smtClean="0">
              <a:effectLst>
                <a:outerShdw blurRad="38100" dist="38100" dir="2700000" algn="tl">
                  <a:srgbClr val="000000">
                    <a:alpha val="43137"/>
                  </a:srgbClr>
                </a:outerShdw>
              </a:effectLst>
            </a:rPr>
            <a:t>Oak</a:t>
          </a:r>
          <a:r>
            <a:rPr lang="ru-RU" sz="2700" i="1" kern="1200" dirty="0" smtClean="0">
              <a:effectLst>
                <a:outerShdw blurRad="38100" dist="38100" dir="2700000" algn="tl">
                  <a:srgbClr val="000000">
                    <a:alpha val="43137"/>
                  </a:srgbClr>
                </a:outerShdw>
              </a:effectLst>
            </a:rPr>
            <a:t> </a:t>
          </a:r>
          <a:r>
            <a:rPr lang="ru-RU" sz="2700" i="1" kern="1200" dirty="0" err="1" smtClean="0">
              <a:effectLst>
                <a:outerShdw blurRad="38100" dist="38100" dir="2700000" algn="tl">
                  <a:srgbClr val="000000">
                    <a:alpha val="43137"/>
                  </a:srgbClr>
                </a:outerShdw>
              </a:effectLst>
            </a:rPr>
            <a:t>Hill</a:t>
          </a:r>
          <a:r>
            <a:rPr lang="ru-RU" sz="2700" kern="1200" dirty="0" smtClean="0">
              <a:effectLst>
                <a:outerShdw blurRad="38100" dist="38100" dir="2700000" algn="tl">
                  <a:srgbClr val="000000">
                    <a:alpha val="43137"/>
                  </a:srgbClr>
                </a:outerShdw>
              </a:effectLst>
            </a:rPr>
            <a:t>) в Вашингтоне. </a:t>
          </a:r>
          <a:r>
            <a:rPr lang="ru-RU" sz="2700" kern="1200" dirty="0" smtClean="0"/>
            <a:t>	</a:t>
          </a:r>
          <a:endParaRPr lang="ru-RU" sz="2700" kern="1200" dirty="0"/>
        </a:p>
      </dsp:txBody>
      <dsp:txXfrm>
        <a:off x="0" y="100169"/>
        <a:ext cx="8964488" cy="1742917"/>
      </dsp:txXfrm>
    </dsp:sp>
    <dsp:sp modelId="{B7228A0B-624F-47FB-9640-007A4DC2E253}">
      <dsp:nvSpPr>
        <dsp:cNvPr id="0" name=""/>
        <dsp:cNvSpPr/>
      </dsp:nvSpPr>
      <dsp:spPr>
        <a:xfrm>
          <a:off x="0" y="1420328"/>
          <a:ext cx="8964488" cy="1185840"/>
        </a:xfrm>
        <a:prstGeom prst="rect">
          <a:avLst/>
        </a:prstGeom>
        <a:solidFill>
          <a:schemeClr val="dk2">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F192A-CFE5-4340-8FCF-6553CECE2275}">
      <dsp:nvSpPr>
        <dsp:cNvPr id="0" name=""/>
        <dsp:cNvSpPr/>
      </dsp:nvSpPr>
      <dsp:spPr>
        <a:xfrm>
          <a:off x="2787077" y="2693242"/>
          <a:ext cx="4419145" cy="304519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bg1"/>
              </a:solidFill>
              <a:effectLst>
                <a:outerShdw blurRad="38100" dist="38100" dir="2700000" algn="tl">
                  <a:srgbClr val="000000">
                    <a:alpha val="43137"/>
                  </a:srgbClr>
                </a:outerShdw>
              </a:effectLst>
            </a:rPr>
            <a:t>19 апреля 1883 года на территории </a:t>
          </a:r>
          <a:r>
            <a:rPr lang="ru-RU" sz="1400" kern="1200" dirty="0" err="1" smtClean="0">
              <a:solidFill>
                <a:schemeClr val="bg1"/>
              </a:solidFill>
              <a:effectLst>
                <a:outerShdw blurRad="38100" dist="38100" dir="2700000" algn="tl">
                  <a:srgbClr val="000000">
                    <a:alpha val="43137"/>
                  </a:srgbClr>
                </a:outerShdw>
              </a:effectLst>
            </a:rPr>
            <a:t>Смитсоновского</a:t>
          </a:r>
          <a:r>
            <a:rPr lang="ru-RU" sz="1400" kern="1200" dirty="0" smtClean="0">
              <a:solidFill>
                <a:schemeClr val="bg1"/>
              </a:solidFill>
              <a:effectLst>
                <a:outerShdw blurRad="38100" dist="38100" dir="2700000" algn="tl">
                  <a:srgbClr val="000000">
                    <a:alpha val="43137"/>
                  </a:srgbClr>
                </a:outerShdw>
              </a:effectLst>
            </a:rPr>
            <a:t> института была открыта бронзовая статуя Джозефа Генри. Десять тысяч человек собрались на этой </a:t>
          </a:r>
          <a:r>
            <a:rPr lang="ru-RU" sz="1400" kern="1200" dirty="0" err="1" smtClean="0">
              <a:solidFill>
                <a:schemeClr val="bg1"/>
              </a:solidFill>
              <a:effectLst>
                <a:outerShdw blurRad="38100" dist="38100" dir="2700000" algn="tl">
                  <a:srgbClr val="000000">
                    <a:alpha val="43137"/>
                  </a:srgbClr>
                </a:outerShdw>
              </a:effectLst>
            </a:rPr>
            <a:t>церемо-нии</a:t>
          </a:r>
          <a:r>
            <a:rPr lang="ru-RU" sz="1400" kern="1200" dirty="0" smtClean="0">
              <a:solidFill>
                <a:schemeClr val="bg1"/>
              </a:solidFill>
              <a:effectLst>
                <a:outerShdw blurRad="38100" dist="38100" dir="2700000" algn="tl">
                  <a:srgbClr val="000000">
                    <a:alpha val="43137"/>
                  </a:srgbClr>
                </a:outerShdw>
              </a:effectLst>
            </a:rPr>
            <a:t> отдать уважения своему выдающемуся ученому и гражданину. На церемонии выступил экс-президент Йельского университета </a:t>
          </a:r>
          <a:r>
            <a:rPr lang="ru-RU" sz="1400" kern="1200" dirty="0" err="1" smtClean="0">
              <a:solidFill>
                <a:schemeClr val="bg1"/>
              </a:solidFill>
              <a:effectLst>
                <a:outerShdw blurRad="38100" dist="38100" dir="2700000" algn="tl">
                  <a:srgbClr val="000000">
                    <a:alpha val="43137"/>
                  </a:srgbClr>
                </a:outerShdw>
              </a:effectLst>
            </a:rPr>
            <a:t>Ноа</a:t>
          </a:r>
          <a:r>
            <a:rPr lang="ru-RU" sz="1400" kern="1200" dirty="0" smtClean="0">
              <a:solidFill>
                <a:schemeClr val="bg1"/>
              </a:solidFill>
              <a:effectLst>
                <a:outerShdw blurRad="38100" dist="38100" dir="2700000" algn="tl">
                  <a:srgbClr val="000000">
                    <a:alpha val="43137"/>
                  </a:srgbClr>
                </a:outerShdw>
              </a:effectLst>
            </a:rPr>
            <a:t> Портер (англ. </a:t>
          </a:r>
          <a:r>
            <a:rPr lang="ru-RU" sz="1400" i="1" kern="1200" dirty="0" err="1" smtClean="0">
              <a:solidFill>
                <a:schemeClr val="bg1"/>
              </a:solidFill>
              <a:effectLst>
                <a:outerShdw blurRad="38100" dist="38100" dir="2700000" algn="tl">
                  <a:srgbClr val="000000">
                    <a:alpha val="43137"/>
                  </a:srgbClr>
                </a:outerShdw>
              </a:effectLst>
            </a:rPr>
            <a:t>Noah</a:t>
          </a:r>
          <a:r>
            <a:rPr lang="ru-RU" sz="1400" i="1" kern="1200" dirty="0" smtClean="0">
              <a:solidFill>
                <a:schemeClr val="bg1"/>
              </a:solidFill>
              <a:effectLst>
                <a:outerShdw blurRad="38100" dist="38100" dir="2700000" algn="tl">
                  <a:srgbClr val="000000">
                    <a:alpha val="43137"/>
                  </a:srgbClr>
                </a:outerShdw>
              </a:effectLst>
            </a:rPr>
            <a:t> </a:t>
          </a:r>
          <a:r>
            <a:rPr lang="ru-RU" sz="1400" i="1" kern="1200" dirty="0" err="1" smtClean="0">
              <a:solidFill>
                <a:schemeClr val="bg1"/>
              </a:solidFill>
              <a:effectLst>
                <a:outerShdw blurRad="38100" dist="38100" dir="2700000" algn="tl">
                  <a:srgbClr val="000000">
                    <a:alpha val="43137"/>
                  </a:srgbClr>
                </a:outerShdw>
              </a:effectLst>
            </a:rPr>
            <a:t>Porter</a:t>
          </a:r>
          <a:r>
            <a:rPr lang="ru-RU" sz="1400" kern="1200" dirty="0" smtClean="0">
              <a:solidFill>
                <a:schemeClr val="bg1"/>
              </a:solidFill>
              <a:effectLst>
                <a:outerShdw blurRad="38100" dist="38100" dir="2700000" algn="tl">
                  <a:srgbClr val="000000">
                    <a:alpha val="43137"/>
                  </a:srgbClr>
                </a:outerShdw>
              </a:effectLst>
            </a:rPr>
            <a:t>). «Как человек науки Джозеф Генри сделал себя сам,… его способности и вся жизнь добавили новый блеск славе </a:t>
          </a:r>
          <a:r>
            <a:rPr lang="ru-RU" sz="1400" kern="1200" dirty="0" err="1" smtClean="0">
              <a:solidFill>
                <a:schemeClr val="bg1"/>
              </a:solidFill>
              <a:effectLst>
                <a:outerShdw blurRad="38100" dist="38100" dir="2700000" algn="tl">
                  <a:srgbClr val="000000">
                    <a:alpha val="43137"/>
                  </a:srgbClr>
                </a:outerShdw>
              </a:effectLst>
            </a:rPr>
            <a:t>челове-чества</a:t>
          </a:r>
          <a:r>
            <a:rPr lang="ru-RU" sz="1400" kern="1200" dirty="0" smtClean="0">
              <a:solidFill>
                <a:schemeClr val="bg1"/>
              </a:solidFill>
              <a:effectLst>
                <a:outerShdw blurRad="38100" dist="38100" dir="2700000" algn="tl">
                  <a:srgbClr val="000000">
                    <a:alpha val="43137"/>
                  </a:srgbClr>
                </a:outerShdw>
              </a:effectLst>
            </a:rPr>
            <a:t>. Мы будем счастливы, если когда-нибудь увидим таких достойных людей снова» – сказал он. </a:t>
          </a:r>
          <a:r>
            <a:rPr lang="ru-RU" sz="1100" kern="1200" dirty="0" smtClean="0"/>
            <a:t>	</a:t>
          </a:r>
          <a:endParaRPr lang="ru-RU" sz="1100" kern="1200" dirty="0"/>
        </a:p>
      </dsp:txBody>
      <dsp:txXfrm>
        <a:off x="3409106" y="3121877"/>
        <a:ext cx="3175087" cy="2187929"/>
      </dsp:txXfrm>
    </dsp:sp>
    <dsp:sp modelId="{68ED1EF1-01E4-4545-92DC-686BB1CF1555}">
      <dsp:nvSpPr>
        <dsp:cNvPr id="0" name=""/>
        <dsp:cNvSpPr/>
      </dsp:nvSpPr>
      <dsp:spPr>
        <a:xfrm flipH="1">
          <a:off x="0" y="2319067"/>
          <a:ext cx="286390" cy="78380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CD916-CA9A-4280-80D3-E168C49A1019}">
      <dsp:nvSpPr>
        <dsp:cNvPr id="0" name=""/>
        <dsp:cNvSpPr/>
      </dsp:nvSpPr>
      <dsp:spPr>
        <a:xfrm>
          <a:off x="519329" y="1079448"/>
          <a:ext cx="3073358" cy="3240360"/>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345B0-59F2-4111-8674-49B75211F09E}">
      <dsp:nvSpPr>
        <dsp:cNvPr id="0" name=""/>
        <dsp:cNvSpPr/>
      </dsp:nvSpPr>
      <dsp:spPr>
        <a:xfrm flipV="1">
          <a:off x="0" y="4390192"/>
          <a:ext cx="65466" cy="25517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E3DA5-DFC0-44D2-8648-4D739B1A4BC6}">
      <dsp:nvSpPr>
        <dsp:cNvPr id="0" name=""/>
        <dsp:cNvSpPr/>
      </dsp:nvSpPr>
      <dsp:spPr>
        <a:xfrm>
          <a:off x="144027" y="0"/>
          <a:ext cx="4019100" cy="175432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Сохранился принстонский дом, в котором жил Джозеф Генри, и его именем названа лаборатория в университете. В 1915 году бюст Джо-</a:t>
          </a:r>
          <a:r>
            <a:rPr lang="ru-RU" sz="1600" kern="1200" dirty="0" err="1" smtClean="0"/>
            <a:t>зефа</a:t>
          </a:r>
          <a:r>
            <a:rPr lang="ru-RU" sz="1600" kern="1200" dirty="0" smtClean="0"/>
            <a:t> Генри был установлен в Зале Славы Великих американцев в </a:t>
          </a:r>
          <a:r>
            <a:rPr lang="ru-RU" sz="1600" kern="1200" dirty="0" err="1" smtClean="0"/>
            <a:t>Бронксе</a:t>
          </a:r>
          <a:r>
            <a:rPr lang="ru-RU" sz="1600" kern="1200" dirty="0" smtClean="0"/>
            <a:t> ( Нью-Йорк). 	</a:t>
          </a:r>
          <a:endParaRPr lang="ru-RU" sz="1600" kern="1200" dirty="0"/>
        </a:p>
      </dsp:txBody>
      <dsp:txXfrm>
        <a:off x="229666" y="85639"/>
        <a:ext cx="3847822" cy="15830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6D2D-20D8-4841-BB53-A4C9374B8225}">
      <dsp:nvSpPr>
        <dsp:cNvPr id="0" name=""/>
        <dsp:cNvSpPr/>
      </dsp:nvSpPr>
      <dsp:spPr>
        <a:xfrm>
          <a:off x="4896559" y="360025"/>
          <a:ext cx="3318488" cy="2808123"/>
        </a:xfrm>
        <a:prstGeom prst="rect">
          <a:avLst/>
        </a:prstGeom>
        <a:blipFill rotWithShape="1">
          <a:blip xmlns:r="http://schemas.openxmlformats.org/officeDocument/2006/relationships" r:embed="rId1"/>
          <a:stretch>
            <a:fillRect/>
          </a:stretch>
        </a:blipFill>
        <a:ln w="34925" cap="flat" cmpd="sng" algn="ctr">
          <a:solidFill>
            <a:srgbClr val="FFFFFF"/>
          </a:solidFill>
          <a:prstDash val="solid"/>
        </a:ln>
        <a:effectLst>
          <a:outerShdw blurRad="317500" dir="2700000" algn="ctr" rotWithShape="0">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2">
          <a:scrgbClr r="0" g="0" b="0"/>
        </a:lnRef>
        <a:fillRef idx="1">
          <a:scrgbClr r="0" g="0" b="0"/>
        </a:fillRef>
        <a:effectRef idx="0">
          <a:scrgbClr r="0" g="0" b="0"/>
        </a:effectRef>
        <a:fontRef idx="minor"/>
      </dsp:style>
    </dsp:sp>
    <dsp:sp modelId="{2AD961B3-5DAD-49E4-BE60-93C073D2D980}">
      <dsp:nvSpPr>
        <dsp:cNvPr id="0" name=""/>
        <dsp:cNvSpPr/>
      </dsp:nvSpPr>
      <dsp:spPr>
        <a:xfrm>
          <a:off x="144019" y="288035"/>
          <a:ext cx="4005085" cy="434897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effectLst>
                <a:outerShdw blurRad="38100" dist="38100" dir="2700000" algn="tl">
                  <a:srgbClr val="000000">
                    <a:alpha val="43137"/>
                  </a:srgbClr>
                </a:outerShdw>
              </a:effectLst>
            </a:rPr>
            <a:t>После известия о смерти Генри, Уильям </a:t>
          </a:r>
          <a:r>
            <a:rPr lang="ru-RU" sz="1500" kern="1200" dirty="0" err="1" smtClean="0">
              <a:effectLst>
                <a:outerShdw blurRad="38100" dist="38100" dir="2700000" algn="tl">
                  <a:srgbClr val="000000">
                    <a:alpha val="43137"/>
                  </a:srgbClr>
                </a:outerShdw>
              </a:effectLst>
            </a:rPr>
            <a:t>Барбер</a:t>
          </a:r>
          <a:r>
            <a:rPr lang="ru-RU" sz="1500" kern="1200" dirty="0" smtClean="0">
              <a:effectLst>
                <a:outerShdw blurRad="38100" dist="38100" dir="2700000" algn="tl">
                  <a:srgbClr val="000000">
                    <a:alpha val="43137"/>
                  </a:srgbClr>
                </a:outerShdw>
              </a:effectLst>
            </a:rPr>
            <a:t> (англ. </a:t>
          </a:r>
          <a:r>
            <a:rPr lang="ru-RU" sz="1500" i="1" kern="1200" dirty="0" err="1" smtClean="0">
              <a:effectLst>
                <a:outerShdw blurRad="38100" dist="38100" dir="2700000" algn="tl">
                  <a:srgbClr val="000000">
                    <a:alpha val="43137"/>
                  </a:srgbClr>
                </a:outerShdw>
              </a:effectLst>
            </a:rPr>
            <a:t>William</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Barber</a:t>
          </a:r>
          <a:r>
            <a:rPr lang="ru-RU" sz="1500" kern="1200" dirty="0" smtClean="0">
              <a:effectLst>
                <a:outerShdw blurRad="38100" dist="38100" dir="2700000" algn="tl">
                  <a:srgbClr val="000000">
                    <a:alpha val="43137"/>
                  </a:srgbClr>
                </a:outerShdw>
              </a:effectLst>
            </a:rPr>
            <a:t>), гравер Монетного двора США, и его сын Чарльз разработали медаль в честь Генри и подарили ее для награждений </a:t>
          </a:r>
          <a:r>
            <a:rPr lang="ru-RU" sz="1500" kern="1200" dirty="0" err="1" smtClean="0">
              <a:effectLst>
                <a:outerShdw blurRad="38100" dist="38100" dir="2700000" algn="tl">
                  <a:srgbClr val="000000">
                    <a:alpha val="43137"/>
                  </a:srgbClr>
                </a:outerShdw>
              </a:effectLst>
            </a:rPr>
            <a:t>Смитсоновскому</a:t>
          </a:r>
          <a:r>
            <a:rPr lang="ru-RU" sz="1500" kern="1200" dirty="0" smtClean="0">
              <a:effectLst>
                <a:outerShdw blurRad="38100" dist="38100" dir="2700000" algn="tl">
                  <a:srgbClr val="000000">
                    <a:alpha val="43137"/>
                  </a:srgbClr>
                </a:outerShdw>
              </a:effectLst>
            </a:rPr>
            <a:t> </a:t>
          </a:r>
          <a:r>
            <a:rPr lang="ru-RU" sz="1500" kern="1200" dirty="0" smtClean="0">
              <a:effectLst>
                <a:outerShdw blurRad="38100" dist="38100" dir="2700000" algn="tl">
                  <a:srgbClr val="000000">
                    <a:alpha val="43137"/>
                  </a:srgbClr>
                </a:outerShdw>
              </a:effectLst>
            </a:rPr>
            <a:t>институту. Дата рождения Генри на медали указана ошибочно из-за тогдашней путаницы с его возрастом. На оборотной стороне медали выбита надпись из оды Горация, книга 1, песнь 24: </a:t>
          </a:r>
          <a:r>
            <a:rPr lang="ru-RU" sz="1500" i="1" kern="1200" dirty="0" smtClean="0">
              <a:effectLst>
                <a:outerShdw blurRad="38100" dist="38100" dir="2700000" algn="tl">
                  <a:srgbClr val="000000">
                    <a:alpha val="43137"/>
                  </a:srgbClr>
                </a:outerShdw>
              </a:effectLst>
            </a:rPr>
            <a:t>«Не найти равных тебе в правде и бескорыстии» </a:t>
          </a:r>
          <a:r>
            <a:rPr lang="ru-RU" sz="1500" kern="1200" dirty="0" smtClean="0">
              <a:effectLst>
                <a:outerShdw blurRad="38100" dist="38100" dir="2700000" algn="tl">
                  <a:srgbClr val="000000">
                    <a:alpha val="43137"/>
                  </a:srgbClr>
                </a:outerShdw>
              </a:effectLst>
            </a:rPr>
            <a:t>(лат. </a:t>
          </a:r>
          <a:r>
            <a:rPr lang="ru-RU" sz="1500" i="1" kern="1200" dirty="0" err="1" smtClean="0">
              <a:effectLst>
                <a:outerShdw blurRad="38100" dist="38100" dir="2700000" algn="tl">
                  <a:srgbClr val="000000">
                    <a:alpha val="43137"/>
                  </a:srgbClr>
                </a:outerShdw>
              </a:effectLst>
            </a:rPr>
            <a:t>Fides</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Incorrupta</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Nudaque</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Veritas</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Quando</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Ullum</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Inveniet</a:t>
          </a:r>
          <a:r>
            <a:rPr lang="ru-RU" sz="1500" i="1" kern="1200" dirty="0" smtClean="0">
              <a:effectLst>
                <a:outerShdw blurRad="38100" dist="38100" dir="2700000" algn="tl">
                  <a:srgbClr val="000000">
                    <a:alpha val="43137"/>
                  </a:srgbClr>
                </a:outerShdw>
              </a:effectLst>
            </a:rPr>
            <a:t> </a:t>
          </a:r>
          <a:r>
            <a:rPr lang="ru-RU" sz="1500" i="1" kern="1200" dirty="0" err="1" smtClean="0">
              <a:effectLst>
                <a:outerShdw blurRad="38100" dist="38100" dir="2700000" algn="tl">
                  <a:srgbClr val="000000">
                    <a:alpha val="43137"/>
                  </a:srgbClr>
                </a:outerShdw>
              </a:effectLst>
            </a:rPr>
            <a:t>Parem</a:t>
          </a:r>
          <a:r>
            <a:rPr lang="ru-RU" sz="1500" kern="1200" dirty="0" smtClean="0">
              <a:effectLst>
                <a:outerShdw blurRad="38100" dist="38100" dir="2700000" algn="tl">
                  <a:srgbClr val="000000">
                    <a:alpha val="43137"/>
                  </a:srgbClr>
                </a:outerShdw>
              </a:effectLst>
            </a:rPr>
            <a:t>). С 1967 года этой </a:t>
          </a:r>
          <a:r>
            <a:rPr lang="ru-RU" sz="1500" kern="1200" dirty="0" smtClean="0">
              <a:effectLst>
                <a:outerShdw blurRad="38100" dist="38100" dir="2700000" algn="tl">
                  <a:srgbClr val="000000">
                    <a:alpha val="43137"/>
                  </a:srgbClr>
                </a:outerShdw>
              </a:effectLst>
            </a:rPr>
            <a:t>медалью </a:t>
          </a:r>
          <a:r>
            <a:rPr lang="ru-RU" sz="1500" kern="1200" dirty="0" smtClean="0">
              <a:effectLst>
                <a:outerShdw blurRad="38100" dist="38100" dir="2700000" algn="tl">
                  <a:srgbClr val="000000">
                    <a:alpha val="43137"/>
                  </a:srgbClr>
                </a:outerShdw>
              </a:effectLst>
            </a:rPr>
            <a:t>стали награждать за заслуги перед </a:t>
          </a:r>
          <a:r>
            <a:rPr lang="ru-RU" sz="1500" kern="1200" dirty="0" err="1" smtClean="0">
              <a:effectLst>
                <a:outerShdw blurRad="38100" dist="38100" dir="2700000" algn="tl">
                  <a:srgbClr val="000000">
                    <a:alpha val="43137"/>
                  </a:srgbClr>
                </a:outerShdw>
              </a:effectLst>
            </a:rPr>
            <a:t>Смитсоновским</a:t>
          </a:r>
          <a:r>
            <a:rPr lang="ru-RU" sz="1500" kern="1200" dirty="0" smtClean="0">
              <a:effectLst>
                <a:outerShdw blurRad="38100" dist="38100" dir="2700000" algn="tl">
                  <a:srgbClr val="000000">
                    <a:alpha val="43137"/>
                  </a:srgbClr>
                </a:outerShdw>
              </a:effectLst>
            </a:rPr>
            <a:t> </a:t>
          </a:r>
          <a:r>
            <a:rPr lang="ru-RU" sz="1500" kern="1200" dirty="0" smtClean="0">
              <a:effectLst>
                <a:outerShdw blurRad="38100" dist="38100" dir="2700000" algn="tl">
                  <a:srgbClr val="000000">
                    <a:alpha val="43137"/>
                  </a:srgbClr>
                </a:outerShdw>
              </a:effectLst>
            </a:rPr>
            <a:t>институтом</a:t>
          </a:r>
          <a:r>
            <a:rPr lang="ru-RU" sz="1500" kern="1200" dirty="0" smtClean="0">
              <a:effectLst>
                <a:outerShdw blurRad="38100" dist="38100" dir="2700000" algn="tl">
                  <a:srgbClr val="000000">
                    <a:alpha val="43137"/>
                  </a:srgbClr>
                </a:outerShdw>
              </a:effectLst>
            </a:rPr>
            <a:t>. С тех пор ей награждены 7 человек, в том числе, по случаю 200-летия со дня рождения Генри, давний сторонник проектов, связанных с памятью о нем, физик Фредерик </a:t>
          </a:r>
          <a:r>
            <a:rPr lang="ru-RU" sz="1500" kern="1200" dirty="0" err="1" smtClean="0">
              <a:effectLst>
                <a:outerShdw blurRad="38100" dist="38100" dir="2700000" algn="tl">
                  <a:srgbClr val="000000">
                    <a:alpha val="43137"/>
                  </a:srgbClr>
                </a:outerShdw>
              </a:effectLst>
            </a:rPr>
            <a:t>Сейц</a:t>
          </a:r>
          <a:r>
            <a:rPr lang="ru-RU" sz="1500" kern="1200" dirty="0" smtClean="0"/>
            <a:t> 	</a:t>
          </a:r>
          <a:endParaRPr lang="ru-RU" sz="1500" kern="1200" dirty="0"/>
        </a:p>
      </dsp:txBody>
      <dsp:txXfrm>
        <a:off x="144019" y="288035"/>
        <a:ext cx="4005085" cy="43489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78E1B-4DC3-455C-9912-97A5F96FBEF9}">
      <dsp:nvSpPr>
        <dsp:cNvPr id="0" name=""/>
        <dsp:cNvSpPr/>
      </dsp:nvSpPr>
      <dsp:spPr>
        <a:xfrm rot="10800000">
          <a:off x="1590529" y="0"/>
          <a:ext cx="3761205" cy="218905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2414" tIns="53340" rIns="99568" bIns="53340" numCol="1" spcCol="1270" anchor="ctr" anchorCtr="0">
          <a:noAutofit/>
        </a:bodyPr>
        <a:lstStyle/>
        <a:p>
          <a:pPr lvl="0" algn="ctr" defTabSz="622300" rtl="0">
            <a:lnSpc>
              <a:spcPct val="90000"/>
            </a:lnSpc>
            <a:spcBef>
              <a:spcPct val="0"/>
            </a:spcBef>
            <a:spcAft>
              <a:spcPct val="35000"/>
            </a:spcAft>
          </a:pPr>
          <a:r>
            <a:rPr lang="ru-RU" sz="1400" i="1" kern="1200" dirty="0" smtClean="0">
              <a:effectLst/>
            </a:rPr>
            <a:t>Береговая охрана США, в знак признания </a:t>
          </a:r>
          <a:r>
            <a:rPr lang="ru-RU" sz="1400" i="1" kern="1200" dirty="0" smtClean="0">
              <a:effectLst/>
            </a:rPr>
            <a:t>заслуг </a:t>
          </a:r>
          <a:r>
            <a:rPr lang="ru-RU" sz="1400" i="1" kern="1200" dirty="0" smtClean="0">
              <a:effectLst/>
            </a:rPr>
            <a:t>Генри по маякам и противотуманным сигналам, назвала его именем катер, который обычно </a:t>
          </a:r>
          <a:r>
            <a:rPr lang="ru-RU" sz="1400" i="1" kern="1200" dirty="0" smtClean="0">
              <a:effectLst/>
            </a:rPr>
            <a:t>именовали </a:t>
          </a:r>
          <a:r>
            <a:rPr lang="ru-RU" sz="1400" i="1" kern="1200" dirty="0" smtClean="0">
              <a:effectLst/>
            </a:rPr>
            <a:t>«Джо Генри». Он был спущен на воду в 1880 и находился на действительной службе до 1904 года. </a:t>
          </a:r>
          <a:r>
            <a:rPr lang="ru-RU" sz="1400" kern="1200" dirty="0" smtClean="0"/>
            <a:t>	</a:t>
          </a:r>
          <a:endParaRPr lang="ru-RU" sz="1400" kern="1200" dirty="0"/>
        </a:p>
      </dsp:txBody>
      <dsp:txXfrm rot="10800000">
        <a:off x="2137791" y="0"/>
        <a:ext cx="3213943" cy="2189050"/>
      </dsp:txXfrm>
    </dsp:sp>
    <dsp:sp modelId="{BD79563E-3F31-4B42-8603-44CC6780F079}">
      <dsp:nvSpPr>
        <dsp:cNvPr id="0" name=""/>
        <dsp:cNvSpPr/>
      </dsp:nvSpPr>
      <dsp:spPr>
        <a:xfrm>
          <a:off x="0" y="216016"/>
          <a:ext cx="2856750" cy="1947016"/>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0D661-5E15-4618-8359-C3645E89F6E6}">
      <dsp:nvSpPr>
        <dsp:cNvPr id="0" name=""/>
        <dsp:cNvSpPr/>
      </dsp:nvSpPr>
      <dsp:spPr>
        <a:xfrm>
          <a:off x="230609" y="1927710"/>
          <a:ext cx="4110781"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ru-RU" sz="1800" kern="1200" dirty="0" smtClean="0"/>
            <a:t>Одной из первых книг, вызвавших у Генри неодолимое стремление к овладению знаниями, было сочинение английского натурфилософа Дж. Грегори «Лекции по экспериментальной физике, астрономии и химии», изданное в Лондоне в 1808 году. Будучи уже знаменитым ученым, Дж. Генри по- дарил эту книгу своему пятилетнему сыну с надписью: «Это неглубокое сочинение оказало удивительное влияние на мою жизнь и было самой первой из книг, прочитанных с большим вниманием,.. направившей... ум на изучение природы». </a:t>
          </a:r>
          <a:endParaRPr lang="ru-RU" sz="1800" kern="1200" dirty="0"/>
        </a:p>
      </dsp:txBody>
      <dsp:txXfrm>
        <a:off x="230609" y="1927710"/>
        <a:ext cx="4110781" cy="373707"/>
      </dsp:txXfrm>
    </dsp:sp>
    <dsp:sp modelId="{DA23760D-1EB3-484A-AC4B-C8DEBE778673}">
      <dsp:nvSpPr>
        <dsp:cNvPr id="0" name=""/>
        <dsp:cNvSpPr/>
      </dsp:nvSpPr>
      <dsp:spPr>
        <a:xfrm>
          <a:off x="230609"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C6FCE-CAC4-4336-959A-DE49983EACBC}">
      <dsp:nvSpPr>
        <dsp:cNvPr id="0" name=""/>
        <dsp:cNvSpPr/>
      </dsp:nvSpPr>
      <dsp:spPr>
        <a:xfrm>
          <a:off x="810686"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359EB-D817-481B-A8FE-4BB9845F009D}">
      <dsp:nvSpPr>
        <dsp:cNvPr id="0" name=""/>
        <dsp:cNvSpPr/>
      </dsp:nvSpPr>
      <dsp:spPr>
        <a:xfrm>
          <a:off x="1390763"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517F8-96D5-4080-8F4E-1DEE5B44230D}">
      <dsp:nvSpPr>
        <dsp:cNvPr id="0" name=""/>
        <dsp:cNvSpPr/>
      </dsp:nvSpPr>
      <dsp:spPr>
        <a:xfrm>
          <a:off x="1970840"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0AC17-02FE-4F81-9467-59A28D6D89F9}">
      <dsp:nvSpPr>
        <dsp:cNvPr id="0" name=""/>
        <dsp:cNvSpPr/>
      </dsp:nvSpPr>
      <dsp:spPr>
        <a:xfrm>
          <a:off x="2550917"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3E672-0A29-42D0-B52A-6CA950657BFD}">
      <dsp:nvSpPr>
        <dsp:cNvPr id="0" name=""/>
        <dsp:cNvSpPr/>
      </dsp:nvSpPr>
      <dsp:spPr>
        <a:xfrm>
          <a:off x="3130994"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2F3F2-5C23-4E8B-9B8D-9DC64426C693}">
      <dsp:nvSpPr>
        <dsp:cNvPr id="0" name=""/>
        <dsp:cNvSpPr/>
      </dsp:nvSpPr>
      <dsp:spPr>
        <a:xfrm>
          <a:off x="3711070" y="2301418"/>
          <a:ext cx="548104" cy="9135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E4D93-5ABC-4E89-8827-008E55EDA498}">
      <dsp:nvSpPr>
        <dsp:cNvPr id="0" name=""/>
        <dsp:cNvSpPr/>
      </dsp:nvSpPr>
      <dsp:spPr>
        <a:xfrm>
          <a:off x="1872208" y="0"/>
          <a:ext cx="4968552" cy="49685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rPr>
            <a:t>Любовь к чтению Джозефа Генри зародилась при особых обстоятельствах. Потеряв маленького крольчонка, который прополз в отверстие стены деревенского молитвенного дома, 13-летний Джозеф последовал за ним на четвереньках. Вскоре он достиг вестибюля здания, где увидел книжный шкаф сельской библиотеки. Первая книга, которая привлекла внимание Джозефа, был роман Генри Брука "Знатный простак…" (англ. </a:t>
          </a:r>
          <a:r>
            <a:rPr lang="ru-RU" sz="1600" i="1" kern="1200" dirty="0" err="1" smtClean="0">
              <a:effectLst>
                <a:outerShdw blurRad="38100" dist="38100" dir="2700000" algn="tl">
                  <a:srgbClr val="000000">
                    <a:alpha val="43137"/>
                  </a:srgbClr>
                </a:outerShdw>
              </a:effectLst>
            </a:rPr>
            <a:t>The</a:t>
          </a:r>
          <a:r>
            <a:rPr lang="ru-RU" sz="1600" i="1" kern="1200" dirty="0" smtClean="0">
              <a:effectLst>
                <a:outerShdw blurRad="38100" dist="38100" dir="2700000" algn="tl">
                  <a:srgbClr val="000000">
                    <a:alpha val="43137"/>
                  </a:srgbClr>
                </a:outerShdw>
              </a:effectLst>
            </a:rPr>
            <a:t> </a:t>
          </a:r>
          <a:r>
            <a:rPr lang="ru-RU" sz="1600" i="1" kern="1200" dirty="0" err="1" smtClean="0">
              <a:effectLst>
                <a:outerShdw blurRad="38100" dist="38100" dir="2700000" algn="tl">
                  <a:srgbClr val="000000">
                    <a:alpha val="43137"/>
                  </a:srgbClr>
                </a:outerShdw>
              </a:effectLst>
            </a:rPr>
            <a:t>Fool</a:t>
          </a:r>
          <a:r>
            <a:rPr lang="ru-RU" sz="1600" i="1" kern="1200" dirty="0" smtClean="0">
              <a:effectLst>
                <a:outerShdw blurRad="38100" dist="38100" dir="2700000" algn="tl">
                  <a:srgbClr val="000000">
                    <a:alpha val="43137"/>
                  </a:srgbClr>
                </a:outerShdw>
              </a:effectLst>
            </a:rPr>
            <a:t> </a:t>
          </a:r>
          <a:r>
            <a:rPr lang="ru-RU" sz="1600" i="1" kern="1200" dirty="0" err="1" smtClean="0">
              <a:effectLst>
                <a:outerShdw blurRad="38100" dist="38100" dir="2700000" algn="tl">
                  <a:srgbClr val="000000">
                    <a:alpha val="43137"/>
                  </a:srgbClr>
                </a:outerShdw>
              </a:effectLst>
            </a:rPr>
            <a:t>of</a:t>
          </a:r>
          <a:r>
            <a:rPr lang="ru-RU" sz="1600" i="1" kern="1200" dirty="0" smtClean="0">
              <a:effectLst>
                <a:outerShdw blurRad="38100" dist="38100" dir="2700000" algn="tl">
                  <a:srgbClr val="000000">
                    <a:alpha val="43137"/>
                  </a:srgbClr>
                </a:outerShdw>
              </a:effectLst>
            </a:rPr>
            <a:t> </a:t>
          </a:r>
          <a:r>
            <a:rPr lang="ru-RU" sz="1600" i="1" kern="1200" dirty="0" err="1" smtClean="0">
              <a:effectLst>
                <a:outerShdw blurRad="38100" dist="38100" dir="2700000" algn="tl">
                  <a:srgbClr val="000000">
                    <a:alpha val="43137"/>
                  </a:srgbClr>
                </a:outerShdw>
              </a:effectLst>
            </a:rPr>
            <a:t>Quality</a:t>
          </a:r>
          <a:r>
            <a:rPr lang="ru-RU" sz="1600" kern="1200" dirty="0" smtClean="0">
              <a:effectLst>
                <a:outerShdw blurRad="38100" dist="38100" dir="2700000" algn="tl">
                  <a:srgbClr val="000000">
                    <a:alpha val="43137"/>
                  </a:srgbClr>
                </a:outerShdw>
              </a:effectLst>
            </a:rPr>
            <a:t>…). Он начал читать ее и вскоре забыл о про-павшем кролике, а в дальнейшем и о своем детском увлечении театральной карьерой. </a:t>
          </a:r>
          <a:endParaRPr lang="ru-RU" sz="1600" kern="1200" dirty="0">
            <a:effectLst>
              <a:outerShdw blurRad="38100" dist="38100" dir="2700000" algn="tl">
                <a:srgbClr val="000000">
                  <a:alpha val="43137"/>
                </a:srgbClr>
              </a:outerShdw>
            </a:effectLst>
          </a:endParaRPr>
        </a:p>
      </dsp:txBody>
      <dsp:txXfrm>
        <a:off x="2599836" y="727628"/>
        <a:ext cx="3513296" cy="3513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0CB8F-D2DC-4254-B6C5-AE15AC34A503}">
      <dsp:nvSpPr>
        <dsp:cNvPr id="0" name=""/>
        <dsp:cNvSpPr/>
      </dsp:nvSpPr>
      <dsp:spPr>
        <a:xfrm>
          <a:off x="1869581" y="1195518"/>
          <a:ext cx="4663504" cy="38025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0709" tIns="49530" rIns="49530" bIns="49530" numCol="1" spcCol="1270" anchor="t" anchorCtr="0">
          <a:noAutofit/>
        </a:bodyPr>
        <a:lstStyle/>
        <a:p>
          <a:pPr lvl="0" algn="l" defTabSz="577850" rtl="0">
            <a:lnSpc>
              <a:spcPct val="90000"/>
            </a:lnSpc>
            <a:spcBef>
              <a:spcPct val="0"/>
            </a:spcBef>
            <a:spcAft>
              <a:spcPct val="35000"/>
            </a:spcAft>
          </a:pPr>
          <a:r>
            <a:rPr lang="ru-RU" sz="1300" kern="1200" dirty="0" smtClean="0"/>
            <a:t>В 1819 году Джозеф Генри поступил в Академию Олбани, где прилежно учился и </a:t>
          </a:r>
          <a:r>
            <a:rPr lang="ru-RU" sz="1300" kern="1200" dirty="0" err="1" smtClean="0"/>
            <a:t>ча</a:t>
          </a:r>
          <a:r>
            <a:rPr lang="ru-RU" sz="1300" kern="1200" dirty="0" smtClean="0"/>
            <a:t>- сто помогал своими учителям. Он был настолько беден, что даже при бесплатном обучении ему приходилось подрабатывать репетиторством. После окончания академии в 1822 году он был оставлен в ней на должности ассистента. В его обязанности входила демонстрация опытов на лекциях по химии. Генри хотел заняться медициной, но в 1824 году его направили помощником инженера по надзору за строительством моста между рекой Гудзон и озером Эри. В 1826 году Генри был назначен профессором математики и естественной философии в Академии Олбани. Некоторые из своих самых значимых исследований он выполнил, занимая эту новую должность. </a:t>
          </a:r>
          <a:endParaRPr lang="ru-RU" sz="1300" kern="1200" dirty="0"/>
        </a:p>
        <a:p>
          <a:pPr marL="57150" lvl="1" indent="-57150" algn="l" defTabSz="444500" rtl="0">
            <a:lnSpc>
              <a:spcPct val="90000"/>
            </a:lnSpc>
            <a:spcBef>
              <a:spcPct val="0"/>
            </a:spcBef>
            <a:spcAft>
              <a:spcPct val="15000"/>
            </a:spcAft>
            <a:buChar char="••"/>
          </a:pPr>
          <a:endParaRPr lang="ru-RU" sz="1000" kern="1200"/>
        </a:p>
      </dsp:txBody>
      <dsp:txXfrm>
        <a:off x="1869581" y="1195518"/>
        <a:ext cx="4663504" cy="3802534"/>
      </dsp:txXfrm>
    </dsp:sp>
    <dsp:sp modelId="{0FA6FD39-34E4-423E-8D22-D4C220278468}">
      <dsp:nvSpPr>
        <dsp:cNvPr id="0" name=""/>
        <dsp:cNvSpPr/>
      </dsp:nvSpPr>
      <dsp:spPr>
        <a:xfrm>
          <a:off x="0" y="1184754"/>
          <a:ext cx="3086134" cy="34030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C2C10-7C78-41DF-93DD-C57ECC155641}">
      <dsp:nvSpPr>
        <dsp:cNvPr id="0" name=""/>
        <dsp:cNvSpPr/>
      </dsp:nvSpPr>
      <dsp:spPr>
        <a:xfrm>
          <a:off x="96960" y="0"/>
          <a:ext cx="6610326" cy="4053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Любопытство Генри к земному магнетизму привело его к экспериментам с магнетизмом в целом. Он первым сконструировал электромагнит: намотал катушку на подкову и обнаружил, что, если через катушку пропустить ток, то она притягивает железные предметы. Эта его конструкция сохранилась до сих пор. Результаты опытов он подытожил в работе «Некоторые модификации электромагнитного прибора», которую прочитал в </a:t>
          </a:r>
          <a:r>
            <a:rPr lang="ru-RU" sz="2000" kern="1200" dirty="0" err="1" smtClean="0"/>
            <a:t>Олбанской</a:t>
          </a:r>
          <a:r>
            <a:rPr lang="ru-RU" sz="2000" kern="1200" dirty="0" smtClean="0"/>
            <a:t> академии в 1827 году. </a:t>
          </a:r>
          <a:r>
            <a:rPr lang="ru-RU" sz="2100" kern="1200" dirty="0" smtClean="0"/>
            <a:t>	</a:t>
          </a:r>
          <a:endParaRPr lang="ru-RU" sz="2100" kern="1200" dirty="0"/>
        </a:p>
      </dsp:txBody>
      <dsp:txXfrm>
        <a:off x="1840792" y="0"/>
        <a:ext cx="4866495" cy="4053079"/>
      </dsp:txXfrm>
    </dsp:sp>
    <dsp:sp modelId="{CB61A03D-063F-483C-910D-B7297F1F9791}">
      <dsp:nvSpPr>
        <dsp:cNvPr id="0" name=""/>
        <dsp:cNvSpPr/>
      </dsp:nvSpPr>
      <dsp:spPr>
        <a:xfrm>
          <a:off x="128138" y="198501"/>
          <a:ext cx="1759115" cy="318477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0E85D-03D8-4DF0-A4AD-2D493FE7B2D3}">
      <dsp:nvSpPr>
        <dsp:cNvPr id="0" name=""/>
        <dsp:cNvSpPr/>
      </dsp:nvSpPr>
      <dsp:spPr>
        <a:xfrm>
          <a:off x="7848874" y="2016224"/>
          <a:ext cx="357322" cy="3574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2FFFE-2DBF-4AE6-88E5-8A4150FDD657}">
      <dsp:nvSpPr>
        <dsp:cNvPr id="0" name=""/>
        <dsp:cNvSpPr/>
      </dsp:nvSpPr>
      <dsp:spPr>
        <a:xfrm>
          <a:off x="4860769" y="4006634"/>
          <a:ext cx="539831" cy="51932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4DD1A-2833-4D1C-B7B8-1C982023D31B}">
      <dsp:nvSpPr>
        <dsp:cNvPr id="0" name=""/>
        <dsp:cNvSpPr/>
      </dsp:nvSpPr>
      <dsp:spPr>
        <a:xfrm>
          <a:off x="6336704" y="3960438"/>
          <a:ext cx="478954" cy="39043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E89C2-AB9C-40DE-9DBE-11D6D454D6FF}">
      <dsp:nvSpPr>
        <dsp:cNvPr id="0" name=""/>
        <dsp:cNvSpPr/>
      </dsp:nvSpPr>
      <dsp:spPr>
        <a:xfrm>
          <a:off x="7560840" y="3271777"/>
          <a:ext cx="357322" cy="3574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508E6-53F6-4C12-A0F4-DD87F515C1BB}">
      <dsp:nvSpPr>
        <dsp:cNvPr id="0" name=""/>
        <dsp:cNvSpPr/>
      </dsp:nvSpPr>
      <dsp:spPr>
        <a:xfrm>
          <a:off x="7529277" y="708317"/>
          <a:ext cx="357322" cy="3574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65934-7A5D-4C77-995A-41723DD0F9EF}">
      <dsp:nvSpPr>
        <dsp:cNvPr id="0" name=""/>
        <dsp:cNvSpPr/>
      </dsp:nvSpPr>
      <dsp:spPr>
        <a:xfrm>
          <a:off x="4042789" y="3811077"/>
          <a:ext cx="715406" cy="71488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0563A-C5CB-46B8-AF58-6B0D21B00D70}">
      <dsp:nvSpPr>
        <dsp:cNvPr id="0" name=""/>
        <dsp:cNvSpPr/>
      </dsp:nvSpPr>
      <dsp:spPr>
        <a:xfrm>
          <a:off x="5612543" y="4032447"/>
          <a:ext cx="436129" cy="4146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6B2B5-0590-4073-B789-698119C95BE5}">
      <dsp:nvSpPr>
        <dsp:cNvPr id="0" name=""/>
        <dsp:cNvSpPr/>
      </dsp:nvSpPr>
      <dsp:spPr>
        <a:xfrm>
          <a:off x="7013780" y="3672410"/>
          <a:ext cx="357322" cy="3574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3C573-2646-499D-90F1-5FC5A78F3236}">
      <dsp:nvSpPr>
        <dsp:cNvPr id="0" name=""/>
        <dsp:cNvSpPr/>
      </dsp:nvSpPr>
      <dsp:spPr>
        <a:xfrm>
          <a:off x="7776863" y="1368151"/>
          <a:ext cx="357322" cy="3574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A518A-4735-4B64-85DB-6273771C43D6}">
      <dsp:nvSpPr>
        <dsp:cNvPr id="0" name=""/>
        <dsp:cNvSpPr/>
      </dsp:nvSpPr>
      <dsp:spPr>
        <a:xfrm>
          <a:off x="7728668" y="2614367"/>
          <a:ext cx="357322" cy="3574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3F261-3CEE-4EA3-8C1C-F2E023C5268D}">
      <dsp:nvSpPr>
        <dsp:cNvPr id="0" name=""/>
        <dsp:cNvSpPr/>
      </dsp:nvSpPr>
      <dsp:spPr>
        <a:xfrm>
          <a:off x="0" y="79746"/>
          <a:ext cx="4824507" cy="4446216"/>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6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a:p>
          <a:pPr lvl="0" algn="ctr" defTabSz="622300" rtl="0">
            <a:lnSpc>
              <a:spcPct val="90000"/>
            </a:lnSpc>
            <a:spcBef>
              <a:spcPct val="0"/>
            </a:spcBef>
            <a:spcAft>
              <a:spcPct val="35000"/>
            </a:spcAft>
          </a:pPr>
          <a:r>
            <a:rPr lang="ru-RU" sz="16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 1830 году профессор Генри женился на своей кузине, Гарриет Александре (англ. </a:t>
          </a:r>
          <a:r>
            <a:rPr lang="ru-RU" sz="1600" b="1" i="1" kern="1200"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Harriet</a:t>
          </a:r>
          <a:r>
            <a:rPr lang="ru-RU" sz="1600" b="1" i="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600" b="1" i="1" kern="1200"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Alexander</a:t>
          </a:r>
          <a:r>
            <a:rPr lang="ru-RU" sz="16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культурной и предупредительной женщине (у них было четверо детей: сын Уильям и дочери Мэри, Елена и Каролина). Шелком от свадебного платья своей жены он изолировал электрический провод, намотав его в несколько слоев и основа-</a:t>
          </a:r>
          <a:r>
            <a:rPr lang="ru-RU" sz="1600" b="1" kern="1200"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тельно</a:t>
          </a:r>
          <a:r>
            <a:rPr lang="ru-RU" sz="16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повысив тем самым силу электромагнита, придав ему форму подковы. Используя такую технологию, Генри создал самый мощный электромагнит того времени. </a:t>
          </a:r>
          <a:r>
            <a:rPr lang="ru-RU" sz="1400" kern="1200" dirty="0" smtClean="0">
              <a:solidFill>
                <a:schemeClr val="bg1"/>
              </a:solidFill>
            </a:rPr>
            <a:t>	</a:t>
          </a:r>
          <a:endParaRPr lang="ru-RU" sz="1400" kern="1200" dirty="0">
            <a:solidFill>
              <a:schemeClr val="bg1"/>
            </a:solidFill>
          </a:endParaRPr>
        </a:p>
      </dsp:txBody>
      <dsp:txXfrm>
        <a:off x="706533" y="730879"/>
        <a:ext cx="3411441" cy="3143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22A5-FD47-4ADB-9A98-45E5A09BD747}">
      <dsp:nvSpPr>
        <dsp:cNvPr id="0" name=""/>
        <dsp:cNvSpPr/>
      </dsp:nvSpPr>
      <dsp:spPr>
        <a:xfrm>
          <a:off x="0" y="0"/>
          <a:ext cx="2598173" cy="25981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C5BE5-9AD6-4F70-B626-23AD2E1D52D1}">
      <dsp:nvSpPr>
        <dsp:cNvPr id="0" name=""/>
        <dsp:cNvSpPr/>
      </dsp:nvSpPr>
      <dsp:spPr>
        <a:xfrm>
          <a:off x="1299086" y="0"/>
          <a:ext cx="5001105" cy="25981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kern="1200" dirty="0" smtClean="0"/>
            <a:t>Кроме того, с присущим ему мастерством он создавал и многообмоточные электромагниты. На сравнительно небольшой площади электромагнита он размещал обмотки, содержащие до 400 витков изолированной шелком медной проволоки и обнаружил заметное увеличение подъемной силы электромагнита при их параллельном подключении к батарее.</a:t>
          </a:r>
          <a:endParaRPr lang="ru-RU" sz="1900" kern="1200" dirty="0"/>
        </a:p>
      </dsp:txBody>
      <dsp:txXfrm>
        <a:off x="1299086" y="0"/>
        <a:ext cx="5001105" cy="2598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136B-55D9-41AB-BE41-0B9CA10EE47F}">
      <dsp:nvSpPr>
        <dsp:cNvPr id="0" name=""/>
        <dsp:cNvSpPr/>
      </dsp:nvSpPr>
      <dsp:spPr>
        <a:xfrm>
          <a:off x="1157041" y="6029"/>
          <a:ext cx="4789450" cy="3575223"/>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44101-BF74-4FE5-B192-61340782037B}">
      <dsp:nvSpPr>
        <dsp:cNvPr id="0" name=""/>
        <dsp:cNvSpPr/>
      </dsp:nvSpPr>
      <dsp:spPr>
        <a:xfrm>
          <a:off x="1157041" y="3581253"/>
          <a:ext cx="4789450" cy="15373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rtl="0">
            <a:lnSpc>
              <a:spcPct val="90000"/>
            </a:lnSpc>
            <a:spcBef>
              <a:spcPct val="0"/>
            </a:spcBef>
            <a:spcAft>
              <a:spcPct val="35000"/>
            </a:spcAft>
          </a:pPr>
          <a:r>
            <a:rPr lang="ru-RU" sz="1300" kern="1200" dirty="0" smtClean="0"/>
            <a:t>Генри размещал на электромагните до десяти подобных обмоток. Он изменял количество и схему подключения катушек к двум гальваническим батареям и сумел создать электромагниты с подъемной силой до 325 кг при собственном весе магнита 10 кг. Самый сильный из них удерживал массу в 3500 фунтов (приблизительно 1575 кг).	</a:t>
          </a:r>
          <a:endParaRPr lang="ru-RU" sz="1300" kern="1200" dirty="0"/>
        </a:p>
      </dsp:txBody>
      <dsp:txXfrm>
        <a:off x="1157041" y="3581253"/>
        <a:ext cx="3372852" cy="1537346"/>
      </dsp:txXfrm>
    </dsp:sp>
    <dsp:sp modelId="{8A23204B-80D8-49C5-B59F-C7A89CA7D2FD}">
      <dsp:nvSpPr>
        <dsp:cNvPr id="0" name=""/>
        <dsp:cNvSpPr/>
      </dsp:nvSpPr>
      <dsp:spPr>
        <a:xfrm>
          <a:off x="4504899" y="3535520"/>
          <a:ext cx="2109247" cy="2038004"/>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onvergingText">
  <dgm:title val="Сходящийся текст"/>
  <dgm:desc val="Служит для отображения этапов или частей, которые сливаются в одно целое. Ограничен одной фигурой уровня 1, которая содержит текст и не более пяти фигур уровня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D2C19-C394-41D6-ADDC-A1E535A37F22}" type="datetimeFigureOut">
              <a:rPr lang="ru-RU" smtClean="0"/>
              <a:t>04.12.2014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34E6D-1183-47B2-B860-EBD12B80D25E}" type="slidenum">
              <a:rPr lang="ru-RU" smtClean="0"/>
              <a:t>‹#›</a:t>
            </a:fld>
            <a:endParaRPr lang="ru-RU"/>
          </a:p>
        </p:txBody>
      </p:sp>
    </p:spTree>
    <p:extLst>
      <p:ext uri="{BB962C8B-B14F-4D97-AF65-F5344CB8AC3E}">
        <p14:creationId xmlns:p14="http://schemas.microsoft.com/office/powerpoint/2010/main" val="60392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F34E6D-1183-47B2-B860-EBD12B80D25E}" type="slidenum">
              <a:rPr lang="ru-RU" smtClean="0"/>
              <a:t>4</a:t>
            </a:fld>
            <a:endParaRPr lang="ru-RU"/>
          </a:p>
        </p:txBody>
      </p:sp>
    </p:spTree>
    <p:extLst>
      <p:ext uri="{BB962C8B-B14F-4D97-AF65-F5344CB8AC3E}">
        <p14:creationId xmlns:p14="http://schemas.microsoft.com/office/powerpoint/2010/main" val="1279589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Физика\Fiz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0" y="5013176"/>
            <a:ext cx="6300192" cy="821953"/>
          </a:xfrm>
        </p:spPr>
        <p:txBody>
          <a:bodyPr/>
          <a:lstStyle>
            <a:lvl1pPr>
              <a:defRPr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75856" y="6093296"/>
            <a:ext cx="5680720" cy="625624"/>
          </a:xfrm>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6794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79950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ОБРАЗОВАНИЕ\Физика\Fizika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457200" y="69215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7729538" y="6581775"/>
            <a:ext cx="1414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558ED5"/>
                </a:solidFill>
                <a:latin typeface="Ariston" pitchFamily="66" charset="0"/>
              </a:rPr>
              <a:t>ProPowerPoint.Ru</a:t>
            </a:r>
            <a:endParaRPr lang="ru-RU" sz="1200" smtClean="0">
              <a:solidFill>
                <a:srgbClr val="558ED5"/>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image" Target="../media/image17.png"/><Relationship Id="rId16" Type="http://schemas.openxmlformats.org/officeDocument/2006/relationships/diagramColors" Target="../diagrams/colors25.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20.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8.png"/><Relationship Id="rId3" Type="http://schemas.openxmlformats.org/officeDocument/2006/relationships/diagramLayout" Target="../diagrams/layout7.xml"/><Relationship Id="rId7" Type="http://schemas.openxmlformats.org/officeDocument/2006/relationships/image" Target="../media/image7.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Data" Target="../diagrams/data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3.png"/><Relationship Id="rId17" Type="http://schemas.microsoft.com/office/2007/relationships/diagramDrawing" Target="../diagrams/drawing15.xml"/><Relationship Id="rId2" Type="http://schemas.openxmlformats.org/officeDocument/2006/relationships/diagramData" Target="../diagrams/data13.xml"/><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QuickStyle" Target="../diagrams/quickStyle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0" y="4846563"/>
            <a:ext cx="6300788" cy="822325"/>
          </a:xfrm>
        </p:spPr>
        <p:txBody>
          <a:bodyPr/>
          <a:lstStyle/>
          <a:p>
            <a:r>
              <a:rPr lang="ru-RU" i="1" dirty="0" smtClean="0">
                <a:latin typeface="Georgia" pitchFamily="18" charset="0"/>
              </a:rPr>
              <a:t>«Джозеф Генри»</a:t>
            </a:r>
            <a:endParaRPr lang="ru-RU" i="1" dirty="0" smtClean="0">
              <a:latin typeface="Georgia" pitchFamily="18" charset="0"/>
            </a:endParaRPr>
          </a:p>
        </p:txBody>
      </p:sp>
      <p:sp>
        <p:nvSpPr>
          <p:cNvPr id="3" name="Подзаголовок 2"/>
          <p:cNvSpPr>
            <a:spLocks noGrp="1"/>
          </p:cNvSpPr>
          <p:nvPr>
            <p:ph type="subTitle" idx="1"/>
          </p:nvPr>
        </p:nvSpPr>
        <p:spPr>
          <a:xfrm>
            <a:off x="3463925" y="6093296"/>
            <a:ext cx="5680075" cy="625475"/>
          </a:xfrm>
        </p:spPr>
        <p:txBody>
          <a:bodyPr rtlCol="0">
            <a:noAutofit/>
          </a:bodyPr>
          <a:lstStyle/>
          <a:p>
            <a:pPr algn="r" fontAlgn="auto">
              <a:spcAft>
                <a:spcPts val="0"/>
              </a:spcAft>
              <a:buFont typeface="Arial" pitchFamily="34" charset="0"/>
              <a:buNone/>
              <a:defRPr/>
            </a:pPr>
            <a:r>
              <a:rPr lang="ru-RU" sz="2000" dirty="0" smtClean="0"/>
              <a:t>Подготовила ученица 11-А класса,</a:t>
            </a:r>
          </a:p>
          <a:p>
            <a:pPr algn="r" fontAlgn="auto">
              <a:spcAft>
                <a:spcPts val="0"/>
              </a:spcAft>
              <a:buFont typeface="Arial" pitchFamily="34" charset="0"/>
              <a:buNone/>
              <a:defRPr/>
            </a:pPr>
            <a:r>
              <a:rPr lang="ru-RU" sz="2000" dirty="0" smtClean="0"/>
              <a:t>Герасимова Елизавета</a:t>
            </a:r>
            <a:endParaRPr lang="ru-RU" sz="2000" dirty="0" smtClean="0"/>
          </a:p>
        </p:txBody>
      </p:sp>
      <p:sp>
        <p:nvSpPr>
          <p:cNvPr id="4" name="Подзаголовок 2"/>
          <p:cNvSpPr txBox="1">
            <a:spLocks/>
          </p:cNvSpPr>
          <p:nvPr/>
        </p:nvSpPr>
        <p:spPr bwMode="auto">
          <a:xfrm>
            <a:off x="323528" y="4221088"/>
            <a:ext cx="56800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marL="0" indent="0" algn="ctr" rtl="0" eaLnBrk="1" fontAlgn="base" hangingPunct="1">
              <a:spcBef>
                <a:spcPct val="20000"/>
              </a:spcBef>
              <a:spcAft>
                <a:spcPct val="0"/>
              </a:spcAft>
              <a:buFont typeface="Arial" charset="0"/>
              <a:buNone/>
              <a:defRPr sz="3200" kern="1200">
                <a:solidFill>
                  <a:schemeClr val="tx2">
                    <a:lumMod val="20000"/>
                    <a:lumOff val="80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b="1"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Презентация на тему:</a:t>
            </a:r>
            <a:endParaRPr lang="ru-RU" b="1"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right)">
                                      <p:cBhvr>
                                        <p:cTn id="11" dur="1000"/>
                                        <p:tgtEl>
                                          <p:spTgt spid="3074"/>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725488"/>
          </a:xfrm>
        </p:spPr>
        <p:txBody>
          <a:bodyPr/>
          <a:lstStyle/>
          <a:p>
            <a:r>
              <a:rPr lang="ru-RU" i="1" dirty="0">
                <a:effectLst>
                  <a:outerShdw blurRad="38100" dist="38100" dir="2700000" algn="tl">
                    <a:srgbClr val="000000">
                      <a:alpha val="43137"/>
                    </a:srgbClr>
                  </a:outerShdw>
                </a:effectLst>
                <a:latin typeface="Georgia" pitchFamily="18" charset="0"/>
              </a:rPr>
              <a:t>Посещение </a:t>
            </a:r>
            <a:r>
              <a:rPr lang="ru-RU" i="1" dirty="0" smtClean="0">
                <a:effectLst>
                  <a:outerShdw blurRad="38100" dist="38100" dir="2700000" algn="tl">
                    <a:srgbClr val="000000">
                      <a:alpha val="43137"/>
                    </a:srgbClr>
                  </a:outerShdw>
                </a:effectLst>
                <a:latin typeface="Georgia" pitchFamily="18" charset="0"/>
              </a:rPr>
              <a:t>Европы</a:t>
            </a:r>
            <a:endParaRPr lang="ru-RU" i="1" dirty="0">
              <a:effectLst>
                <a:outerShdw blurRad="38100" dist="38100" dir="2700000" algn="tl">
                  <a:srgbClr val="000000">
                    <a:alpha val="43137"/>
                  </a:srgbClr>
                </a:outerShdw>
              </a:effectLst>
              <a:latin typeface="Georgia"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14299533"/>
              </p:ext>
            </p:extLst>
          </p:nvPr>
        </p:nvGraphicFramePr>
        <p:xfrm>
          <a:off x="395536" y="692696"/>
          <a:ext cx="8568952" cy="262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4078405181"/>
              </p:ext>
            </p:extLst>
          </p:nvPr>
        </p:nvGraphicFramePr>
        <p:xfrm>
          <a:off x="323528" y="2924944"/>
          <a:ext cx="8280920" cy="37554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21091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88" y="4323170"/>
            <a:ext cx="4410075" cy="187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3888892729"/>
              </p:ext>
            </p:extLst>
          </p:nvPr>
        </p:nvGraphicFramePr>
        <p:xfrm>
          <a:off x="0" y="714334"/>
          <a:ext cx="9612560" cy="560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1259632" y="5931740"/>
            <a:ext cx="4572000" cy="646331"/>
          </a:xfrm>
          <a:prstGeom prst="rect">
            <a:avLst/>
          </a:prstGeom>
        </p:spPr>
        <p:txBody>
          <a:bodyPr>
            <a:spAutoFit/>
          </a:bodyPr>
          <a:lstStyle/>
          <a:p>
            <a:r>
              <a:rPr lang="ru-RU" b="1" dirty="0"/>
              <a:t>Одна из экспериментальных схем Генри с каскадным соединением трансформаторов </a:t>
            </a:r>
            <a:endParaRPr lang="ru-RU" dirty="0"/>
          </a:p>
        </p:txBody>
      </p:sp>
      <p:graphicFrame>
        <p:nvGraphicFramePr>
          <p:cNvPr id="8" name="Схема 7"/>
          <p:cNvGraphicFramePr/>
          <p:nvPr>
            <p:extLst>
              <p:ext uri="{D42A27DB-BD31-4B8C-83A1-F6EECF244321}">
                <p14:modId xmlns:p14="http://schemas.microsoft.com/office/powerpoint/2010/main" val="1529031831"/>
              </p:ext>
            </p:extLst>
          </p:nvPr>
        </p:nvGraphicFramePr>
        <p:xfrm>
          <a:off x="6190891" y="521402"/>
          <a:ext cx="2953109" cy="5755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393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5035267D-1379-499A-BCB5-3F4E73D2836F}"/>
                                            </p:graphicEl>
                                          </p:spTgt>
                                        </p:tgtEl>
                                        <p:attrNameLst>
                                          <p:attrName>style.visibility</p:attrName>
                                        </p:attrNameLst>
                                      </p:cBhvr>
                                      <p:to>
                                        <p:strVal val="visible"/>
                                      </p:to>
                                    </p:set>
                                    <p:animEffect transition="in" filter="fade">
                                      <p:cBhvr>
                                        <p:cTn id="7" dur="1000"/>
                                        <p:tgtEl>
                                          <p:spTgt spid="4">
                                            <p:graphicEl>
                                              <a:dgm id="{5035267D-1379-499A-BCB5-3F4E73D2836F}"/>
                                            </p:graphicEl>
                                          </p:spTgt>
                                        </p:tgtEl>
                                      </p:cBhvr>
                                    </p:animEffect>
                                    <p:anim calcmode="lin" valueType="num">
                                      <p:cBhvr>
                                        <p:cTn id="8" dur="1000" fill="hold"/>
                                        <p:tgtEl>
                                          <p:spTgt spid="4">
                                            <p:graphicEl>
                                              <a:dgm id="{5035267D-1379-499A-BCB5-3F4E73D2836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035267D-1379-499A-BCB5-3F4E73D2836F}"/>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2DC9A36F-1CE5-4F26-A8F6-2CA9AB86D5BD}"/>
                                            </p:graphicEl>
                                          </p:spTgt>
                                        </p:tgtEl>
                                        <p:attrNameLst>
                                          <p:attrName>style.visibility</p:attrName>
                                        </p:attrNameLst>
                                      </p:cBhvr>
                                      <p:to>
                                        <p:strVal val="visible"/>
                                      </p:to>
                                    </p:set>
                                    <p:animEffect transition="in" filter="fade">
                                      <p:cBhvr>
                                        <p:cTn id="13" dur="1000"/>
                                        <p:tgtEl>
                                          <p:spTgt spid="4">
                                            <p:graphicEl>
                                              <a:dgm id="{2DC9A36F-1CE5-4F26-A8F6-2CA9AB86D5BD}"/>
                                            </p:graphicEl>
                                          </p:spTgt>
                                        </p:tgtEl>
                                      </p:cBhvr>
                                    </p:animEffect>
                                    <p:anim calcmode="lin" valueType="num">
                                      <p:cBhvr>
                                        <p:cTn id="14" dur="1000" fill="hold"/>
                                        <p:tgtEl>
                                          <p:spTgt spid="4">
                                            <p:graphicEl>
                                              <a:dgm id="{2DC9A36F-1CE5-4F26-A8F6-2CA9AB86D5BD}"/>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2DC9A36F-1CE5-4F26-A8F6-2CA9AB86D5B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1000"/>
                                        <p:tgtEl>
                                          <p:spTgt spid="11266"/>
                                        </p:tgtEl>
                                      </p:cBhvr>
                                    </p:animEffect>
                                    <p:anim calcmode="lin" valueType="num">
                                      <p:cBhvr>
                                        <p:cTn id="20" dur="1000" fill="hold"/>
                                        <p:tgtEl>
                                          <p:spTgt spid="11266"/>
                                        </p:tgtEl>
                                        <p:attrNameLst>
                                          <p:attrName>ppt_x</p:attrName>
                                        </p:attrNameLst>
                                      </p:cBhvr>
                                      <p:tavLst>
                                        <p:tav tm="0">
                                          <p:val>
                                            <p:strVal val="#ppt_x"/>
                                          </p:val>
                                        </p:tav>
                                        <p:tav tm="100000">
                                          <p:val>
                                            <p:strVal val="#ppt_x"/>
                                          </p:val>
                                        </p:tav>
                                      </p:tavLst>
                                    </p:anim>
                                    <p:anim calcmode="lin" valueType="num">
                                      <p:cBhvr>
                                        <p:cTn id="21" dur="1000" fill="hold"/>
                                        <p:tgtEl>
                                          <p:spTgt spid="1126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476672"/>
            <a:ext cx="8229600" cy="725488"/>
          </a:xfrm>
        </p:spPr>
        <p:txBody>
          <a:bodyPr/>
          <a:lstStyle/>
          <a:p>
            <a:r>
              <a:rPr lang="ru-RU" sz="1600" b="1" dirty="0"/>
              <a:t>Джозеф Генри (1840)</a:t>
            </a:r>
            <a:r>
              <a:rPr lang="ru-RU" b="1" dirty="0"/>
              <a:t> </a:t>
            </a:r>
            <a:r>
              <a:rPr lang="ru-RU" dirty="0"/>
              <a:t>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58843690"/>
              </p:ext>
            </p:extLst>
          </p:nvPr>
        </p:nvGraphicFramePr>
        <p:xfrm>
          <a:off x="539552" y="-315416"/>
          <a:ext cx="475252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014631444"/>
              </p:ext>
            </p:extLst>
          </p:nvPr>
        </p:nvGraphicFramePr>
        <p:xfrm>
          <a:off x="3347864" y="620688"/>
          <a:ext cx="6408712" cy="5976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хема 9"/>
          <p:cNvGraphicFramePr/>
          <p:nvPr>
            <p:extLst>
              <p:ext uri="{D42A27DB-BD31-4B8C-83A1-F6EECF244321}">
                <p14:modId xmlns:p14="http://schemas.microsoft.com/office/powerpoint/2010/main" val="2220556169"/>
              </p:ext>
            </p:extLst>
          </p:nvPr>
        </p:nvGraphicFramePr>
        <p:xfrm>
          <a:off x="0" y="3789040"/>
          <a:ext cx="5292080" cy="25853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Прямоугольник 10"/>
          <p:cNvSpPr/>
          <p:nvPr/>
        </p:nvSpPr>
        <p:spPr>
          <a:xfrm>
            <a:off x="827584" y="6233664"/>
            <a:ext cx="4572000" cy="615553"/>
          </a:xfrm>
          <a:prstGeom prst="rect">
            <a:avLst/>
          </a:prstGeom>
        </p:spPr>
        <p:txBody>
          <a:bodyPr>
            <a:spAutoFit/>
          </a:bodyPr>
          <a:lstStyle/>
          <a:p>
            <a:r>
              <a:rPr lang="ru-RU" sz="1600" b="1" dirty="0"/>
              <a:t>Дом-музей Генри в Принстонском университете </a:t>
            </a:r>
            <a:r>
              <a:rPr lang="ru-RU" dirty="0"/>
              <a:t>	</a:t>
            </a:r>
          </a:p>
        </p:txBody>
      </p:sp>
    </p:spTree>
    <p:extLst>
      <p:ext uri="{BB962C8B-B14F-4D97-AF65-F5344CB8AC3E}">
        <p14:creationId xmlns:p14="http://schemas.microsoft.com/office/powerpoint/2010/main" val="33164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graphicEl>
                                              <a:dgm id="{D081BD8D-EC68-4C41-9EDD-808E97C71092}"/>
                                            </p:graphicEl>
                                          </p:spTgt>
                                        </p:tgtEl>
                                        <p:attrNameLst>
                                          <p:attrName>style.visibility</p:attrName>
                                        </p:attrNameLst>
                                      </p:cBhvr>
                                      <p:to>
                                        <p:strVal val="visible"/>
                                      </p:to>
                                    </p:set>
                                    <p:animEffect transition="in" filter="fade">
                                      <p:cBhvr>
                                        <p:cTn id="13" dur="1000"/>
                                        <p:tgtEl>
                                          <p:spTgt spid="8">
                                            <p:graphicEl>
                                              <a:dgm id="{D081BD8D-EC68-4C41-9EDD-808E97C71092}"/>
                                            </p:graphicEl>
                                          </p:spTgt>
                                        </p:tgtEl>
                                      </p:cBhvr>
                                    </p:animEffect>
                                    <p:anim calcmode="lin" valueType="num">
                                      <p:cBhvr>
                                        <p:cTn id="14" dur="1000" fill="hold"/>
                                        <p:tgtEl>
                                          <p:spTgt spid="8">
                                            <p:graphicEl>
                                              <a:dgm id="{D081BD8D-EC68-4C41-9EDD-808E97C71092}"/>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dgm id="{D081BD8D-EC68-4C41-9EDD-808E97C7109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graphicEl>
                                              <a:dgm id="{F5D9029C-6128-440B-A991-70F1DB2140A9}"/>
                                            </p:graphicEl>
                                          </p:spTgt>
                                        </p:tgtEl>
                                        <p:attrNameLst>
                                          <p:attrName>style.visibility</p:attrName>
                                        </p:attrNameLst>
                                      </p:cBhvr>
                                      <p:to>
                                        <p:strVal val="visible"/>
                                      </p:to>
                                    </p:set>
                                    <p:animEffect transition="in" filter="fade">
                                      <p:cBhvr>
                                        <p:cTn id="19" dur="1000"/>
                                        <p:tgtEl>
                                          <p:spTgt spid="8">
                                            <p:graphicEl>
                                              <a:dgm id="{F5D9029C-6128-440B-A991-70F1DB2140A9}"/>
                                            </p:graphicEl>
                                          </p:spTgt>
                                        </p:tgtEl>
                                      </p:cBhvr>
                                    </p:animEffect>
                                    <p:anim calcmode="lin" valueType="num">
                                      <p:cBhvr>
                                        <p:cTn id="20" dur="1000" fill="hold"/>
                                        <p:tgtEl>
                                          <p:spTgt spid="8">
                                            <p:graphicEl>
                                              <a:dgm id="{F5D9029C-6128-440B-A991-70F1DB2140A9}"/>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F5D9029C-6128-440B-A991-70F1DB2140A9}"/>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graphicEl>
                                              <a:dgm id="{44F6FAB0-79E5-43A1-BDDF-A5016DAE8D26}"/>
                                            </p:graphicEl>
                                          </p:spTgt>
                                        </p:tgtEl>
                                        <p:attrNameLst>
                                          <p:attrName>style.visibility</p:attrName>
                                        </p:attrNameLst>
                                      </p:cBhvr>
                                      <p:to>
                                        <p:strVal val="visible"/>
                                      </p:to>
                                    </p:set>
                                    <p:animEffect transition="in" filter="fade">
                                      <p:cBhvr>
                                        <p:cTn id="25" dur="1000"/>
                                        <p:tgtEl>
                                          <p:spTgt spid="8">
                                            <p:graphicEl>
                                              <a:dgm id="{44F6FAB0-79E5-43A1-BDDF-A5016DAE8D26}"/>
                                            </p:graphicEl>
                                          </p:spTgt>
                                        </p:tgtEl>
                                      </p:cBhvr>
                                    </p:animEffect>
                                    <p:anim calcmode="lin" valueType="num">
                                      <p:cBhvr>
                                        <p:cTn id="26" dur="1000" fill="hold"/>
                                        <p:tgtEl>
                                          <p:spTgt spid="8">
                                            <p:graphicEl>
                                              <a:dgm id="{44F6FAB0-79E5-43A1-BDDF-A5016DAE8D26}"/>
                                            </p:graphicEl>
                                          </p:spTgt>
                                        </p:tgtEl>
                                        <p:attrNameLst>
                                          <p:attrName>ppt_x</p:attrName>
                                        </p:attrNameLst>
                                      </p:cBhvr>
                                      <p:tavLst>
                                        <p:tav tm="0">
                                          <p:val>
                                            <p:strVal val="#ppt_x"/>
                                          </p:val>
                                        </p:tav>
                                        <p:tav tm="100000">
                                          <p:val>
                                            <p:strVal val="#ppt_x"/>
                                          </p:val>
                                        </p:tav>
                                      </p:tavLst>
                                    </p:anim>
                                    <p:anim calcmode="lin" valueType="num">
                                      <p:cBhvr>
                                        <p:cTn id="27" dur="1000" fill="hold"/>
                                        <p:tgtEl>
                                          <p:spTgt spid="8">
                                            <p:graphicEl>
                                              <a:dgm id="{44F6FAB0-79E5-43A1-BDDF-A5016DAE8D26}"/>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8" grpId="0">
        <p:bldSub>
          <a:bldDgm bld="one"/>
        </p:bldSub>
      </p:bldGraphic>
      <p:bldGraphic spid="10" grpId="0">
        <p:bldAsOne/>
      </p:bldGraphic>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16832"/>
            <a:ext cx="3528392" cy="28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2241479813"/>
              </p:ext>
            </p:extLst>
          </p:nvPr>
        </p:nvGraphicFramePr>
        <p:xfrm>
          <a:off x="-35060" y="663969"/>
          <a:ext cx="8229600" cy="574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516890" y="479303"/>
            <a:ext cx="2954655" cy="369332"/>
          </a:xfrm>
          <a:prstGeom prst="rect">
            <a:avLst/>
          </a:prstGeom>
        </p:spPr>
        <p:txBody>
          <a:bodyPr wrap="none">
            <a:spAutoFit/>
          </a:bodyPr>
          <a:lstStyle/>
          <a:p>
            <a:r>
              <a:rPr lang="ru-RU" b="1" dirty="0"/>
              <a:t>Джозеф Генри (1860) </a:t>
            </a:r>
            <a:r>
              <a:rPr lang="ru-RU" dirty="0"/>
              <a:t>	</a:t>
            </a:r>
          </a:p>
        </p:txBody>
      </p:sp>
      <p:graphicFrame>
        <p:nvGraphicFramePr>
          <p:cNvPr id="7" name="Схема 6"/>
          <p:cNvGraphicFramePr/>
          <p:nvPr>
            <p:extLst>
              <p:ext uri="{D42A27DB-BD31-4B8C-83A1-F6EECF244321}">
                <p14:modId xmlns:p14="http://schemas.microsoft.com/office/powerpoint/2010/main" val="2399676742"/>
              </p:ext>
            </p:extLst>
          </p:nvPr>
        </p:nvGraphicFramePr>
        <p:xfrm>
          <a:off x="3294112" y="188640"/>
          <a:ext cx="5724128" cy="23568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1370358157"/>
              </p:ext>
            </p:extLst>
          </p:nvPr>
        </p:nvGraphicFramePr>
        <p:xfrm>
          <a:off x="179512" y="4293096"/>
          <a:ext cx="8964488" cy="30558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Прямоугольник 1"/>
          <p:cNvSpPr/>
          <p:nvPr/>
        </p:nvSpPr>
        <p:spPr>
          <a:xfrm>
            <a:off x="5984456" y="2636912"/>
            <a:ext cx="3159544" cy="1754326"/>
          </a:xfrm>
          <a:prstGeom prst="rect">
            <a:avLst/>
          </a:prstGeom>
        </p:spPr>
        <p:txBody>
          <a:bodyPr wrap="square">
            <a:spAutoFit/>
          </a:bodyPr>
          <a:lstStyle/>
          <a:p>
            <a:pPr algn="ctr"/>
            <a:r>
              <a:rPr lang="ru-RU" b="1" dirty="0"/>
              <a:t>Джозеф Генри с женой Гарриет и их </a:t>
            </a:r>
            <a:endParaRPr lang="ru-RU" dirty="0"/>
          </a:p>
          <a:p>
            <a:pPr algn="ctr"/>
            <a:r>
              <a:rPr lang="ru-RU" b="1" dirty="0"/>
              <a:t>дочери Каролина, Елена и Мэри </a:t>
            </a:r>
            <a:endParaRPr lang="ru-RU" dirty="0"/>
          </a:p>
          <a:p>
            <a:pPr algn="ctr"/>
            <a:r>
              <a:rPr lang="ru-RU" b="1" dirty="0"/>
              <a:t>(</a:t>
            </a:r>
            <a:r>
              <a:rPr lang="ru-RU" dirty="0"/>
              <a:t>с молотками для игры в крикет</a:t>
            </a:r>
            <a:r>
              <a:rPr lang="ru-RU" dirty="0" smtClean="0"/>
              <a:t>, 1865</a:t>
            </a:r>
            <a:r>
              <a:rPr lang="ru-RU" dirty="0"/>
              <a:t>) 	</a:t>
            </a:r>
          </a:p>
        </p:txBody>
      </p:sp>
    </p:spTree>
    <p:extLst>
      <p:ext uri="{BB962C8B-B14F-4D97-AF65-F5344CB8AC3E}">
        <p14:creationId xmlns:p14="http://schemas.microsoft.com/office/powerpoint/2010/main" val="11214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graphicEl>
                                              <a:dgm id="{594F4B5F-D627-4263-88AD-9F9A1586BF90}"/>
                                            </p:graphicEl>
                                          </p:spTgt>
                                        </p:tgtEl>
                                        <p:attrNameLst>
                                          <p:attrName>style.visibility</p:attrName>
                                        </p:attrNameLst>
                                      </p:cBhvr>
                                      <p:to>
                                        <p:strVal val="visible"/>
                                      </p:to>
                                    </p:set>
                                    <p:animEffect transition="in" filter="fade">
                                      <p:cBhvr>
                                        <p:cTn id="13" dur="1000"/>
                                        <p:tgtEl>
                                          <p:spTgt spid="7">
                                            <p:graphicEl>
                                              <a:dgm id="{594F4B5F-D627-4263-88AD-9F9A1586BF90}"/>
                                            </p:graphicEl>
                                          </p:spTgt>
                                        </p:tgtEl>
                                      </p:cBhvr>
                                    </p:animEffect>
                                    <p:anim calcmode="lin" valueType="num">
                                      <p:cBhvr>
                                        <p:cTn id="14" dur="1000" fill="hold"/>
                                        <p:tgtEl>
                                          <p:spTgt spid="7">
                                            <p:graphicEl>
                                              <a:dgm id="{594F4B5F-D627-4263-88AD-9F9A1586BF90}"/>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594F4B5F-D627-4263-88AD-9F9A1586BF90}"/>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graphicEl>
                                              <a:dgm id="{12D3843E-F6F9-43C3-B685-D78EC92A5877}"/>
                                            </p:graphicEl>
                                          </p:spTgt>
                                        </p:tgtEl>
                                        <p:attrNameLst>
                                          <p:attrName>style.visibility</p:attrName>
                                        </p:attrNameLst>
                                      </p:cBhvr>
                                      <p:to>
                                        <p:strVal val="visible"/>
                                      </p:to>
                                    </p:set>
                                    <p:animEffect transition="in" filter="fade">
                                      <p:cBhvr>
                                        <p:cTn id="19" dur="1000"/>
                                        <p:tgtEl>
                                          <p:spTgt spid="7">
                                            <p:graphicEl>
                                              <a:dgm id="{12D3843E-F6F9-43C3-B685-D78EC92A5877}"/>
                                            </p:graphicEl>
                                          </p:spTgt>
                                        </p:tgtEl>
                                      </p:cBhvr>
                                    </p:animEffect>
                                    <p:anim calcmode="lin" valueType="num">
                                      <p:cBhvr>
                                        <p:cTn id="20" dur="1000" fill="hold"/>
                                        <p:tgtEl>
                                          <p:spTgt spid="7">
                                            <p:graphicEl>
                                              <a:dgm id="{12D3843E-F6F9-43C3-B685-D78EC92A5877}"/>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12D3843E-F6F9-43C3-B685-D78EC92A5877}"/>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7" grpId="0">
        <p:bldSub>
          <a:bldDgm bld="lvlOne"/>
        </p:bldSub>
      </p:bldGraphic>
      <p:bldGraphic spid="9"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25488"/>
          </a:xfrm>
        </p:spPr>
        <p:txBody>
          <a:bodyPr/>
          <a:lstStyle/>
          <a:p>
            <a:r>
              <a:rPr lang="ru-RU" i="1" dirty="0" smtClean="0">
                <a:effectLst>
                  <a:outerShdw blurRad="38100" dist="38100" dir="2700000" algn="tl">
                    <a:srgbClr val="000000">
                      <a:alpha val="43137"/>
                    </a:srgbClr>
                  </a:outerShdw>
                </a:effectLst>
                <a:latin typeface="Georgia" pitchFamily="18" charset="0"/>
              </a:rPr>
              <a:t>Признание</a:t>
            </a:r>
            <a:endParaRPr lang="ru-RU" i="1" dirty="0">
              <a:effectLst>
                <a:outerShdw blurRad="38100" dist="38100" dir="2700000" algn="tl">
                  <a:srgbClr val="000000">
                    <a:alpha val="43137"/>
                  </a:srgbClr>
                </a:outerShdw>
              </a:effectLst>
              <a:latin typeface="Georgia"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81198591"/>
              </p:ext>
            </p:extLst>
          </p:nvPr>
        </p:nvGraphicFramePr>
        <p:xfrm>
          <a:off x="-324544" y="764704"/>
          <a:ext cx="92273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4146757665"/>
              </p:ext>
            </p:extLst>
          </p:nvPr>
        </p:nvGraphicFramePr>
        <p:xfrm>
          <a:off x="2915816" y="1150930"/>
          <a:ext cx="4860032"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903" y="1165443"/>
            <a:ext cx="2301097" cy="1721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0041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68ED1EF1-01E4-4545-92DC-686BB1CF1555}"/>
                                            </p:graphicEl>
                                          </p:spTgt>
                                        </p:tgtEl>
                                        <p:attrNameLst>
                                          <p:attrName>style.visibility</p:attrName>
                                        </p:attrNameLst>
                                      </p:cBhvr>
                                      <p:to>
                                        <p:strVal val="visible"/>
                                      </p:to>
                                    </p:set>
                                    <p:animEffect transition="in" filter="fade">
                                      <p:cBhvr>
                                        <p:cTn id="7" dur="750"/>
                                        <p:tgtEl>
                                          <p:spTgt spid="4">
                                            <p:graphicEl>
                                              <a:dgm id="{68ED1EF1-01E4-4545-92DC-686BB1CF1555}"/>
                                            </p:graphicEl>
                                          </p:spTgt>
                                        </p:tgtEl>
                                      </p:cBhvr>
                                    </p:animEffect>
                                    <p:anim calcmode="lin" valueType="num">
                                      <p:cBhvr>
                                        <p:cTn id="8" dur="750" fill="hold"/>
                                        <p:tgtEl>
                                          <p:spTgt spid="4">
                                            <p:graphicEl>
                                              <a:dgm id="{68ED1EF1-01E4-4545-92DC-686BB1CF1555}"/>
                                            </p:graphicEl>
                                          </p:spTgt>
                                        </p:tgtEl>
                                        <p:attrNameLst>
                                          <p:attrName>ppt_x</p:attrName>
                                        </p:attrNameLst>
                                      </p:cBhvr>
                                      <p:tavLst>
                                        <p:tav tm="0">
                                          <p:val>
                                            <p:strVal val="#ppt_x"/>
                                          </p:val>
                                        </p:tav>
                                        <p:tav tm="100000">
                                          <p:val>
                                            <p:strVal val="#ppt_x"/>
                                          </p:val>
                                        </p:tav>
                                      </p:tavLst>
                                    </p:anim>
                                    <p:anim calcmode="lin" valueType="num">
                                      <p:cBhvr>
                                        <p:cTn id="9" dur="750" fill="hold"/>
                                        <p:tgtEl>
                                          <p:spTgt spid="4">
                                            <p:graphicEl>
                                              <a:dgm id="{68ED1EF1-01E4-4545-92DC-686BB1CF1555}"/>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
                                            <p:graphicEl>
                                              <a:dgm id="{60BF192A-CFE5-4340-8FCF-6553CECE2275}"/>
                                            </p:graphicEl>
                                          </p:spTgt>
                                        </p:tgtEl>
                                        <p:attrNameLst>
                                          <p:attrName>style.visibility</p:attrName>
                                        </p:attrNameLst>
                                      </p:cBhvr>
                                      <p:to>
                                        <p:strVal val="visible"/>
                                      </p:to>
                                    </p:set>
                                    <p:animEffect transition="in" filter="fade">
                                      <p:cBhvr>
                                        <p:cTn id="13" dur="750"/>
                                        <p:tgtEl>
                                          <p:spTgt spid="4">
                                            <p:graphicEl>
                                              <a:dgm id="{60BF192A-CFE5-4340-8FCF-6553CECE2275}"/>
                                            </p:graphicEl>
                                          </p:spTgt>
                                        </p:tgtEl>
                                      </p:cBhvr>
                                    </p:animEffect>
                                    <p:anim calcmode="lin" valueType="num">
                                      <p:cBhvr>
                                        <p:cTn id="14" dur="750" fill="hold"/>
                                        <p:tgtEl>
                                          <p:spTgt spid="4">
                                            <p:graphicEl>
                                              <a:dgm id="{60BF192A-CFE5-4340-8FCF-6553CECE2275}"/>
                                            </p:graphicEl>
                                          </p:spTgt>
                                        </p:tgtEl>
                                        <p:attrNameLst>
                                          <p:attrName>ppt_x</p:attrName>
                                        </p:attrNameLst>
                                      </p:cBhvr>
                                      <p:tavLst>
                                        <p:tav tm="0">
                                          <p:val>
                                            <p:strVal val="#ppt_x"/>
                                          </p:val>
                                        </p:tav>
                                        <p:tav tm="100000">
                                          <p:val>
                                            <p:strVal val="#ppt_x"/>
                                          </p:val>
                                        </p:tav>
                                      </p:tavLst>
                                    </p:anim>
                                    <p:anim calcmode="lin" valueType="num">
                                      <p:cBhvr>
                                        <p:cTn id="15" dur="750" fill="hold"/>
                                        <p:tgtEl>
                                          <p:spTgt spid="4">
                                            <p:graphicEl>
                                              <a:dgm id="{60BF192A-CFE5-4340-8FCF-6553CECE2275}"/>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8A6345B0-59F2-4111-8674-49B75211F09E}"/>
                                            </p:graphicEl>
                                          </p:spTgt>
                                        </p:tgtEl>
                                        <p:attrNameLst>
                                          <p:attrName>style.visibility</p:attrName>
                                        </p:attrNameLst>
                                      </p:cBhvr>
                                      <p:to>
                                        <p:strVal val="visible"/>
                                      </p:to>
                                    </p:set>
                                    <p:animEffect transition="in" filter="fade">
                                      <p:cBhvr>
                                        <p:cTn id="19" dur="750"/>
                                        <p:tgtEl>
                                          <p:spTgt spid="4">
                                            <p:graphicEl>
                                              <a:dgm id="{8A6345B0-59F2-4111-8674-49B75211F09E}"/>
                                            </p:graphicEl>
                                          </p:spTgt>
                                        </p:tgtEl>
                                      </p:cBhvr>
                                    </p:animEffect>
                                    <p:anim calcmode="lin" valueType="num">
                                      <p:cBhvr>
                                        <p:cTn id="20" dur="750" fill="hold"/>
                                        <p:tgtEl>
                                          <p:spTgt spid="4">
                                            <p:graphicEl>
                                              <a:dgm id="{8A6345B0-59F2-4111-8674-49B75211F09E}"/>
                                            </p:graphicEl>
                                          </p:spTgt>
                                        </p:tgtEl>
                                        <p:attrNameLst>
                                          <p:attrName>ppt_x</p:attrName>
                                        </p:attrNameLst>
                                      </p:cBhvr>
                                      <p:tavLst>
                                        <p:tav tm="0">
                                          <p:val>
                                            <p:strVal val="#ppt_x"/>
                                          </p:val>
                                        </p:tav>
                                        <p:tav tm="100000">
                                          <p:val>
                                            <p:strVal val="#ppt_x"/>
                                          </p:val>
                                        </p:tav>
                                      </p:tavLst>
                                    </p:anim>
                                    <p:anim calcmode="lin" valueType="num">
                                      <p:cBhvr>
                                        <p:cTn id="21" dur="750" fill="hold"/>
                                        <p:tgtEl>
                                          <p:spTgt spid="4">
                                            <p:graphicEl>
                                              <a:dgm id="{8A6345B0-59F2-4111-8674-49B75211F09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
                                            <p:graphicEl>
                                              <a:dgm id="{90FCD916-CA9A-4280-80D3-E168C49A1019}"/>
                                            </p:graphicEl>
                                          </p:spTgt>
                                        </p:tgtEl>
                                        <p:attrNameLst>
                                          <p:attrName>style.visibility</p:attrName>
                                        </p:attrNameLst>
                                      </p:cBhvr>
                                      <p:to>
                                        <p:strVal val="visible"/>
                                      </p:to>
                                    </p:set>
                                    <p:animEffect transition="in" filter="fade">
                                      <p:cBhvr>
                                        <p:cTn id="25" dur="750"/>
                                        <p:tgtEl>
                                          <p:spTgt spid="4">
                                            <p:graphicEl>
                                              <a:dgm id="{90FCD916-CA9A-4280-80D3-E168C49A1019}"/>
                                            </p:graphicEl>
                                          </p:spTgt>
                                        </p:tgtEl>
                                      </p:cBhvr>
                                    </p:animEffect>
                                    <p:anim calcmode="lin" valueType="num">
                                      <p:cBhvr>
                                        <p:cTn id="26" dur="750" fill="hold"/>
                                        <p:tgtEl>
                                          <p:spTgt spid="4">
                                            <p:graphicEl>
                                              <a:dgm id="{90FCD916-CA9A-4280-80D3-E168C49A1019}"/>
                                            </p:graphicEl>
                                          </p:spTgt>
                                        </p:tgtEl>
                                        <p:attrNameLst>
                                          <p:attrName>ppt_x</p:attrName>
                                        </p:attrNameLst>
                                      </p:cBhvr>
                                      <p:tavLst>
                                        <p:tav tm="0">
                                          <p:val>
                                            <p:strVal val="#ppt_x"/>
                                          </p:val>
                                        </p:tav>
                                        <p:tav tm="100000">
                                          <p:val>
                                            <p:strVal val="#ppt_x"/>
                                          </p:val>
                                        </p:tav>
                                      </p:tavLst>
                                    </p:anim>
                                    <p:anim calcmode="lin" valueType="num">
                                      <p:cBhvr>
                                        <p:cTn id="27" dur="750" fill="hold"/>
                                        <p:tgtEl>
                                          <p:spTgt spid="4">
                                            <p:graphicEl>
                                              <a:dgm id="{90FCD916-CA9A-4280-80D3-E168C49A1019}"/>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fade">
                                      <p:cBhvr>
                                        <p:cTn id="37" dur="1000"/>
                                        <p:tgtEl>
                                          <p:spTgt spid="10242"/>
                                        </p:tgtEl>
                                      </p:cBhvr>
                                    </p:animEffect>
                                    <p:anim calcmode="lin" valueType="num">
                                      <p:cBhvr>
                                        <p:cTn id="38" dur="1000" fill="hold"/>
                                        <p:tgtEl>
                                          <p:spTgt spid="10242"/>
                                        </p:tgtEl>
                                        <p:attrNameLst>
                                          <p:attrName>ppt_x</p:attrName>
                                        </p:attrNameLst>
                                      </p:cBhvr>
                                      <p:tavLst>
                                        <p:tav tm="0">
                                          <p:val>
                                            <p:strVal val="#ppt_x"/>
                                          </p:val>
                                        </p:tav>
                                        <p:tav tm="100000">
                                          <p:val>
                                            <p:strVal val="#ppt_x"/>
                                          </p:val>
                                        </p:tav>
                                      </p:tavLst>
                                    </p:anim>
                                    <p:anim calcmode="lin" valueType="num">
                                      <p:cBhvr>
                                        <p:cTn id="3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546395885"/>
              </p:ext>
            </p:extLst>
          </p:nvPr>
        </p:nvGraphicFramePr>
        <p:xfrm>
          <a:off x="323528" y="764704"/>
          <a:ext cx="8579296"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3346035849"/>
              </p:ext>
            </p:extLst>
          </p:nvPr>
        </p:nvGraphicFramePr>
        <p:xfrm>
          <a:off x="3779912" y="4149080"/>
          <a:ext cx="5364088" cy="2388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Заголовок 1"/>
          <p:cNvSpPr>
            <a:spLocks noGrp="1"/>
          </p:cNvSpPr>
          <p:nvPr>
            <p:ph type="title"/>
          </p:nvPr>
        </p:nvSpPr>
        <p:spPr>
          <a:xfrm>
            <a:off x="467544" y="332656"/>
            <a:ext cx="8229600" cy="725488"/>
          </a:xfrm>
        </p:spPr>
        <p:txBody>
          <a:bodyPr/>
          <a:lstStyle/>
          <a:p>
            <a:r>
              <a:rPr lang="ru-RU" i="1" dirty="0" smtClean="0">
                <a:effectLst>
                  <a:outerShdw blurRad="38100" dist="38100" dir="2700000" algn="tl">
                    <a:srgbClr val="000000">
                      <a:alpha val="43137"/>
                    </a:srgbClr>
                  </a:outerShdw>
                </a:effectLst>
                <a:latin typeface="Georgia" pitchFamily="18" charset="0"/>
              </a:rPr>
              <a:t>Признание</a:t>
            </a:r>
            <a:endParaRPr lang="ru-RU" i="1" dirty="0">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4879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graphicEl>
                                              <a:dgm id="{67C36D2D-20D8-4841-BB53-A4C9374B8225}"/>
                                            </p:graphicEl>
                                          </p:spTgt>
                                        </p:tgtEl>
                                        <p:attrNameLst>
                                          <p:attrName>style.visibility</p:attrName>
                                        </p:attrNameLst>
                                      </p:cBhvr>
                                      <p:to>
                                        <p:strVal val="visible"/>
                                      </p:to>
                                    </p:set>
                                    <p:anim calcmode="lin" valueType="num">
                                      <p:cBhvr>
                                        <p:cTn id="7" dur="1000" fill="hold"/>
                                        <p:tgtEl>
                                          <p:spTgt spid="5">
                                            <p:graphicEl>
                                              <a:dgm id="{67C36D2D-20D8-4841-BB53-A4C9374B8225}"/>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67C36D2D-20D8-4841-BB53-A4C9374B8225}"/>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67C36D2D-20D8-4841-BB53-A4C9374B8225}"/>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67C36D2D-20D8-4841-BB53-A4C9374B8225}"/>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2AD961B3-5DAD-49E4-BE60-93C073D2D980}"/>
                                            </p:graphicEl>
                                          </p:spTgt>
                                        </p:tgtEl>
                                        <p:attrNameLst>
                                          <p:attrName>style.visibility</p:attrName>
                                        </p:attrNameLst>
                                      </p:cBhvr>
                                      <p:to>
                                        <p:strVal val="visible"/>
                                      </p:to>
                                    </p:set>
                                    <p:anim calcmode="lin" valueType="num">
                                      <p:cBhvr>
                                        <p:cTn id="13" dur="1000" fill="hold"/>
                                        <p:tgtEl>
                                          <p:spTgt spid="5">
                                            <p:graphicEl>
                                              <a:dgm id="{2AD961B3-5DAD-49E4-BE60-93C073D2D980}"/>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2AD961B3-5DAD-49E4-BE60-93C073D2D980}"/>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2AD961B3-5DAD-49E4-BE60-93C073D2D980}"/>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2AD961B3-5DAD-49E4-BE60-93C073D2D98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graphicEl>
                                              <a:dgm id="{BD79563E-3F31-4B42-8603-44CC6780F079}"/>
                                            </p:graphicEl>
                                          </p:spTgt>
                                        </p:tgtEl>
                                        <p:attrNameLst>
                                          <p:attrName>style.visibility</p:attrName>
                                        </p:attrNameLst>
                                      </p:cBhvr>
                                      <p:to>
                                        <p:strVal val="visible"/>
                                      </p:to>
                                    </p:set>
                                    <p:animEffect transition="in" filter="wipe(right)">
                                      <p:cBhvr>
                                        <p:cTn id="21" dur="1250"/>
                                        <p:tgtEl>
                                          <p:spTgt spid="7">
                                            <p:graphicEl>
                                              <a:dgm id="{BD79563E-3F31-4B42-8603-44CC6780F079}"/>
                                            </p:graphicEl>
                                          </p:spTgt>
                                        </p:tgtEl>
                                      </p:cBhvr>
                                    </p:animEffect>
                                  </p:childTnLst>
                                </p:cTn>
                              </p:par>
                            </p:childTnLst>
                          </p:cTn>
                        </p:par>
                        <p:par>
                          <p:cTn id="22" fill="hold">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7">
                                            <p:graphicEl>
                                              <a:dgm id="{F5378E1B-4DC3-455C-9912-97A5F96FBEF9}"/>
                                            </p:graphicEl>
                                          </p:spTgt>
                                        </p:tgtEl>
                                        <p:attrNameLst>
                                          <p:attrName>style.visibility</p:attrName>
                                        </p:attrNameLst>
                                      </p:cBhvr>
                                      <p:to>
                                        <p:strVal val="visible"/>
                                      </p:to>
                                    </p:set>
                                    <p:animEffect transition="in" filter="wipe(right)">
                                      <p:cBhvr>
                                        <p:cTn id="25" dur="1250"/>
                                        <p:tgtEl>
                                          <p:spTgt spid="7">
                                            <p:graphicEl>
                                              <a:dgm id="{F5378E1B-4DC3-455C-9912-97A5F96FBE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7"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K:\ProPowerPoint\Шаблоны\ОБРАЗОВАНИЕ\Физика\Fizika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Заголовок 1"/>
          <p:cNvSpPr>
            <a:spLocks noGrp="1"/>
          </p:cNvSpPr>
          <p:nvPr>
            <p:ph type="title"/>
          </p:nvPr>
        </p:nvSpPr>
        <p:spPr>
          <a:xfrm>
            <a:off x="457200" y="332656"/>
            <a:ext cx="8229600" cy="725488"/>
          </a:xfrm>
        </p:spPr>
        <p:txBody>
          <a:bodyPr/>
          <a:lstStyle/>
          <a:p>
            <a:r>
              <a:rPr lang="ru-RU" b="1" dirty="0" smtClean="0">
                <a:solidFill>
                  <a:schemeClr val="bg1"/>
                </a:solidFill>
              </a:rPr>
              <a:t>Джозеф Генри: хронология </a:t>
            </a:r>
            <a:r>
              <a:rPr lang="ru-RU" dirty="0" smtClean="0">
                <a:solidFill>
                  <a:schemeClr val="bg1"/>
                </a:solidFill>
              </a:rPr>
              <a:t/>
            </a:r>
            <a:br>
              <a:rPr lang="ru-RU" dirty="0" smtClean="0">
                <a:solidFill>
                  <a:schemeClr val="bg1"/>
                </a:solidFill>
              </a:rPr>
            </a:br>
            <a:endParaRPr lang="ru-RU" dirty="0" smtClean="0">
              <a:solidFill>
                <a:schemeClr val="bg1"/>
              </a:solidFill>
            </a:endParaRPr>
          </a:p>
        </p:txBody>
      </p:sp>
      <p:sp>
        <p:nvSpPr>
          <p:cNvPr id="5124" name="Объект 2"/>
          <p:cNvSpPr>
            <a:spLocks noGrp="1"/>
          </p:cNvSpPr>
          <p:nvPr>
            <p:ph idx="1"/>
          </p:nvPr>
        </p:nvSpPr>
        <p:spPr>
          <a:xfrm>
            <a:off x="457200" y="908720"/>
            <a:ext cx="8229600" cy="4525963"/>
          </a:xfrm>
        </p:spPr>
        <p:txBody>
          <a:bodyPr/>
          <a:lstStyle/>
          <a:p>
            <a:r>
              <a:rPr lang="ru-RU" sz="2000" dirty="0" smtClean="0">
                <a:solidFill>
                  <a:schemeClr val="bg1"/>
                </a:solidFill>
              </a:rPr>
              <a:t>17.12.1797</a:t>
            </a:r>
            <a:r>
              <a:rPr lang="ru-RU" sz="2000" dirty="0">
                <a:solidFill>
                  <a:schemeClr val="bg1"/>
                </a:solidFill>
              </a:rPr>
              <a:t>. Родился в Олбани (штат Нью-Йорк), родители – Уильям и Энн Генри. </a:t>
            </a:r>
          </a:p>
          <a:p>
            <a:r>
              <a:rPr lang="ru-RU" sz="2000" dirty="0" smtClean="0">
                <a:solidFill>
                  <a:schemeClr val="bg1"/>
                </a:solidFill>
              </a:rPr>
              <a:t>1804</a:t>
            </a:r>
            <a:r>
              <a:rPr lang="ru-RU" sz="2000" dirty="0">
                <a:solidFill>
                  <a:schemeClr val="bg1"/>
                </a:solidFill>
              </a:rPr>
              <a:t>. Переехал в </a:t>
            </a:r>
            <a:r>
              <a:rPr lang="ru-RU" sz="2000" dirty="0" err="1">
                <a:solidFill>
                  <a:schemeClr val="bg1"/>
                </a:solidFill>
              </a:rPr>
              <a:t>Голуэй</a:t>
            </a:r>
            <a:r>
              <a:rPr lang="ru-RU" sz="2000" dirty="0">
                <a:solidFill>
                  <a:schemeClr val="bg1"/>
                </a:solidFill>
              </a:rPr>
              <a:t> (пригород Олбани), где учился в школе, позже названную его именем. </a:t>
            </a:r>
          </a:p>
          <a:p>
            <a:r>
              <a:rPr lang="ru-RU" sz="2000" dirty="0">
                <a:solidFill>
                  <a:schemeClr val="bg1"/>
                </a:solidFill>
              </a:rPr>
              <a:t>1813. Избран президентом театрального общества Трибуны (Олбани). </a:t>
            </a:r>
          </a:p>
          <a:p>
            <a:r>
              <a:rPr lang="ru-RU" sz="2000" dirty="0">
                <a:solidFill>
                  <a:schemeClr val="bg1"/>
                </a:solidFill>
              </a:rPr>
              <a:t>1819 – 1822. Обучался в Академии Олбани. </a:t>
            </a:r>
          </a:p>
          <a:p>
            <a:r>
              <a:rPr lang="ru-RU" sz="2000" dirty="0">
                <a:solidFill>
                  <a:schemeClr val="bg1"/>
                </a:solidFill>
              </a:rPr>
              <a:t>1826 – 1832. Профессор математики и естественной философии Академии Олбани. </a:t>
            </a:r>
          </a:p>
          <a:p>
            <a:r>
              <a:rPr lang="ru-RU" sz="2000" dirty="0">
                <a:solidFill>
                  <a:schemeClr val="bg1"/>
                </a:solidFill>
              </a:rPr>
              <a:t>1827. Начал исследования электромагнетизма. </a:t>
            </a:r>
          </a:p>
          <a:p>
            <a:r>
              <a:rPr lang="ru-RU" sz="2000" dirty="0">
                <a:solidFill>
                  <a:schemeClr val="bg1"/>
                </a:solidFill>
              </a:rPr>
              <a:t>1829. Стал библиотекарем Академии Олбани. Награждён званием почётный член-корреспондент </a:t>
            </a:r>
            <a:r>
              <a:rPr lang="en-US" sz="2000" dirty="0">
                <a:solidFill>
                  <a:schemeClr val="bg1"/>
                </a:solidFill>
              </a:rPr>
              <a:t>Union College (Awarded an Honorary A.M. from Union College). </a:t>
            </a:r>
          </a:p>
          <a:p>
            <a:r>
              <a:rPr lang="ru-RU" sz="2000" dirty="0">
                <a:solidFill>
                  <a:schemeClr val="bg1"/>
                </a:solidFill>
              </a:rPr>
              <a:t>03.05.1830. Женился на Гарриет Александр (1808-1882). </a:t>
            </a:r>
          </a:p>
          <a:p>
            <a:r>
              <a:rPr lang="ru-RU" sz="2000" dirty="0">
                <a:solidFill>
                  <a:schemeClr val="bg1"/>
                </a:solidFill>
              </a:rPr>
              <a:t>1831. Публикации основополагающей работы по электромагнетизму и статьи об электродвигателе в научном журнале «</a:t>
            </a:r>
            <a:r>
              <a:rPr lang="ru-RU" sz="2000" dirty="0" err="1">
                <a:solidFill>
                  <a:schemeClr val="bg1"/>
                </a:solidFill>
              </a:rPr>
              <a:t>American</a:t>
            </a:r>
            <a:r>
              <a:rPr lang="ru-RU" sz="2000" dirty="0">
                <a:solidFill>
                  <a:schemeClr val="bg1"/>
                </a:solidFill>
              </a:rPr>
              <a:t> </a:t>
            </a:r>
            <a:r>
              <a:rPr lang="ru-RU" sz="2000" dirty="0" err="1">
                <a:solidFill>
                  <a:schemeClr val="bg1"/>
                </a:solidFill>
              </a:rPr>
              <a:t>Journal</a:t>
            </a:r>
            <a:r>
              <a:rPr lang="ru-RU" sz="2000" dirty="0">
                <a:solidFill>
                  <a:schemeClr val="bg1"/>
                </a:solidFill>
              </a:rPr>
              <a:t> </a:t>
            </a:r>
            <a:r>
              <a:rPr lang="ru-RU" sz="2000" dirty="0" err="1">
                <a:solidFill>
                  <a:schemeClr val="bg1"/>
                </a:solidFill>
              </a:rPr>
              <a:t>of</a:t>
            </a:r>
            <a:r>
              <a:rPr lang="ru-RU" sz="2000" dirty="0">
                <a:solidFill>
                  <a:schemeClr val="bg1"/>
                </a:solidFill>
              </a:rPr>
              <a:t> </a:t>
            </a:r>
            <a:r>
              <a:rPr lang="ru-RU" sz="2000" dirty="0" err="1">
                <a:solidFill>
                  <a:schemeClr val="bg1"/>
                </a:solidFill>
              </a:rPr>
              <a:t>Science</a:t>
            </a:r>
            <a:r>
              <a:rPr lang="ru-RU" sz="2000" dirty="0">
                <a:solidFill>
                  <a:schemeClr val="bg1"/>
                </a:solidFill>
              </a:rPr>
              <a:t>». Продемонстрировал прототип телеграфа. </a:t>
            </a:r>
          </a:p>
          <a:p>
            <a:r>
              <a:rPr lang="ru-RU" sz="2000" dirty="0">
                <a:solidFill>
                  <a:schemeClr val="bg1"/>
                </a:solidFill>
              </a:rPr>
              <a:t>1832 – 1848. Профессор естественной философии в Колледже Нью-Джерси (Принстонский университет). </a:t>
            </a:r>
          </a:p>
          <a:p>
            <a:r>
              <a:rPr lang="ru-RU" sz="2000" dirty="0">
                <a:solidFill>
                  <a:schemeClr val="bg1"/>
                </a:solidFill>
              </a:rPr>
              <a:t>1846 – 1878. Директор </a:t>
            </a:r>
            <a:r>
              <a:rPr lang="ru-RU" sz="2000" dirty="0" err="1">
                <a:solidFill>
                  <a:schemeClr val="bg1"/>
                </a:solidFill>
              </a:rPr>
              <a:t>Смитсоновского</a:t>
            </a:r>
            <a:r>
              <a:rPr lang="ru-RU" sz="2000" dirty="0">
                <a:solidFill>
                  <a:schemeClr val="bg1"/>
                </a:solidFill>
              </a:rPr>
              <a:t> института. </a:t>
            </a:r>
          </a:p>
          <a:p>
            <a:r>
              <a:rPr lang="ru-RU" sz="2000" dirty="0">
                <a:solidFill>
                  <a:schemeClr val="bg1"/>
                </a:solidFill>
              </a:rPr>
              <a:t>1848. Организовал </a:t>
            </a:r>
            <a:r>
              <a:rPr lang="ru-RU" sz="2000" dirty="0" err="1">
                <a:solidFill>
                  <a:schemeClr val="bg1"/>
                </a:solidFill>
              </a:rPr>
              <a:t>Смитсоновскую</a:t>
            </a:r>
            <a:r>
              <a:rPr lang="ru-RU" sz="2000" dirty="0">
                <a:solidFill>
                  <a:schemeClr val="bg1"/>
                </a:solidFill>
              </a:rPr>
              <a:t> наблюдательную метеорологическую сеть. </a:t>
            </a:r>
          </a:p>
          <a:p>
            <a:r>
              <a:rPr lang="ru-RU" sz="2000" dirty="0">
                <a:solidFill>
                  <a:schemeClr val="bg1"/>
                </a:solidFill>
              </a:rPr>
              <a:t>1849 – 1850. Президент Ассоциации Америки по содействию развитию науки. </a:t>
            </a:r>
          </a:p>
          <a:p>
            <a:r>
              <a:rPr lang="ru-RU" sz="2000" dirty="0">
                <a:solidFill>
                  <a:schemeClr val="bg1"/>
                </a:solidFill>
              </a:rPr>
              <a:t>1851. Удостоен Гарвардским университетом звания почетного доктора права. </a:t>
            </a:r>
          </a:p>
          <a:p>
            <a:r>
              <a:rPr lang="ru-RU" sz="2000" dirty="0">
                <a:solidFill>
                  <a:schemeClr val="bg1"/>
                </a:solidFill>
              </a:rPr>
              <a:t>1852 – 1878. Член (с 1871 председатель) Государственного совета по маякам. </a:t>
            </a:r>
          </a:p>
          <a:p>
            <a:r>
              <a:rPr lang="ru-RU" sz="2000" dirty="0">
                <a:solidFill>
                  <a:schemeClr val="bg1"/>
                </a:solidFill>
              </a:rPr>
              <a:t>1868 – 1878. Президент Академии наук США. </a:t>
            </a:r>
          </a:p>
          <a:p>
            <a:r>
              <a:rPr lang="ru-RU" sz="2000" dirty="0">
                <a:solidFill>
                  <a:schemeClr val="bg1"/>
                </a:solidFill>
              </a:rPr>
              <a:t>1871. Избран президентом Философского общества в Вашингтоне, округ Колумбия. </a:t>
            </a:r>
          </a:p>
          <a:p>
            <a:r>
              <a:rPr lang="ru-RU" sz="2000" dirty="0">
                <a:solidFill>
                  <a:schemeClr val="bg1"/>
                </a:solidFill>
              </a:rPr>
              <a:t>13.05.1878. Умер в Вашингтоне.</a:t>
            </a:r>
            <a:endParaRPr lang="ru-RU" sz="2000" dirty="0" smtClean="0">
              <a:solidFill>
                <a:schemeClr val="bg1"/>
              </a:solidFill>
            </a:endParaRPr>
          </a:p>
        </p:txBody>
      </p:sp>
      <p:sp>
        <p:nvSpPr>
          <p:cNvPr id="4" name="TextBox 3"/>
          <p:cNvSpPr txBox="1"/>
          <p:nvPr/>
        </p:nvSpPr>
        <p:spPr>
          <a:xfrm>
            <a:off x="7519988" y="6499225"/>
            <a:ext cx="1616075" cy="307975"/>
          </a:xfrm>
          <a:prstGeom prst="rect">
            <a:avLst/>
          </a:prstGeom>
          <a:noFill/>
        </p:spPr>
        <p:txBody>
          <a:bodyPr wrap="none">
            <a:spAutoFit/>
          </a:bodyPr>
          <a:lstStyle/>
          <a:p>
            <a:pPr>
              <a:defRPr/>
            </a:pPr>
            <a:r>
              <a:rPr lang="en-US" sz="1400" dirty="0" err="1">
                <a:solidFill>
                  <a:schemeClr val="tx2">
                    <a:lumMod val="75000"/>
                  </a:schemeClr>
                </a:solidFill>
                <a:latin typeface="Ariston" pitchFamily="66" charset="0"/>
              </a:rPr>
              <a:t>ProPowerPoint.Ru</a:t>
            </a:r>
            <a:endParaRPr lang="ru-RU" sz="1400" dirty="0">
              <a:solidFill>
                <a:schemeClr val="tx2">
                  <a:lumMod val="75000"/>
                </a:schemeClr>
              </a:solidFill>
              <a:latin typeface="Ariston" pitchFamily="66" charset="0"/>
            </a:endParaRPr>
          </a:p>
        </p:txBody>
      </p:sp>
    </p:spTree>
    <p:extLst>
      <p:ext uri="{BB962C8B-B14F-4D97-AF65-F5344CB8AC3E}">
        <p14:creationId xmlns:p14="http://schemas.microsoft.com/office/powerpoint/2010/main" val="278234711"/>
      </p:ext>
    </p:extLst>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p:cTn id="7" dur="15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5124">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anim calcmode="lin" valueType="num">
                                      <p:cBhvr>
                                        <p:cTn id="11" dur="15000" fill="hold"/>
                                        <p:tgtEl>
                                          <p:spTgt spid="5124">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5124">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 calcmode="lin" valueType="num">
                                      <p:cBhvr>
                                        <p:cTn id="15" dur="15000" fill="hold"/>
                                        <p:tgtEl>
                                          <p:spTgt spid="5124">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5124">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 calcmode="lin" valueType="num">
                                      <p:cBhvr>
                                        <p:cTn id="19" dur="15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5124">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anim calcmode="lin" valueType="num">
                                      <p:cBhvr>
                                        <p:cTn id="23" dur="15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5124">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anim calcmode="lin" valueType="num">
                                      <p:cBhvr>
                                        <p:cTn id="27" dur="15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5124">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anim calcmode="lin" valueType="num">
                                      <p:cBhvr>
                                        <p:cTn id="31" dur="15000" fill="hold"/>
                                        <p:tgtEl>
                                          <p:spTgt spid="5124">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5124">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5124">
                                            <p:txEl>
                                              <p:pRg st="7" end="7"/>
                                            </p:txEl>
                                          </p:spTgt>
                                        </p:tgtEl>
                                        <p:attrNameLst>
                                          <p:attrName>style.visibility</p:attrName>
                                        </p:attrNameLst>
                                      </p:cBhvr>
                                      <p:to>
                                        <p:strVal val="visible"/>
                                      </p:to>
                                    </p:set>
                                    <p:anim calcmode="lin" valueType="num">
                                      <p:cBhvr>
                                        <p:cTn id="35" dur="15000" fill="hold"/>
                                        <p:tgtEl>
                                          <p:spTgt spid="5124">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5124">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5124">
                                            <p:txEl>
                                              <p:pRg st="8" end="8"/>
                                            </p:txEl>
                                          </p:spTgt>
                                        </p:tgtEl>
                                        <p:attrNameLst>
                                          <p:attrName>style.visibility</p:attrName>
                                        </p:attrNameLst>
                                      </p:cBhvr>
                                      <p:to>
                                        <p:strVal val="visible"/>
                                      </p:to>
                                    </p:set>
                                    <p:anim calcmode="lin" valueType="num">
                                      <p:cBhvr>
                                        <p:cTn id="39" dur="15000" fill="hold"/>
                                        <p:tgtEl>
                                          <p:spTgt spid="5124">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5124">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5124">
                                            <p:txEl>
                                              <p:pRg st="9" end="9"/>
                                            </p:txEl>
                                          </p:spTgt>
                                        </p:tgtEl>
                                        <p:attrNameLst>
                                          <p:attrName>style.visibility</p:attrName>
                                        </p:attrNameLst>
                                      </p:cBhvr>
                                      <p:to>
                                        <p:strVal val="visible"/>
                                      </p:to>
                                    </p:set>
                                    <p:anim calcmode="lin" valueType="num">
                                      <p:cBhvr>
                                        <p:cTn id="43" dur="15000" fill="hold"/>
                                        <p:tgtEl>
                                          <p:spTgt spid="5124">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5124">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5124">
                                            <p:txEl>
                                              <p:pRg st="10" end="10"/>
                                            </p:txEl>
                                          </p:spTgt>
                                        </p:tgtEl>
                                        <p:attrNameLst>
                                          <p:attrName>style.visibility</p:attrName>
                                        </p:attrNameLst>
                                      </p:cBhvr>
                                      <p:to>
                                        <p:strVal val="visible"/>
                                      </p:to>
                                    </p:set>
                                    <p:anim calcmode="lin" valueType="num">
                                      <p:cBhvr>
                                        <p:cTn id="47" dur="15000" fill="hold"/>
                                        <p:tgtEl>
                                          <p:spTgt spid="5124">
                                            <p:txEl>
                                              <p:pRg st="10" end="10"/>
                                            </p:txEl>
                                          </p:spTgt>
                                        </p:tgtEl>
                                        <p:attrNameLst>
                                          <p:attrName>ppt_x</p:attrName>
                                        </p:attrNameLst>
                                      </p:cBhvr>
                                      <p:tavLst>
                                        <p:tav tm="0">
                                          <p:val>
                                            <p:strVal val="#ppt_x"/>
                                          </p:val>
                                        </p:tav>
                                        <p:tav tm="100000">
                                          <p:val>
                                            <p:strVal val="#ppt_x"/>
                                          </p:val>
                                        </p:tav>
                                      </p:tavLst>
                                    </p:anim>
                                    <p:anim calcmode="lin" valueType="num">
                                      <p:cBhvr>
                                        <p:cTn id="48" dur="15000" fill="hold"/>
                                        <p:tgtEl>
                                          <p:spTgt spid="5124">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5124">
                                            <p:txEl>
                                              <p:pRg st="11" end="11"/>
                                            </p:txEl>
                                          </p:spTgt>
                                        </p:tgtEl>
                                        <p:attrNameLst>
                                          <p:attrName>style.visibility</p:attrName>
                                        </p:attrNameLst>
                                      </p:cBhvr>
                                      <p:to>
                                        <p:strVal val="visible"/>
                                      </p:to>
                                    </p:set>
                                    <p:anim calcmode="lin" valueType="num">
                                      <p:cBhvr>
                                        <p:cTn id="51" dur="15000" fill="hold"/>
                                        <p:tgtEl>
                                          <p:spTgt spid="5124">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5124">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5124">
                                            <p:txEl>
                                              <p:pRg st="12" end="12"/>
                                            </p:txEl>
                                          </p:spTgt>
                                        </p:tgtEl>
                                        <p:attrNameLst>
                                          <p:attrName>style.visibility</p:attrName>
                                        </p:attrNameLst>
                                      </p:cBhvr>
                                      <p:to>
                                        <p:strVal val="visible"/>
                                      </p:to>
                                    </p:set>
                                    <p:anim calcmode="lin" valueType="num">
                                      <p:cBhvr>
                                        <p:cTn id="55" dur="15000" fill="hold"/>
                                        <p:tgtEl>
                                          <p:spTgt spid="5124">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5124">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5124">
                                            <p:txEl>
                                              <p:pRg st="13" end="13"/>
                                            </p:txEl>
                                          </p:spTgt>
                                        </p:tgtEl>
                                        <p:attrNameLst>
                                          <p:attrName>style.visibility</p:attrName>
                                        </p:attrNameLst>
                                      </p:cBhvr>
                                      <p:to>
                                        <p:strVal val="visible"/>
                                      </p:to>
                                    </p:set>
                                    <p:anim calcmode="lin" valueType="num">
                                      <p:cBhvr>
                                        <p:cTn id="59" dur="15000" fill="hold"/>
                                        <p:tgtEl>
                                          <p:spTgt spid="5124">
                                            <p:txEl>
                                              <p:pRg st="13" end="13"/>
                                            </p:txEl>
                                          </p:spTgt>
                                        </p:tgtEl>
                                        <p:attrNameLst>
                                          <p:attrName>ppt_x</p:attrName>
                                        </p:attrNameLst>
                                      </p:cBhvr>
                                      <p:tavLst>
                                        <p:tav tm="0">
                                          <p:val>
                                            <p:strVal val="#ppt_x"/>
                                          </p:val>
                                        </p:tav>
                                        <p:tav tm="100000">
                                          <p:val>
                                            <p:strVal val="#ppt_x"/>
                                          </p:val>
                                        </p:tav>
                                      </p:tavLst>
                                    </p:anim>
                                    <p:anim calcmode="lin" valueType="num">
                                      <p:cBhvr>
                                        <p:cTn id="60" dur="15000" fill="hold"/>
                                        <p:tgtEl>
                                          <p:spTgt spid="5124">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5124">
                                            <p:txEl>
                                              <p:pRg st="14" end="14"/>
                                            </p:txEl>
                                          </p:spTgt>
                                        </p:tgtEl>
                                        <p:attrNameLst>
                                          <p:attrName>style.visibility</p:attrName>
                                        </p:attrNameLst>
                                      </p:cBhvr>
                                      <p:to>
                                        <p:strVal val="visible"/>
                                      </p:to>
                                    </p:set>
                                    <p:anim calcmode="lin" valueType="num">
                                      <p:cBhvr>
                                        <p:cTn id="63" dur="15000" fill="hold"/>
                                        <p:tgtEl>
                                          <p:spTgt spid="5124">
                                            <p:txEl>
                                              <p:pRg st="14" end="14"/>
                                            </p:txEl>
                                          </p:spTgt>
                                        </p:tgtEl>
                                        <p:attrNameLst>
                                          <p:attrName>ppt_x</p:attrName>
                                        </p:attrNameLst>
                                      </p:cBhvr>
                                      <p:tavLst>
                                        <p:tav tm="0">
                                          <p:val>
                                            <p:strVal val="#ppt_x"/>
                                          </p:val>
                                        </p:tav>
                                        <p:tav tm="100000">
                                          <p:val>
                                            <p:strVal val="#ppt_x"/>
                                          </p:val>
                                        </p:tav>
                                      </p:tavLst>
                                    </p:anim>
                                    <p:anim calcmode="lin" valueType="num">
                                      <p:cBhvr>
                                        <p:cTn id="64" dur="15000" fill="hold"/>
                                        <p:tgtEl>
                                          <p:spTgt spid="5124">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5124">
                                            <p:txEl>
                                              <p:pRg st="15" end="15"/>
                                            </p:txEl>
                                          </p:spTgt>
                                        </p:tgtEl>
                                        <p:attrNameLst>
                                          <p:attrName>style.visibility</p:attrName>
                                        </p:attrNameLst>
                                      </p:cBhvr>
                                      <p:to>
                                        <p:strVal val="visible"/>
                                      </p:to>
                                    </p:set>
                                    <p:anim calcmode="lin" valueType="num">
                                      <p:cBhvr>
                                        <p:cTn id="67" dur="15000" fill="hold"/>
                                        <p:tgtEl>
                                          <p:spTgt spid="5124">
                                            <p:txEl>
                                              <p:pRg st="15" end="15"/>
                                            </p:txEl>
                                          </p:spTgt>
                                        </p:tgtEl>
                                        <p:attrNameLst>
                                          <p:attrName>ppt_x</p:attrName>
                                        </p:attrNameLst>
                                      </p:cBhvr>
                                      <p:tavLst>
                                        <p:tav tm="0">
                                          <p:val>
                                            <p:strVal val="#ppt_x"/>
                                          </p:val>
                                        </p:tav>
                                        <p:tav tm="100000">
                                          <p:val>
                                            <p:strVal val="#ppt_x"/>
                                          </p:val>
                                        </p:tav>
                                      </p:tavLst>
                                    </p:anim>
                                    <p:anim calcmode="lin" valueType="num">
                                      <p:cBhvr>
                                        <p:cTn id="68" dur="15000" fill="hold"/>
                                        <p:tgtEl>
                                          <p:spTgt spid="5124">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5124">
                                            <p:txEl>
                                              <p:pRg st="16" end="16"/>
                                            </p:txEl>
                                          </p:spTgt>
                                        </p:tgtEl>
                                        <p:attrNameLst>
                                          <p:attrName>style.visibility</p:attrName>
                                        </p:attrNameLst>
                                      </p:cBhvr>
                                      <p:to>
                                        <p:strVal val="visible"/>
                                      </p:to>
                                    </p:set>
                                    <p:anim calcmode="lin" valueType="num">
                                      <p:cBhvr>
                                        <p:cTn id="71" dur="15000" fill="hold"/>
                                        <p:tgtEl>
                                          <p:spTgt spid="5124">
                                            <p:txEl>
                                              <p:pRg st="16" end="16"/>
                                            </p:txEl>
                                          </p:spTgt>
                                        </p:tgtEl>
                                        <p:attrNameLst>
                                          <p:attrName>ppt_x</p:attrName>
                                        </p:attrNameLst>
                                      </p:cBhvr>
                                      <p:tavLst>
                                        <p:tav tm="0">
                                          <p:val>
                                            <p:strVal val="#ppt_x"/>
                                          </p:val>
                                        </p:tav>
                                        <p:tav tm="100000">
                                          <p:val>
                                            <p:strVal val="#ppt_x"/>
                                          </p:val>
                                        </p:tav>
                                      </p:tavLst>
                                    </p:anim>
                                    <p:anim calcmode="lin" valueType="num">
                                      <p:cBhvr>
                                        <p:cTn id="72" dur="15000" fill="hold"/>
                                        <p:tgtEl>
                                          <p:spTgt spid="5124">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5124">
                                            <p:txEl>
                                              <p:pRg st="17" end="17"/>
                                            </p:txEl>
                                          </p:spTgt>
                                        </p:tgtEl>
                                        <p:attrNameLst>
                                          <p:attrName>style.visibility</p:attrName>
                                        </p:attrNameLst>
                                      </p:cBhvr>
                                      <p:to>
                                        <p:strVal val="visible"/>
                                      </p:to>
                                    </p:set>
                                    <p:anim calcmode="lin" valueType="num">
                                      <p:cBhvr>
                                        <p:cTn id="75" dur="15000" fill="hold"/>
                                        <p:tgtEl>
                                          <p:spTgt spid="5124">
                                            <p:txEl>
                                              <p:pRg st="17" end="17"/>
                                            </p:txEl>
                                          </p:spTgt>
                                        </p:tgtEl>
                                        <p:attrNameLst>
                                          <p:attrName>ppt_x</p:attrName>
                                        </p:attrNameLst>
                                      </p:cBhvr>
                                      <p:tavLst>
                                        <p:tav tm="0">
                                          <p:val>
                                            <p:strVal val="#ppt_x"/>
                                          </p:val>
                                        </p:tav>
                                        <p:tav tm="100000">
                                          <p:val>
                                            <p:strVal val="#ppt_x"/>
                                          </p:val>
                                        </p:tav>
                                      </p:tavLst>
                                    </p:anim>
                                    <p:anim calcmode="lin" valueType="num">
                                      <p:cBhvr>
                                        <p:cTn id="76" dur="15000" fill="hold"/>
                                        <p:tgtEl>
                                          <p:spTgt spid="5124">
                                            <p:txEl>
                                              <p:pRg st="17" end="1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4" name="Picture 3" descr="K:\ProPowerPoint\Шаблоны\ОБРАЗОВАНИЕ\Физика\Fizika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p:txBody>
          <a:bodyPr/>
          <a:lstStyle/>
          <a:p>
            <a:r>
              <a:rPr lang="ru-RU" i="1" dirty="0" smtClean="0">
                <a:effectLst>
                  <a:outerShdw blurRad="38100" dist="38100" dir="2700000" algn="tl">
                    <a:srgbClr val="000000">
                      <a:alpha val="43137"/>
                    </a:srgbClr>
                  </a:outerShdw>
                </a:effectLst>
                <a:latin typeface="Garamond" pitchFamily="18" charset="0"/>
              </a:rPr>
              <a:t>Спасибо за внимание!</a:t>
            </a:r>
            <a:endParaRPr lang="ru-RU" i="1" dirty="0">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41551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1250" fill="hold"/>
                                        <p:tgtEl>
                                          <p:spTgt spid="2"/>
                                        </p:tgtEl>
                                        <p:attrNameLst>
                                          <p:attrName>style.color</p:attrName>
                                        </p:attrNameLst>
                                      </p:cBhvr>
                                      <p:to>
                                        <p:clrVal>
                                          <a:srgbClr val="00B0F0"/>
                                        </p:clrVal>
                                      </p:to>
                                    </p:set>
                                    <p:set>
                                      <p:cBhvr>
                                        <p:cTn id="7" dur="1250" fill="hold"/>
                                        <p:tgtEl>
                                          <p:spTgt spid="2"/>
                                        </p:tgtEl>
                                        <p:attrNameLst>
                                          <p:attrName>fillcolor</p:attrName>
                                        </p:attrNameLst>
                                      </p:cBhvr>
                                      <p:to>
                                        <p:clrVal>
                                          <a:srgbClr val="00B0F0"/>
                                        </p:clrVal>
                                      </p:to>
                                    </p:set>
                                    <p:set>
                                      <p:cBhvr>
                                        <p:cTn id="8" dur="125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K:\ProPowerPoint\Шаблоны\ОБРАЗОВАНИЕ\Физика\Fizika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Заголовок 1"/>
          <p:cNvSpPr>
            <a:spLocks noGrp="1"/>
          </p:cNvSpPr>
          <p:nvPr>
            <p:ph type="title"/>
          </p:nvPr>
        </p:nvSpPr>
        <p:spPr>
          <a:xfrm>
            <a:off x="457200" y="404664"/>
            <a:ext cx="8229600" cy="725488"/>
          </a:xfrm>
        </p:spPr>
        <p:txBody>
          <a:bodyPr/>
          <a:lstStyle/>
          <a:p>
            <a:r>
              <a:rPr lang="ru-RU" i="1" dirty="0" smtClean="0">
                <a:solidFill>
                  <a:schemeClr val="bg1"/>
                </a:solidFill>
                <a:latin typeface="Georgia" pitchFamily="18" charset="0"/>
              </a:rPr>
              <a:t>Джозеф Генри</a:t>
            </a:r>
          </a:p>
        </p:txBody>
      </p:sp>
      <p:sp>
        <p:nvSpPr>
          <p:cNvPr id="5124" name="Объект 2"/>
          <p:cNvSpPr>
            <a:spLocks noGrp="1"/>
          </p:cNvSpPr>
          <p:nvPr>
            <p:ph idx="1"/>
          </p:nvPr>
        </p:nvSpPr>
        <p:spPr>
          <a:xfrm>
            <a:off x="3520480" y="1340768"/>
            <a:ext cx="5623520" cy="6383064"/>
          </a:xfrm>
        </p:spPr>
        <p:txBody>
          <a:bodyPr/>
          <a:lstStyle/>
          <a:p>
            <a:pPr algn="ctr"/>
            <a:r>
              <a:rPr lang="ru-RU" sz="2000" b="1" i="1" dirty="0">
                <a:solidFill>
                  <a:schemeClr val="bg1"/>
                </a:solidFill>
                <a:effectLst>
                  <a:outerShdw blurRad="38100" dist="38100" dir="2700000" algn="tl">
                    <a:srgbClr val="000000">
                      <a:alpha val="43137"/>
                    </a:srgbClr>
                  </a:outerShdw>
                </a:effectLst>
              </a:rPr>
              <a:t>Джозеф Генри</a:t>
            </a:r>
            <a:r>
              <a:rPr lang="ru-RU" sz="2000" i="1" dirty="0">
                <a:solidFill>
                  <a:schemeClr val="bg1"/>
                </a:solidFill>
                <a:effectLst>
                  <a:outerShdw blurRad="38100" dist="38100" dir="2700000" algn="tl">
                    <a:srgbClr val="000000">
                      <a:alpha val="43137"/>
                    </a:srgbClr>
                  </a:outerShdw>
                </a:effectLst>
              </a:rPr>
              <a:t> – американский физик, считающийся одним из величайших ученых не только в США, но и во всем мире. Он открыл явление самоиндукции, работал над созданием электромагнитов и электромагнитных реле, почти одновременно с Майклом Фарадеем открыл явление электромагнитной индукции. </a:t>
            </a:r>
            <a:r>
              <a:rPr lang="ru-RU" sz="2000" i="1" dirty="0" smtClean="0">
                <a:solidFill>
                  <a:schemeClr val="bg1"/>
                </a:solidFill>
                <a:effectLst>
                  <a:outerShdw blurRad="38100" dist="38100" dir="2700000" algn="tl">
                    <a:srgbClr val="000000">
                      <a:alpha val="43137"/>
                    </a:srgbClr>
                  </a:outerShdw>
                </a:effectLst>
              </a:rPr>
              <a:t> За </a:t>
            </a:r>
            <a:r>
              <a:rPr lang="ru-RU" sz="2000" i="1" dirty="0">
                <a:solidFill>
                  <a:schemeClr val="bg1"/>
                </a:solidFill>
                <a:effectLst>
                  <a:outerShdw blurRad="38100" dist="38100" dir="2700000" algn="tl">
                    <a:srgbClr val="000000">
                      <a:alpha val="43137"/>
                    </a:srgbClr>
                  </a:outerShdw>
                </a:effectLst>
              </a:rPr>
              <a:t>заслуги в области изучения электромагнетизма в его честь названа единица измерения индуктивности Гн (генри</a:t>
            </a:r>
            <a:r>
              <a:rPr lang="ru-RU" sz="2000" i="1" dirty="0" smtClean="0">
                <a:solidFill>
                  <a:schemeClr val="bg1"/>
                </a:solidFill>
                <a:effectLst>
                  <a:outerShdw blurRad="38100" dist="38100" dir="2700000" algn="tl">
                    <a:srgbClr val="000000">
                      <a:alpha val="43137"/>
                    </a:srgbClr>
                  </a:outerShdw>
                </a:effectLst>
              </a:rPr>
              <a:t>). Генри входил в число первых 50 выдающихся ученых, включенных президентом Линкольном в состав</a:t>
            </a:r>
          </a:p>
          <a:p>
            <a:pPr marL="0" indent="0" algn="ctr">
              <a:buNone/>
            </a:pPr>
            <a:r>
              <a:rPr lang="ru-RU" sz="2000" i="1" dirty="0" smtClean="0">
                <a:solidFill>
                  <a:schemeClr val="bg1"/>
                </a:solidFill>
                <a:effectLst>
                  <a:outerShdw blurRad="38100" dist="38100" dir="2700000" algn="tl">
                    <a:srgbClr val="000000">
                      <a:alpha val="43137"/>
                    </a:srgbClr>
                  </a:outerShdw>
                </a:effectLst>
              </a:rPr>
              <a:t>      Национальной Академии наук США (1863), и с  1868 года до конца жизни был её бессменным президентом.</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7696"/>
            <a:ext cx="3456384" cy="44525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3752193"/>
      </p:ext>
    </p:extLst>
  </p:cSld>
  <p:clrMapOvr>
    <a:masterClrMapping/>
  </p:clrMapOvr>
  <mc:AlternateContent xmlns:mc="http://schemas.openxmlformats.org/markup-compatibility/2006">
    <mc:Choice xmlns:p14="http://schemas.microsoft.com/office/powerpoint/2010/main" Requires="p14">
      <p:transition spd="slow" p14:dur="15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down)">
                                      <p:cBhvr>
                                        <p:cTn id="13" dur="125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effectLst>
                  <a:outerShdw blurRad="38100" dist="38100" dir="2700000" algn="tl">
                    <a:srgbClr val="000000">
                      <a:alpha val="43137"/>
                    </a:srgbClr>
                  </a:outerShdw>
                </a:effectLst>
                <a:latin typeface="Georgia" pitchFamily="18" charset="0"/>
              </a:rPr>
              <a:t>Ранние годы</a:t>
            </a:r>
            <a:endParaRPr lang="ru-RU" i="1" dirty="0">
              <a:effectLst>
                <a:outerShdw blurRad="38100" dist="38100" dir="2700000" algn="tl">
                  <a:srgbClr val="000000">
                    <a:alpha val="43137"/>
                  </a:srgbClr>
                </a:outerShdw>
              </a:effectLst>
              <a:latin typeface="Georgia"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766404655"/>
              </p:ext>
            </p:extLst>
          </p:nvPr>
        </p:nvGraphicFramePr>
        <p:xfrm>
          <a:off x="467544" y="1484785"/>
          <a:ext cx="8229600" cy="2232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2821872488"/>
              </p:ext>
            </p:extLst>
          </p:nvPr>
        </p:nvGraphicFramePr>
        <p:xfrm>
          <a:off x="467544" y="1772816"/>
          <a:ext cx="8064896" cy="56323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3294881"/>
      </p:ext>
    </p:extLst>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078983279"/>
              </p:ext>
            </p:extLst>
          </p:nvPr>
        </p:nvGraphicFramePr>
        <p:xfrm>
          <a:off x="4788024" y="3356992"/>
          <a:ext cx="45720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4169123648"/>
              </p:ext>
            </p:extLst>
          </p:nvPr>
        </p:nvGraphicFramePr>
        <p:xfrm>
          <a:off x="-1836712" y="836712"/>
          <a:ext cx="8712968"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603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00" decel="100000"/>
                                        <p:tgtEl>
                                          <p:spTgt spid="6"/>
                                        </p:tgtEl>
                                      </p:cBhvr>
                                    </p:animEffect>
                                    <p:anim calcmode="lin" valueType="num">
                                      <p:cBhvr>
                                        <p:cTn id="13" dur="1200" decel="100000" fill="hold"/>
                                        <p:tgtEl>
                                          <p:spTgt spid="6"/>
                                        </p:tgtEl>
                                        <p:attrNameLst>
                                          <p:attrName>style.rotation</p:attrName>
                                        </p:attrNameLst>
                                      </p:cBhvr>
                                      <p:tavLst>
                                        <p:tav tm="0">
                                          <p:val>
                                            <p:fltVal val="-90"/>
                                          </p:val>
                                        </p:tav>
                                        <p:tav tm="100000">
                                          <p:val>
                                            <p:fltVal val="0"/>
                                          </p:val>
                                        </p:tav>
                                      </p:tavLst>
                                    </p:anim>
                                    <p:anim calcmode="lin" valueType="num">
                                      <p:cBhvr>
                                        <p:cTn id="14" dur="1200" decel="100000" fill="hold"/>
                                        <p:tgtEl>
                                          <p:spTgt spid="6"/>
                                        </p:tgtEl>
                                        <p:attrNameLst>
                                          <p:attrName>ppt_x</p:attrName>
                                        </p:attrNameLst>
                                      </p:cBhvr>
                                      <p:tavLst>
                                        <p:tav tm="0">
                                          <p:val>
                                            <p:strVal val="#ppt_x+0.4"/>
                                          </p:val>
                                        </p:tav>
                                        <p:tav tm="100000">
                                          <p:val>
                                            <p:strVal val="#ppt_x-0.05"/>
                                          </p:val>
                                        </p:tav>
                                      </p:tavLst>
                                    </p:anim>
                                    <p:anim calcmode="lin" valueType="num">
                                      <p:cBhvr>
                                        <p:cTn id="15" dur="1200" decel="100000" fill="hold"/>
                                        <p:tgtEl>
                                          <p:spTgt spid="6"/>
                                        </p:tgtEl>
                                        <p:attrNameLst>
                                          <p:attrName>ppt_y</p:attrName>
                                        </p:attrNameLst>
                                      </p:cBhvr>
                                      <p:tavLst>
                                        <p:tav tm="0">
                                          <p:val>
                                            <p:strVal val="#ppt_y-0.4"/>
                                          </p:val>
                                        </p:tav>
                                        <p:tav tm="100000">
                                          <p:val>
                                            <p:strVal val="#ppt_y+0.1"/>
                                          </p:val>
                                        </p:tav>
                                      </p:tavLst>
                                    </p:anim>
                                    <p:anim calcmode="lin" valueType="num">
                                      <p:cBhvr>
                                        <p:cTn id="16" dur="300" accel="100000" fill="hold">
                                          <p:stCondLst>
                                            <p:cond delay="1200"/>
                                          </p:stCondLst>
                                        </p:cTn>
                                        <p:tgtEl>
                                          <p:spTgt spid="6"/>
                                        </p:tgtEl>
                                        <p:attrNameLst>
                                          <p:attrName>ppt_x</p:attrName>
                                        </p:attrNameLst>
                                      </p:cBhvr>
                                      <p:tavLst>
                                        <p:tav tm="0">
                                          <p:val>
                                            <p:strVal val="#ppt_x-0.05"/>
                                          </p:val>
                                        </p:tav>
                                        <p:tav tm="100000">
                                          <p:val>
                                            <p:strVal val="#ppt_x"/>
                                          </p:val>
                                        </p:tav>
                                      </p:tavLst>
                                    </p:anim>
                                    <p:anim calcmode="lin" valueType="num">
                                      <p:cBhvr>
                                        <p:cTn id="17" dur="300" accel="100000" fill="hold">
                                          <p:stCondLst>
                                            <p:cond delay="12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effectLst>
                  <a:outerShdw blurRad="38100" dist="38100" dir="2700000" algn="tl">
                    <a:srgbClr val="000000">
                      <a:alpha val="43137"/>
                    </a:srgbClr>
                  </a:outerShdw>
                </a:effectLst>
                <a:latin typeface="Georgia" pitchFamily="18" charset="0"/>
              </a:rPr>
              <a:t>Albany </a:t>
            </a:r>
            <a:r>
              <a:rPr lang="en-US" i="1" dirty="0" smtClean="0">
                <a:effectLst>
                  <a:outerShdw blurRad="38100" dist="38100" dir="2700000" algn="tl">
                    <a:srgbClr val="000000">
                      <a:alpha val="43137"/>
                    </a:srgbClr>
                  </a:outerShdw>
                </a:effectLst>
                <a:latin typeface="Georgia" pitchFamily="18" charset="0"/>
              </a:rPr>
              <a:t>Academy </a:t>
            </a:r>
            <a:r>
              <a:rPr lang="en-US" dirty="0"/>
              <a:t>	</a:t>
            </a:r>
            <a:br>
              <a:rPr lang="en-US"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80907687"/>
              </p:ext>
            </p:extLst>
          </p:nvPr>
        </p:nvGraphicFramePr>
        <p:xfrm>
          <a:off x="179512" y="0"/>
          <a:ext cx="655272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1726410508"/>
              </p:ext>
            </p:extLst>
          </p:nvPr>
        </p:nvGraphicFramePr>
        <p:xfrm>
          <a:off x="2033603" y="2060848"/>
          <a:ext cx="6804248" cy="43413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Прямоугольник 6"/>
          <p:cNvSpPr/>
          <p:nvPr/>
        </p:nvSpPr>
        <p:spPr>
          <a:xfrm>
            <a:off x="2051721" y="5373216"/>
            <a:ext cx="2016224" cy="646331"/>
          </a:xfrm>
          <a:prstGeom prst="rect">
            <a:avLst/>
          </a:prstGeom>
        </p:spPr>
        <p:txBody>
          <a:bodyPr wrap="square">
            <a:spAutoFit/>
          </a:bodyPr>
          <a:lstStyle/>
          <a:p>
            <a:pPr algn="ctr"/>
            <a:r>
              <a:rPr lang="ru-RU" b="1" dirty="0"/>
              <a:t>Джозеф Генри (1829) </a:t>
            </a:r>
            <a:r>
              <a:rPr lang="ru-RU" dirty="0"/>
              <a:t>	</a:t>
            </a:r>
          </a:p>
        </p:txBody>
      </p:sp>
    </p:spTree>
    <p:extLst>
      <p:ext uri="{BB962C8B-B14F-4D97-AF65-F5344CB8AC3E}">
        <p14:creationId xmlns:p14="http://schemas.microsoft.com/office/powerpoint/2010/main" val="568424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0FA6FD39-34E4-423E-8D22-D4C220278468}"/>
                                            </p:graphicEl>
                                          </p:spTgt>
                                        </p:tgtEl>
                                        <p:attrNameLst>
                                          <p:attrName>style.visibility</p:attrName>
                                        </p:attrNameLst>
                                      </p:cBhvr>
                                      <p:to>
                                        <p:strVal val="visible"/>
                                      </p:to>
                                    </p:set>
                                    <p:animEffect transition="in" filter="wipe(left)">
                                      <p:cBhvr>
                                        <p:cTn id="7" dur="500"/>
                                        <p:tgtEl>
                                          <p:spTgt spid="4">
                                            <p:graphicEl>
                                              <a:dgm id="{0FA6FD39-34E4-423E-8D22-D4C22027846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CA60CB8F-D2DC-4254-B6C5-AE15AC34A503}"/>
                                            </p:graphicEl>
                                          </p:spTgt>
                                        </p:tgtEl>
                                        <p:attrNameLst>
                                          <p:attrName>style.visibility</p:attrName>
                                        </p:attrNameLst>
                                      </p:cBhvr>
                                      <p:to>
                                        <p:strVal val="visible"/>
                                      </p:to>
                                    </p:set>
                                    <p:animEffect transition="in" filter="wipe(left)">
                                      <p:cBhvr>
                                        <p:cTn id="11" dur="500"/>
                                        <p:tgtEl>
                                          <p:spTgt spid="4">
                                            <p:graphicEl>
                                              <a:dgm id="{CA60CB8F-D2DC-4254-B6C5-AE15AC34A503}"/>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6">
                                            <p:graphicEl>
                                              <a:dgm id="{CB61A03D-063F-483C-910D-B7297F1F9791}"/>
                                            </p:graphicEl>
                                          </p:spTgt>
                                        </p:tgtEl>
                                        <p:attrNameLst>
                                          <p:attrName>style.visibility</p:attrName>
                                        </p:attrNameLst>
                                      </p:cBhvr>
                                      <p:to>
                                        <p:strVal val="visible"/>
                                      </p:to>
                                    </p:set>
                                    <p:animScale>
                                      <p:cBhvr>
                                        <p:cTn id="16" dur="1000" decel="50000" fill="hold">
                                          <p:stCondLst>
                                            <p:cond delay="0"/>
                                          </p:stCondLst>
                                        </p:cTn>
                                        <p:tgtEl>
                                          <p:spTgt spid="6">
                                            <p:graphicEl>
                                              <a:dgm id="{CB61A03D-063F-483C-910D-B7297F1F979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graphicEl>
                                              <a:dgm id="{CB61A03D-063F-483C-910D-B7297F1F9791}"/>
                                            </p:graphicEl>
                                          </p:spTgt>
                                        </p:tgtEl>
                                        <p:attrNameLst>
                                          <p:attrName>ppt_x</p:attrName>
                                          <p:attrName>ppt_y</p:attrName>
                                        </p:attrNameLst>
                                      </p:cBhvr>
                                    </p:animMotion>
                                    <p:animEffect transition="in" filter="fade">
                                      <p:cBhvr>
                                        <p:cTn id="18" dur="1000"/>
                                        <p:tgtEl>
                                          <p:spTgt spid="6">
                                            <p:graphicEl>
                                              <a:dgm id="{CB61A03D-063F-483C-910D-B7297F1F9791}"/>
                                            </p:graphicEl>
                                          </p:spTgt>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6">
                                            <p:graphicEl>
                                              <a:dgm id="{FA6C2C10-7C78-41DF-93DD-C57ECC155641}"/>
                                            </p:graphicEl>
                                          </p:spTgt>
                                        </p:tgtEl>
                                        <p:attrNameLst>
                                          <p:attrName>style.visibility</p:attrName>
                                        </p:attrNameLst>
                                      </p:cBhvr>
                                      <p:to>
                                        <p:strVal val="visible"/>
                                      </p:to>
                                    </p:set>
                                    <p:animScale>
                                      <p:cBhvr>
                                        <p:cTn id="21" dur="1000" decel="50000" fill="hold">
                                          <p:stCondLst>
                                            <p:cond delay="0"/>
                                          </p:stCondLst>
                                        </p:cTn>
                                        <p:tgtEl>
                                          <p:spTgt spid="6">
                                            <p:graphicEl>
                                              <a:dgm id="{FA6C2C10-7C78-41DF-93DD-C57ECC15564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graphicEl>
                                              <a:dgm id="{FA6C2C10-7C78-41DF-93DD-C57ECC155641}"/>
                                            </p:graphicEl>
                                          </p:spTgt>
                                        </p:tgtEl>
                                        <p:attrNameLst>
                                          <p:attrName>ppt_x</p:attrName>
                                          <p:attrName>ppt_y</p:attrName>
                                        </p:attrNameLst>
                                      </p:cBhvr>
                                    </p:animMotion>
                                    <p:animEffect transition="in" filter="fade">
                                      <p:cBhvr>
                                        <p:cTn id="23" dur="1000"/>
                                        <p:tgtEl>
                                          <p:spTgt spid="6">
                                            <p:graphicEl>
                                              <a:dgm id="{FA6C2C10-7C78-41DF-93DD-C57ECC155641}"/>
                                            </p:graphicEl>
                                          </p:spTgt>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6"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67544" y="543271"/>
            <a:ext cx="8229600" cy="725488"/>
          </a:xfrm>
        </p:spPr>
        <p:txBody>
          <a:bodyPr/>
          <a:lstStyle/>
          <a:p>
            <a:endParaRPr lang="ru-RU" dirty="0" smtClean="0"/>
          </a:p>
        </p:txBody>
      </p:sp>
      <p:graphicFrame>
        <p:nvGraphicFramePr>
          <p:cNvPr id="2" name="Объект 1"/>
          <p:cNvGraphicFramePr>
            <a:graphicFrameLocks noGrp="1"/>
          </p:cNvGraphicFramePr>
          <p:nvPr>
            <p:ph idx="1"/>
            <p:extLst>
              <p:ext uri="{D42A27DB-BD31-4B8C-83A1-F6EECF244321}">
                <p14:modId xmlns:p14="http://schemas.microsoft.com/office/powerpoint/2010/main" val="573366660"/>
              </p:ext>
            </p:extLst>
          </p:nvPr>
        </p:nvGraphicFramePr>
        <p:xfrm>
          <a:off x="539552" y="4046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8843" y="533220"/>
            <a:ext cx="2421810" cy="33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3"/>
          <p:cNvGraphicFramePr>
            <a:graphicFrameLocks/>
          </p:cNvGraphicFramePr>
          <p:nvPr>
            <p:extLst>
              <p:ext uri="{D42A27DB-BD31-4B8C-83A1-F6EECF244321}">
                <p14:modId xmlns:p14="http://schemas.microsoft.com/office/powerpoint/2010/main" val="3666865893"/>
              </p:ext>
            </p:extLst>
          </p:nvPr>
        </p:nvGraphicFramePr>
        <p:xfrm>
          <a:off x="0" y="3717032"/>
          <a:ext cx="6300192" cy="25981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3417" y="2989489"/>
            <a:ext cx="2567559" cy="3312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42"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1000"/>
                                        <p:tgtEl>
                                          <p:spTgt spid="4100"/>
                                        </p:tgtEl>
                                      </p:cBhvr>
                                    </p:animEffect>
                                    <p:anim calcmode="lin" valueType="num">
                                      <p:cBhvr>
                                        <p:cTn id="12" dur="1000" fill="hold"/>
                                        <p:tgtEl>
                                          <p:spTgt spid="4100"/>
                                        </p:tgtEl>
                                        <p:attrNameLst>
                                          <p:attrName>ppt_x</p:attrName>
                                        </p:attrNameLst>
                                      </p:cBhvr>
                                      <p:tavLst>
                                        <p:tav tm="0">
                                          <p:val>
                                            <p:strVal val="#ppt_x"/>
                                          </p:val>
                                        </p:tav>
                                        <p:tav tm="100000">
                                          <p:val>
                                            <p:strVal val="#ppt_x"/>
                                          </p:val>
                                        </p:tav>
                                      </p:tavLst>
                                    </p:anim>
                                    <p:anim calcmode="lin" valueType="num">
                                      <p:cBhvr>
                                        <p:cTn id="1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750"/>
                                        <p:tgtEl>
                                          <p:spTgt spid="5"/>
                                        </p:tgtEl>
                                      </p:cBhvr>
                                    </p:animEffect>
                                    <p:anim calcmode="lin" valueType="num">
                                      <p:cBhvr>
                                        <p:cTn id="19" dur="1750" fill="hold"/>
                                        <p:tgtEl>
                                          <p:spTgt spid="5"/>
                                        </p:tgtEl>
                                        <p:attrNameLst>
                                          <p:attrName>style.rotation</p:attrName>
                                        </p:attrNameLst>
                                      </p:cBhvr>
                                      <p:tavLst>
                                        <p:tav tm="0">
                                          <p:val>
                                            <p:fltVal val="720"/>
                                          </p:val>
                                        </p:tav>
                                        <p:tav tm="100000">
                                          <p:val>
                                            <p:fltVal val="0"/>
                                          </p:val>
                                        </p:tav>
                                      </p:tavLst>
                                    </p:anim>
                                    <p:anim calcmode="lin" valueType="num">
                                      <p:cBhvr>
                                        <p:cTn id="20" dur="1750" fill="hold"/>
                                        <p:tgtEl>
                                          <p:spTgt spid="5"/>
                                        </p:tgtEl>
                                        <p:attrNameLst>
                                          <p:attrName>ppt_h</p:attrName>
                                        </p:attrNameLst>
                                      </p:cBhvr>
                                      <p:tavLst>
                                        <p:tav tm="0">
                                          <p:val>
                                            <p:fltVal val="0"/>
                                          </p:val>
                                        </p:tav>
                                        <p:tav tm="100000">
                                          <p:val>
                                            <p:strVal val="#ppt_h"/>
                                          </p:val>
                                        </p:tav>
                                      </p:tavLst>
                                    </p:anim>
                                    <p:anim calcmode="lin" valueType="num">
                                      <p:cBhvr>
                                        <p:cTn id="21" dur="1750" fill="hold"/>
                                        <p:tgtEl>
                                          <p:spTgt spid="5"/>
                                        </p:tgtEl>
                                        <p:attrNameLst>
                                          <p:attrName>ppt_w</p:attrName>
                                        </p:attrNameLst>
                                      </p:cBhvr>
                                      <p:tavLst>
                                        <p:tav tm="0">
                                          <p:val>
                                            <p:fltVal val="0"/>
                                          </p:val>
                                        </p:tav>
                                        <p:tav tm="100000">
                                          <p:val>
                                            <p:strVal val="#ppt_w"/>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582126751"/>
              </p:ext>
            </p:extLst>
          </p:nvPr>
        </p:nvGraphicFramePr>
        <p:xfrm>
          <a:off x="-756592" y="1169368"/>
          <a:ext cx="77152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831632" y="5053024"/>
            <a:ext cx="3312368" cy="1200329"/>
          </a:xfrm>
          <a:prstGeom prst="rect">
            <a:avLst/>
          </a:prstGeom>
        </p:spPr>
        <p:txBody>
          <a:bodyPr wrap="square">
            <a:spAutoFit/>
          </a:bodyPr>
          <a:lstStyle/>
          <a:p>
            <a:pPr algn="ctr"/>
            <a:r>
              <a:rPr lang="ru-RU" b="1" i="1" u="sng" dirty="0"/>
              <a:t>Памятный </a:t>
            </a:r>
            <a:r>
              <a:rPr lang="ru-RU" b="1" i="1" u="sng" dirty="0" smtClean="0"/>
              <a:t>знак </a:t>
            </a:r>
            <a:endParaRPr lang="ru-RU" b="1" i="1" u="sng" dirty="0"/>
          </a:p>
          <a:p>
            <a:pPr algn="ctr"/>
            <a:r>
              <a:rPr lang="ru-RU" b="1" i="1" u="sng" dirty="0"/>
              <a:t>на месте экспериментов Генри по </a:t>
            </a:r>
            <a:r>
              <a:rPr lang="ru-RU" b="1" i="1" u="sng" dirty="0" err="1"/>
              <a:t>электромагнитизму</a:t>
            </a:r>
            <a:r>
              <a:rPr lang="ru-RU" b="1" i="1" u="sng" dirty="0"/>
              <a:t> в Олбани </a:t>
            </a:r>
            <a:r>
              <a:rPr lang="ru-RU" dirty="0"/>
              <a:t>	</a:t>
            </a:r>
          </a:p>
        </p:txBody>
      </p:sp>
      <p:graphicFrame>
        <p:nvGraphicFramePr>
          <p:cNvPr id="7" name="Схема 6"/>
          <p:cNvGraphicFramePr/>
          <p:nvPr>
            <p:extLst>
              <p:ext uri="{D42A27DB-BD31-4B8C-83A1-F6EECF244321}">
                <p14:modId xmlns:p14="http://schemas.microsoft.com/office/powerpoint/2010/main" val="2121640723"/>
              </p:ext>
            </p:extLst>
          </p:nvPr>
        </p:nvGraphicFramePr>
        <p:xfrm>
          <a:off x="4283968" y="1052736"/>
          <a:ext cx="5760640"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Прямая со стрелкой 8"/>
          <p:cNvCxnSpPr/>
          <p:nvPr/>
        </p:nvCxnSpPr>
        <p:spPr>
          <a:xfrm flipH="1">
            <a:off x="5831632" y="5301208"/>
            <a:ext cx="684584"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26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8A23204B-80D8-49C5-B59F-C7A89CA7D2FD}"/>
                                            </p:graphicEl>
                                          </p:spTgt>
                                        </p:tgtEl>
                                        <p:attrNameLst>
                                          <p:attrName>style.visibility</p:attrName>
                                        </p:attrNameLst>
                                      </p:cBhvr>
                                      <p:to>
                                        <p:strVal val="visible"/>
                                      </p:to>
                                    </p:set>
                                    <p:animEffect transition="in" filter="fade">
                                      <p:cBhvr>
                                        <p:cTn id="7" dur="1000"/>
                                        <p:tgtEl>
                                          <p:spTgt spid="4">
                                            <p:graphicEl>
                                              <a:dgm id="{8A23204B-80D8-49C5-B59F-C7A89CA7D2FD}"/>
                                            </p:graphicEl>
                                          </p:spTgt>
                                        </p:tgtEl>
                                      </p:cBhvr>
                                    </p:animEffect>
                                    <p:anim calcmode="lin" valueType="num">
                                      <p:cBhvr>
                                        <p:cTn id="8" dur="1000" fill="hold"/>
                                        <p:tgtEl>
                                          <p:spTgt spid="4">
                                            <p:graphicEl>
                                              <a:dgm id="{8A23204B-80D8-49C5-B59F-C7A89CA7D2F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A23204B-80D8-49C5-B59F-C7A89CA7D2F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A0C44101-BF74-4FE5-B192-61340782037B}"/>
                                            </p:graphicEl>
                                          </p:spTgt>
                                        </p:tgtEl>
                                        <p:attrNameLst>
                                          <p:attrName>style.visibility</p:attrName>
                                        </p:attrNameLst>
                                      </p:cBhvr>
                                      <p:to>
                                        <p:strVal val="visible"/>
                                      </p:to>
                                    </p:set>
                                    <p:animEffect transition="in" filter="fade">
                                      <p:cBhvr>
                                        <p:cTn id="12" dur="1000"/>
                                        <p:tgtEl>
                                          <p:spTgt spid="4">
                                            <p:graphicEl>
                                              <a:dgm id="{A0C44101-BF74-4FE5-B192-61340782037B}"/>
                                            </p:graphicEl>
                                          </p:spTgt>
                                        </p:tgtEl>
                                      </p:cBhvr>
                                    </p:animEffect>
                                    <p:anim calcmode="lin" valueType="num">
                                      <p:cBhvr>
                                        <p:cTn id="13" dur="1000" fill="hold"/>
                                        <p:tgtEl>
                                          <p:spTgt spid="4">
                                            <p:graphicEl>
                                              <a:dgm id="{A0C44101-BF74-4FE5-B192-61340782037B}"/>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A0C44101-BF74-4FE5-B192-61340782037B}"/>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graphicEl>
                                              <a:dgm id="{1FF6136B-55D9-41AB-BE41-0B9CA10EE47F}"/>
                                            </p:graphicEl>
                                          </p:spTgt>
                                        </p:tgtEl>
                                        <p:attrNameLst>
                                          <p:attrName>style.visibility</p:attrName>
                                        </p:attrNameLst>
                                      </p:cBhvr>
                                      <p:to>
                                        <p:strVal val="visible"/>
                                      </p:to>
                                    </p:set>
                                    <p:animEffect transition="in" filter="fade">
                                      <p:cBhvr>
                                        <p:cTn id="18" dur="1000"/>
                                        <p:tgtEl>
                                          <p:spTgt spid="4">
                                            <p:graphicEl>
                                              <a:dgm id="{1FF6136B-55D9-41AB-BE41-0B9CA10EE47F}"/>
                                            </p:graphicEl>
                                          </p:spTgt>
                                        </p:tgtEl>
                                      </p:cBhvr>
                                    </p:animEffect>
                                    <p:anim calcmode="lin" valueType="num">
                                      <p:cBhvr>
                                        <p:cTn id="19" dur="1000" fill="hold"/>
                                        <p:tgtEl>
                                          <p:spTgt spid="4">
                                            <p:graphicEl>
                                              <a:dgm id="{1FF6136B-55D9-41AB-BE41-0B9CA10EE47F}"/>
                                            </p:graphicEl>
                                          </p:spTgt>
                                        </p:tgtEl>
                                        <p:attrNameLst>
                                          <p:attrName>ppt_x</p:attrName>
                                        </p:attrNameLst>
                                      </p:cBhvr>
                                      <p:tavLst>
                                        <p:tav tm="0">
                                          <p:val>
                                            <p:strVal val="#ppt_x"/>
                                          </p:val>
                                        </p:tav>
                                        <p:tav tm="100000">
                                          <p:val>
                                            <p:strVal val="#ppt_x"/>
                                          </p:val>
                                        </p:tav>
                                      </p:tavLst>
                                    </p:anim>
                                    <p:anim calcmode="lin" valueType="num">
                                      <p:cBhvr>
                                        <p:cTn id="20" dur="1000" fill="hold"/>
                                        <p:tgtEl>
                                          <p:spTgt spid="4">
                                            <p:graphicEl>
                                              <a:dgm id="{1FF6136B-55D9-41AB-BE41-0B9CA10EE47F}"/>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1000"/>
                                        <p:tgtEl>
                                          <p:spTgt spid="9"/>
                                        </p:tgtEl>
                                      </p:cBhvr>
                                    </p:animEffect>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76645939"/>
              </p:ext>
            </p:extLst>
          </p:nvPr>
        </p:nvGraphicFramePr>
        <p:xfrm>
          <a:off x="-468560" y="620688"/>
          <a:ext cx="100811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036008392"/>
              </p:ext>
            </p:extLst>
          </p:nvPr>
        </p:nvGraphicFramePr>
        <p:xfrm>
          <a:off x="827584" y="3429000"/>
          <a:ext cx="8316416"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6155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3D0F01D0-8984-449D-B283-1870843CD58C}"/>
                                            </p:graphicEl>
                                          </p:spTgt>
                                        </p:tgtEl>
                                        <p:attrNameLst>
                                          <p:attrName>style.visibility</p:attrName>
                                        </p:attrNameLst>
                                      </p:cBhvr>
                                      <p:to>
                                        <p:strVal val="visible"/>
                                      </p:to>
                                    </p:set>
                                    <p:animEffect transition="in" filter="wipe(left)">
                                      <p:cBhvr>
                                        <p:cTn id="7" dur="1250"/>
                                        <p:tgtEl>
                                          <p:spTgt spid="4">
                                            <p:graphicEl>
                                              <a:dgm id="{3D0F01D0-8984-449D-B283-1870843CD5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169346C8-B9B2-416D-A569-F714F61A3374}"/>
                                            </p:graphicEl>
                                          </p:spTgt>
                                        </p:tgtEl>
                                        <p:attrNameLst>
                                          <p:attrName>style.visibility</p:attrName>
                                        </p:attrNameLst>
                                      </p:cBhvr>
                                      <p:to>
                                        <p:strVal val="visible"/>
                                      </p:to>
                                    </p:set>
                                    <p:animEffect transition="in" filter="wipe(left)">
                                      <p:cBhvr>
                                        <p:cTn id="12" dur="1250"/>
                                        <p:tgtEl>
                                          <p:spTgt spid="4">
                                            <p:graphicEl>
                                              <a:dgm id="{169346C8-B9B2-416D-A569-F714F61A3374}"/>
                                            </p:graphicEl>
                                          </p:spTgt>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
                                            <p:graphicEl>
                                              <a:dgm id="{C6388121-6CB1-4CFF-993B-4A93DFE144CC}"/>
                                            </p:graphicEl>
                                          </p:spTgt>
                                        </p:tgtEl>
                                        <p:attrNameLst>
                                          <p:attrName>style.visibility</p:attrName>
                                        </p:attrNameLst>
                                      </p:cBhvr>
                                      <p:to>
                                        <p:strVal val="visible"/>
                                      </p:to>
                                    </p:set>
                                    <p:anim calcmode="lin" valueType="num">
                                      <p:cBhvr>
                                        <p:cTn id="16" dur="500" fill="hold"/>
                                        <p:tgtEl>
                                          <p:spTgt spid="6">
                                            <p:graphicEl>
                                              <a:dgm id="{C6388121-6CB1-4CFF-993B-4A93DFE144CC}"/>
                                            </p:graphicEl>
                                          </p:spTgt>
                                        </p:tgtEl>
                                        <p:attrNameLst>
                                          <p:attrName>ppt_w</p:attrName>
                                        </p:attrNameLst>
                                      </p:cBhvr>
                                      <p:tavLst>
                                        <p:tav tm="0">
                                          <p:val>
                                            <p:fltVal val="0"/>
                                          </p:val>
                                        </p:tav>
                                        <p:tav tm="100000">
                                          <p:val>
                                            <p:strVal val="#ppt_w"/>
                                          </p:val>
                                        </p:tav>
                                      </p:tavLst>
                                    </p:anim>
                                    <p:anim calcmode="lin" valueType="num">
                                      <p:cBhvr>
                                        <p:cTn id="17" dur="500" fill="hold"/>
                                        <p:tgtEl>
                                          <p:spTgt spid="6">
                                            <p:graphicEl>
                                              <a:dgm id="{C6388121-6CB1-4CFF-993B-4A93DFE144CC}"/>
                                            </p:graphicEl>
                                          </p:spTgt>
                                        </p:tgtEl>
                                        <p:attrNameLst>
                                          <p:attrName>ppt_h</p:attrName>
                                        </p:attrNameLst>
                                      </p:cBhvr>
                                      <p:tavLst>
                                        <p:tav tm="0">
                                          <p:val>
                                            <p:fltVal val="0"/>
                                          </p:val>
                                        </p:tav>
                                        <p:tav tm="100000">
                                          <p:val>
                                            <p:strVal val="#ppt_h"/>
                                          </p:val>
                                        </p:tav>
                                      </p:tavLst>
                                    </p:anim>
                                    <p:animEffect transition="in" filter="fade">
                                      <p:cBhvr>
                                        <p:cTn id="18" dur="500"/>
                                        <p:tgtEl>
                                          <p:spTgt spid="6">
                                            <p:graphicEl>
                                              <a:dgm id="{C6388121-6CB1-4CFF-993B-4A93DFE144CC}"/>
                                            </p:graphicEl>
                                          </p:spTgt>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6">
                                            <p:graphicEl>
                                              <a:dgm id="{A5353F1E-CB36-4C21-BF2B-E67CF93A1AE2}"/>
                                            </p:graphicEl>
                                          </p:spTgt>
                                        </p:tgtEl>
                                        <p:attrNameLst>
                                          <p:attrName>style.visibility</p:attrName>
                                        </p:attrNameLst>
                                      </p:cBhvr>
                                      <p:to>
                                        <p:strVal val="visible"/>
                                      </p:to>
                                    </p:set>
                                    <p:anim calcmode="lin" valueType="num">
                                      <p:cBhvr>
                                        <p:cTn id="22" dur="500" fill="hold"/>
                                        <p:tgtEl>
                                          <p:spTgt spid="6">
                                            <p:graphicEl>
                                              <a:dgm id="{A5353F1E-CB36-4C21-BF2B-E67CF93A1AE2}"/>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A5353F1E-CB36-4C21-BF2B-E67CF93A1AE2}"/>
                                            </p:graphicEl>
                                          </p:spTgt>
                                        </p:tgtEl>
                                        <p:attrNameLst>
                                          <p:attrName>ppt_h</p:attrName>
                                        </p:attrNameLst>
                                      </p:cBhvr>
                                      <p:tavLst>
                                        <p:tav tm="0">
                                          <p:val>
                                            <p:fltVal val="0"/>
                                          </p:val>
                                        </p:tav>
                                        <p:tav tm="100000">
                                          <p:val>
                                            <p:strVal val="#ppt_h"/>
                                          </p:val>
                                        </p:tav>
                                      </p:tavLst>
                                    </p:anim>
                                    <p:animEffect transition="in" filter="fade">
                                      <p:cBhvr>
                                        <p:cTn id="24" dur="500"/>
                                        <p:tgtEl>
                                          <p:spTgt spid="6">
                                            <p:graphicEl>
                                              <a:dgm id="{A5353F1E-CB36-4C21-BF2B-E67CF93A1A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616" y="404664"/>
            <a:ext cx="8229600" cy="725488"/>
          </a:xfrm>
        </p:spPr>
        <p:txBody>
          <a:bodyPr/>
          <a:lstStyle/>
          <a:p>
            <a:r>
              <a:rPr lang="ru-RU" sz="3600" i="1" dirty="0">
                <a:effectLst>
                  <a:outerShdw blurRad="38100" dist="38100" dir="2700000" algn="tl">
                    <a:srgbClr val="000000">
                      <a:alpha val="43137"/>
                    </a:srgbClr>
                  </a:outerShdw>
                </a:effectLst>
                <a:latin typeface="Georgia" pitchFamily="18" charset="0"/>
              </a:rPr>
              <a:t>Принстонские годы </a:t>
            </a:r>
            <a:endParaRPr lang="ru-RU" sz="3600" i="1" dirty="0">
              <a:effectLst>
                <a:outerShdw blurRad="38100" dist="38100" dir="2700000" algn="tl">
                  <a:srgbClr val="000000">
                    <a:alpha val="43137"/>
                  </a:srgbClr>
                </a:outerShdw>
              </a:effectLst>
              <a:latin typeface="Georgia"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30493788"/>
              </p:ext>
            </p:extLst>
          </p:nvPr>
        </p:nvGraphicFramePr>
        <p:xfrm>
          <a:off x="4319464" y="476672"/>
          <a:ext cx="4824536"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1047501384"/>
              </p:ext>
            </p:extLst>
          </p:nvPr>
        </p:nvGraphicFramePr>
        <p:xfrm>
          <a:off x="179512" y="1052736"/>
          <a:ext cx="4536504" cy="55446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3715397"/>
            <a:ext cx="3261738" cy="2152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Схема 7"/>
          <p:cNvGraphicFramePr/>
          <p:nvPr>
            <p:extLst>
              <p:ext uri="{D42A27DB-BD31-4B8C-83A1-F6EECF244321}">
                <p14:modId xmlns:p14="http://schemas.microsoft.com/office/powerpoint/2010/main" val="1426791750"/>
              </p:ext>
            </p:extLst>
          </p:nvPr>
        </p:nvGraphicFramePr>
        <p:xfrm>
          <a:off x="4644008" y="3988038"/>
          <a:ext cx="4499992" cy="32573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7914540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250"/>
                                        <p:tgtEl>
                                          <p:spTgt spid="1026"/>
                                        </p:tgtEl>
                                      </p:cBhvr>
                                    </p:animEffect>
                                    <p:anim calcmode="lin" valueType="num">
                                      <p:cBhvr>
                                        <p:cTn id="14" dur="1250" fill="hold"/>
                                        <p:tgtEl>
                                          <p:spTgt spid="1026"/>
                                        </p:tgtEl>
                                        <p:attrNameLst>
                                          <p:attrName>ppt_x</p:attrName>
                                        </p:attrNameLst>
                                      </p:cBhvr>
                                      <p:tavLst>
                                        <p:tav tm="0">
                                          <p:val>
                                            <p:strVal val="#ppt_x"/>
                                          </p:val>
                                        </p:tav>
                                        <p:tav tm="100000">
                                          <p:val>
                                            <p:strVal val="#ppt_x"/>
                                          </p:val>
                                        </p:tav>
                                      </p:tavLst>
                                    </p:anim>
                                    <p:anim calcmode="lin" valueType="num">
                                      <p:cBhvr>
                                        <p:cTn id="15" dur="1250" fill="hold"/>
                                        <p:tgtEl>
                                          <p:spTgt spid="1026"/>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50"/>
                                        <p:tgtEl>
                                          <p:spTgt spid="6"/>
                                        </p:tgtEl>
                                      </p:cBhvr>
                                    </p:animEffect>
                                    <p:anim calcmode="lin" valueType="num">
                                      <p:cBhvr>
                                        <p:cTn id="20" dur="600" fill="hold"/>
                                        <p:tgtEl>
                                          <p:spTgt spid="6"/>
                                        </p:tgtEl>
                                        <p:attrNameLst>
                                          <p:attrName>ppt_x</p:attrName>
                                        </p:attrNameLst>
                                      </p:cBhvr>
                                      <p:tavLst>
                                        <p:tav tm="0">
                                          <p:val>
                                            <p:strVal val="#ppt_x"/>
                                          </p:val>
                                        </p:tav>
                                        <p:tav tm="100000">
                                          <p:val>
                                            <p:strVal val="#ppt_x"/>
                                          </p:val>
                                        </p:tav>
                                      </p:tavLst>
                                    </p:anim>
                                    <p:anim calcmode="lin" valueType="num">
                                      <p:cBhvr>
                                        <p:cTn id="21" dur="600" fill="hold"/>
                                        <p:tgtEl>
                                          <p:spTgt spid="6"/>
                                        </p:tgtEl>
                                        <p:attrNameLst>
                                          <p:attrName>ppt_y</p:attrName>
                                        </p:attrNameLst>
                                      </p:cBhvr>
                                      <p:tavLst>
                                        <p:tav tm="0">
                                          <p:val>
                                            <p:strVal val="#ppt_y+0.31"/>
                                          </p:val>
                                        </p:tav>
                                        <p:tav tm="100000">
                                          <p:val>
                                            <p:strVal val="#ppt_y+0.31"/>
                                          </p:val>
                                        </p:tav>
                                      </p:tavLst>
                                    </p:anim>
                                    <p:anim calcmode="lin" valueType="num">
                                      <p:cBhvr>
                                        <p:cTn id="22" dur="900" decel="50000" fill="hold">
                                          <p:stCondLst>
                                            <p:cond delay="6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900" decel="50000" fill="hold">
                                          <p:stCondLst>
                                            <p:cond delay="6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250"/>
                                        <p:tgtEl>
                                          <p:spTgt spid="1026"/>
                                        </p:tgtEl>
                                      </p:cBhvr>
                                    </p:animEffect>
                                    <p:anim calcmode="lin" valueType="num">
                                      <p:cBhvr>
                                        <p:cTn id="28" dur="1250"/>
                                        <p:tgtEl>
                                          <p:spTgt spid="1026"/>
                                        </p:tgtEl>
                                        <p:attrNameLst>
                                          <p:attrName>ppt_x</p:attrName>
                                        </p:attrNameLst>
                                      </p:cBhvr>
                                      <p:tavLst>
                                        <p:tav tm="0">
                                          <p:val>
                                            <p:strVal val="ppt_x"/>
                                          </p:val>
                                        </p:tav>
                                        <p:tav tm="100000">
                                          <p:val>
                                            <p:strVal val="ppt_x"/>
                                          </p:val>
                                        </p:tav>
                                      </p:tavLst>
                                    </p:anim>
                                    <p:anim calcmode="lin" valueType="num">
                                      <p:cBhvr>
                                        <p:cTn id="29" dur="1250"/>
                                        <p:tgtEl>
                                          <p:spTgt spid="1026"/>
                                        </p:tgtEl>
                                        <p:attrNameLst>
                                          <p:attrName>ppt_y</p:attrName>
                                        </p:attrNameLst>
                                      </p:cBhvr>
                                      <p:tavLst>
                                        <p:tav tm="0">
                                          <p:val>
                                            <p:strVal val="ppt_y"/>
                                          </p:val>
                                        </p:tav>
                                        <p:tav tm="100000">
                                          <p:val>
                                            <p:strVal val="ppt_y+.1"/>
                                          </p:val>
                                        </p:tav>
                                      </p:tavLst>
                                    </p:anim>
                                    <p:set>
                                      <p:cBhvr>
                                        <p:cTn id="30" dur="1" fill="hold">
                                          <p:stCondLst>
                                            <p:cond delay="1249"/>
                                          </p:stCondLst>
                                        </p:cTn>
                                        <p:tgtEl>
                                          <p:spTgt spid="1026"/>
                                        </p:tgtEl>
                                        <p:attrNameLst>
                                          <p:attrName>style.visibility</p:attrName>
                                        </p:attrNameLst>
                                      </p:cBhvr>
                                      <p:to>
                                        <p:strVal val="hidden"/>
                                      </p:to>
                                    </p:set>
                                  </p:childTnLst>
                                </p:cTn>
                              </p:par>
                            </p:childTnLst>
                          </p:cTn>
                        </p:par>
                        <p:par>
                          <p:cTn id="31" fill="hold">
                            <p:stCondLst>
                              <p:cond delay="125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250"/>
                                        <p:tgtEl>
                                          <p:spTgt spid="8"/>
                                        </p:tgtEl>
                                      </p:cBhvr>
                                    </p:animEffect>
                                    <p:anim calcmode="lin" valueType="num">
                                      <p:cBhvr>
                                        <p:cTn id="35" dur="1250" fill="hold"/>
                                        <p:tgtEl>
                                          <p:spTgt spid="8"/>
                                        </p:tgtEl>
                                        <p:attrNameLst>
                                          <p:attrName>ppt_x</p:attrName>
                                        </p:attrNameLst>
                                      </p:cBhvr>
                                      <p:tavLst>
                                        <p:tav tm="0">
                                          <p:val>
                                            <p:strVal val="#ppt_x"/>
                                          </p:val>
                                        </p:tav>
                                        <p:tav tm="100000">
                                          <p:val>
                                            <p:strVal val="#ppt_x"/>
                                          </p:val>
                                        </p:tav>
                                      </p:tavLst>
                                    </p:anim>
                                    <p:anim calcmode="lin" valueType="num">
                                      <p:cBhvr>
                                        <p:cTn id="36"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8" grpId="0">
        <p:bldAsOne/>
      </p:bldGraphic>
    </p:bldLst>
  </p:timing>
</p:sld>
</file>

<file path=ppt/theme/theme1.xml><?xml version="1.0" encoding="utf-8"?>
<a:theme xmlns:a="http://schemas.openxmlformats.org/drawingml/2006/main" name="Fzika_teml">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Fzika_teml</Template>
  <TotalTime>272</TotalTime>
  <Words>2611</Words>
  <Application>Microsoft Office PowerPoint</Application>
  <PresentationFormat>Экран (4:3)</PresentationFormat>
  <Paragraphs>77</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Fzika_teml</vt:lpstr>
      <vt:lpstr>«Джозеф Генри»</vt:lpstr>
      <vt:lpstr>Джозеф Генри</vt:lpstr>
      <vt:lpstr>Ранние годы</vt:lpstr>
      <vt:lpstr>Презентация PowerPoint</vt:lpstr>
      <vt:lpstr>Albany Academy   </vt:lpstr>
      <vt:lpstr>Презентация PowerPoint</vt:lpstr>
      <vt:lpstr>Презентация PowerPoint</vt:lpstr>
      <vt:lpstr>Презентация PowerPoint</vt:lpstr>
      <vt:lpstr>Принстонские годы </vt:lpstr>
      <vt:lpstr>Посещение Европы</vt:lpstr>
      <vt:lpstr>Презентация PowerPoint</vt:lpstr>
      <vt:lpstr>Джозеф Генри (1840)   </vt:lpstr>
      <vt:lpstr>Презентация PowerPoint</vt:lpstr>
      <vt:lpstr>Признание</vt:lpstr>
      <vt:lpstr>Признание</vt:lpstr>
      <vt:lpstr>Джозеф Генри: хронология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Физика</dc:subject>
  <dc:creator>Гость</dc:creator>
  <dc:description>http://propowerpoint.ru - Бесплатные шаблоны для презентаций. Полезные советы и уроки  PowerPoint .</dc:description>
  <cp:lastModifiedBy>Гость</cp:lastModifiedBy>
  <cp:revision>33</cp:revision>
  <dcterms:created xsi:type="dcterms:W3CDTF">2014-12-03T18:30:13Z</dcterms:created>
  <dcterms:modified xsi:type="dcterms:W3CDTF">2014-12-04T23:23:07Z</dcterms:modified>
</cp:coreProperties>
</file>