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63" r:id="rId6"/>
    <p:sldId id="264" r:id="rId7"/>
    <p:sldId id="265" r:id="rId8"/>
    <p:sldId id="266" r:id="rId9"/>
    <p:sldId id="261" r:id="rId10"/>
    <p:sldId id="262" r:id="rId11"/>
    <p:sldId id="259" r:id="rId12"/>
    <p:sldId id="267" r:id="rId13"/>
    <p:sldId id="260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406"/>
    <a:srgbClr val="98452D"/>
    <a:srgbClr val="9D3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 autoAdjust="0"/>
  </p:normalViewPr>
  <p:slideViewPr>
    <p:cSldViewPr snapToGrid="0">
      <p:cViewPr>
        <p:scale>
          <a:sx n="75" d="100"/>
          <a:sy n="75" d="100"/>
        </p:scale>
        <p:origin x="642" y="4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88-B24E-47D1-9331-59D0E29341DB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819B-1445-4578-A147-A0900BD90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31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88-B24E-47D1-9331-59D0E29341DB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819B-1445-4578-A147-A0900BD90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99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88-B24E-47D1-9331-59D0E29341DB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819B-1445-4578-A147-A0900BD90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1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88-B24E-47D1-9331-59D0E29341DB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819B-1445-4578-A147-A0900BD90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88-B24E-47D1-9331-59D0E29341DB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819B-1445-4578-A147-A0900BD90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13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88-B24E-47D1-9331-59D0E29341DB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819B-1445-4578-A147-A0900BD90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45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88-B24E-47D1-9331-59D0E29341DB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819B-1445-4578-A147-A0900BD90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33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88-B24E-47D1-9331-59D0E29341DB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819B-1445-4578-A147-A0900BD90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42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88-B24E-47D1-9331-59D0E29341DB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819B-1445-4578-A147-A0900BD90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44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88-B24E-47D1-9331-59D0E29341DB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819B-1445-4578-A147-A0900BD90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41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88-B24E-47D1-9331-59D0E29341DB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819B-1445-4578-A147-A0900BD90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30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53788-B24E-47D1-9331-59D0E29341DB}" type="datetimeFigureOut">
              <a:rPr lang="ru-RU" smtClean="0"/>
              <a:t>20.02.2014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0819B-1445-4578-A147-A0900BD90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54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6"/>
          <a:stretch/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3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06000" cy="1325563"/>
          </a:xfrm>
        </p:spPr>
        <p:txBody>
          <a:bodyPr/>
          <a:lstStyle/>
          <a:p>
            <a:r>
              <a:rPr lang="ru-RU" dirty="0" smtClean="0">
                <a:solidFill>
                  <a:srgbClr val="9E1406"/>
                </a:solidFill>
                <a:latin typeface="Capture it" panose="02000500000000000000" pitchFamily="2" charset="0"/>
              </a:rPr>
              <a:t>Интересные факты</a:t>
            </a:r>
            <a:endParaRPr lang="ru-RU" dirty="0">
              <a:solidFill>
                <a:srgbClr val="9E1406"/>
              </a:solidFill>
              <a:latin typeface="Capture it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9906000" cy="4786312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В 1978 году приказом Министра обороны СССР Михаилу Сергеевичу Горбачёву было присвоено воинское звание полковника запаса.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Окончание холодной войны в США расценили как поражение СССР и победу американских сил.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В последнем указе Горбачёв так и не указал причину своей отставки с занимаемого поста главы Советского государства.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В Грозном в 1992 году проспект Революции был переименован в честь Горбачёва, но из-за обострившихся отношений Чечни и России проспекту было возвращено старое имя.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Горбачёв стал единственным руководителем СССР в истории государства, кто был рождён уже после 1917 года.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На музыкальной церемонии 2009 года MTV </a:t>
            </a:r>
            <a:r>
              <a:rPr lang="ru-RU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Europe</a:t>
            </a: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ru-RU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Music</a:t>
            </a: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ru-RU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Awards</a:t>
            </a: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 Горбачёву вручили специальный приз — </a:t>
            </a:r>
            <a:r>
              <a:rPr lang="ru-RU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Free</a:t>
            </a: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ru-RU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Your</a:t>
            </a: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ru-RU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Mind</a:t>
            </a: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endParaRPr lang="ru-RU" sz="3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104900" y="2419350"/>
            <a:ext cx="9906000" cy="0"/>
          </a:xfrm>
          <a:prstGeom prst="line">
            <a:avLst/>
          </a:prstGeom>
          <a:ln>
            <a:solidFill>
              <a:srgbClr val="9E14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104900" y="3143250"/>
            <a:ext cx="9906000" cy="0"/>
          </a:xfrm>
          <a:prstGeom prst="line">
            <a:avLst/>
          </a:prstGeom>
          <a:ln>
            <a:solidFill>
              <a:srgbClr val="9E14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104900" y="3905250"/>
            <a:ext cx="9906000" cy="0"/>
          </a:xfrm>
          <a:prstGeom prst="line">
            <a:avLst/>
          </a:prstGeom>
          <a:ln>
            <a:solidFill>
              <a:srgbClr val="9E14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04900" y="4933950"/>
            <a:ext cx="9906000" cy="0"/>
          </a:xfrm>
          <a:prstGeom prst="line">
            <a:avLst/>
          </a:prstGeom>
          <a:ln>
            <a:solidFill>
              <a:srgbClr val="9E14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104900" y="5676900"/>
            <a:ext cx="9906000" cy="0"/>
          </a:xfrm>
          <a:prstGeom prst="line">
            <a:avLst/>
          </a:prstGeom>
          <a:ln>
            <a:solidFill>
              <a:srgbClr val="9E14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11087100" y="6057901"/>
            <a:ext cx="647700" cy="64770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E1406"/>
                </a:solidFill>
              </a:rPr>
              <a:t>8</a:t>
            </a:r>
            <a:endParaRPr lang="ru-RU" sz="2800" dirty="0">
              <a:solidFill>
                <a:srgbClr val="9E1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0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350" y="365125"/>
            <a:ext cx="10668000" cy="1325563"/>
          </a:xfrm>
        </p:spPr>
        <p:txBody>
          <a:bodyPr/>
          <a:lstStyle/>
          <a:p>
            <a:r>
              <a:rPr lang="ru-RU" dirty="0" smtClean="0">
                <a:solidFill>
                  <a:srgbClr val="9E1406"/>
                </a:solidFill>
                <a:latin typeface="Capture it" panose="02000500000000000000" pitchFamily="2" charset="0"/>
              </a:rPr>
              <a:t>Основные достижения Горбачёва</a:t>
            </a:r>
            <a:endParaRPr lang="ru-RU" dirty="0">
              <a:solidFill>
                <a:srgbClr val="9E1406"/>
              </a:solidFill>
              <a:latin typeface="Capture it" panose="02000500000000000000" pitchFamily="2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38200" y="1690688"/>
            <a:ext cx="819150" cy="81915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9E1406"/>
                </a:solidFill>
              </a:rPr>
              <a:t>1</a:t>
            </a:r>
            <a:endParaRPr lang="ru-RU" sz="4000" dirty="0">
              <a:solidFill>
                <a:srgbClr val="9E140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H="1" flipV="1">
            <a:off x="1847850" y="1900208"/>
            <a:ext cx="965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pture it" panose="02000500000000000000" pitchFamily="2" charset="0"/>
              </a:rPr>
              <a:t>В период правления Горбачёва был положен конец холодной войне.</a:t>
            </a:r>
            <a:endParaRPr lang="ru-RU" sz="2000" dirty="0">
              <a:latin typeface="Capture it" panose="02000500000000000000" pitchFamily="2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38200" y="2928907"/>
            <a:ext cx="819150" cy="81915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9E1406"/>
                </a:solidFill>
              </a:rPr>
              <a:t>2</a:t>
            </a:r>
            <a:endParaRPr lang="ru-RU" sz="4000" dirty="0">
              <a:solidFill>
                <a:srgbClr val="9E140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H="1" flipV="1">
            <a:off x="1847850" y="2927389"/>
            <a:ext cx="965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pture it" panose="02000500000000000000" pitchFamily="2" charset="0"/>
              </a:rPr>
              <a:t>Он провёл полномасштабную и результативную антиалкогольную кампанию.</a:t>
            </a:r>
            <a:endParaRPr lang="ru-RU" sz="2000" dirty="0">
              <a:latin typeface="Capture it" panose="02000500000000000000" pitchFamily="2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847850" y="2643157"/>
            <a:ext cx="9239250" cy="0"/>
          </a:xfrm>
          <a:prstGeom prst="line">
            <a:avLst/>
          </a:prstGeom>
          <a:ln>
            <a:solidFill>
              <a:srgbClr val="9E14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838200" y="4186176"/>
            <a:ext cx="819150" cy="81915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9E1406"/>
                </a:solidFill>
              </a:rPr>
              <a:t>3</a:t>
            </a:r>
            <a:endParaRPr lang="ru-RU" sz="4000" dirty="0">
              <a:solidFill>
                <a:srgbClr val="9E140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0800000" flipH="1" flipV="1">
            <a:off x="1847850" y="4241808"/>
            <a:ext cx="965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pture it" panose="02000500000000000000" pitchFamily="2" charset="0"/>
              </a:rPr>
              <a:t>Горбачёву принадлежит попытка реформирования железной советской системы, которая вошла в историю как «Перестройка».</a:t>
            </a:r>
            <a:endParaRPr lang="ru-RU" sz="2000" dirty="0">
              <a:latin typeface="Capture it" panose="02000500000000000000" pitchFamily="2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847850" y="3919476"/>
            <a:ext cx="9239250" cy="0"/>
          </a:xfrm>
          <a:prstGeom prst="line">
            <a:avLst/>
          </a:prstGeom>
          <a:ln>
            <a:solidFill>
              <a:srgbClr val="9E14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838200" y="5443443"/>
            <a:ext cx="819150" cy="81915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9E1406"/>
                </a:solidFill>
              </a:rPr>
              <a:t>4</a:t>
            </a:r>
            <a:endParaRPr lang="ru-RU" sz="4000" dirty="0">
              <a:solidFill>
                <a:srgbClr val="9E140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H="1" flipV="1">
            <a:off x="1847850" y="5499075"/>
            <a:ext cx="965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pture it" panose="02000500000000000000" pitchFamily="2" charset="0"/>
              </a:rPr>
              <a:t>При Горбачёве в СССР была введена политика гласности, свободы печати и слова.</a:t>
            </a:r>
            <a:endParaRPr lang="ru-RU" sz="2000" dirty="0">
              <a:latin typeface="Capture it" panose="02000500000000000000" pitchFamily="2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847850" y="5214843"/>
            <a:ext cx="9239250" cy="0"/>
          </a:xfrm>
          <a:prstGeom prst="line">
            <a:avLst/>
          </a:prstGeom>
          <a:ln>
            <a:solidFill>
              <a:srgbClr val="9E14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448723"/>
            <a:ext cx="992054" cy="992054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11372850" y="6057901"/>
            <a:ext cx="647700" cy="64770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E1406"/>
                </a:solidFill>
              </a:rPr>
              <a:t>9</a:t>
            </a:r>
            <a:endParaRPr lang="ru-RU" sz="2800" dirty="0">
              <a:solidFill>
                <a:srgbClr val="9E1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3" grpId="0" animBg="1"/>
      <p:bldP spid="14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0668000" cy="1325563"/>
          </a:xfrm>
        </p:spPr>
        <p:txBody>
          <a:bodyPr/>
          <a:lstStyle/>
          <a:p>
            <a:r>
              <a:rPr lang="ru-RU" dirty="0" smtClean="0">
                <a:solidFill>
                  <a:srgbClr val="9E1406"/>
                </a:solidFill>
                <a:latin typeface="Capture it" panose="02000500000000000000" pitchFamily="2" charset="0"/>
              </a:rPr>
              <a:t>Основные достижения Горбачёва</a:t>
            </a:r>
            <a:endParaRPr lang="ru-RU" dirty="0">
              <a:solidFill>
                <a:srgbClr val="9E1406"/>
              </a:solidFill>
              <a:latin typeface="Capture it" panose="02000500000000000000" pitchFamily="2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38200" y="1690688"/>
            <a:ext cx="819150" cy="81915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9E1406"/>
                </a:solidFill>
              </a:rPr>
              <a:t>5</a:t>
            </a:r>
            <a:endParaRPr lang="ru-RU" sz="4000" dirty="0">
              <a:solidFill>
                <a:srgbClr val="9E140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H="1" flipV="1">
            <a:off x="1847850" y="1900208"/>
            <a:ext cx="965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pture it" panose="02000500000000000000" pitchFamily="2" charset="0"/>
              </a:rPr>
              <a:t>Были выведены советские войска из Афганистана.</a:t>
            </a:r>
            <a:endParaRPr lang="ru-RU" sz="2000" dirty="0">
              <a:latin typeface="Capture it" panose="02000500000000000000" pitchFamily="2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38200" y="2928907"/>
            <a:ext cx="819150" cy="81915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9E1406"/>
                </a:solidFill>
              </a:rPr>
              <a:t>6</a:t>
            </a:r>
            <a:endParaRPr lang="ru-RU" sz="4000" dirty="0">
              <a:solidFill>
                <a:srgbClr val="9E140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H="1" flipV="1">
            <a:off x="1847850" y="2927389"/>
            <a:ext cx="10040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pture it" panose="02000500000000000000" pitchFamily="2" charset="0"/>
              </a:rPr>
              <a:t>Именно Михаил Сергеевич отказался от коммунистической идеологии как государственного статуса и от преследования инакомыслящих.</a:t>
            </a:r>
            <a:endParaRPr lang="ru-RU" sz="2000" dirty="0">
              <a:latin typeface="Capture it" panose="02000500000000000000" pitchFamily="2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847850" y="2643157"/>
            <a:ext cx="9239250" cy="0"/>
          </a:xfrm>
          <a:prstGeom prst="line">
            <a:avLst/>
          </a:prstGeom>
          <a:ln>
            <a:solidFill>
              <a:srgbClr val="9E14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838200" y="4186176"/>
            <a:ext cx="819150" cy="81915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9E1406"/>
                </a:solidFill>
              </a:rPr>
              <a:t>7</a:t>
            </a:r>
            <a:endParaRPr lang="ru-RU" sz="4000" dirty="0">
              <a:solidFill>
                <a:srgbClr val="9E140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0800000" flipH="1" flipV="1">
            <a:off x="1847850" y="4395696"/>
            <a:ext cx="965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pture it" panose="02000500000000000000" pitchFamily="2" charset="0"/>
              </a:rPr>
              <a:t>Горбачёв стал последним руководителем СССР.</a:t>
            </a:r>
            <a:endParaRPr lang="ru-RU" sz="2000" dirty="0">
              <a:latin typeface="Capture it" panose="02000500000000000000" pitchFamily="2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847850" y="3919476"/>
            <a:ext cx="9239250" cy="0"/>
          </a:xfrm>
          <a:prstGeom prst="line">
            <a:avLst/>
          </a:prstGeom>
          <a:ln>
            <a:solidFill>
              <a:srgbClr val="9E14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448723"/>
            <a:ext cx="992054" cy="992054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11087100" y="5904047"/>
            <a:ext cx="801554" cy="801554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E1406"/>
                </a:solidFill>
              </a:rPr>
              <a:t>10</a:t>
            </a:r>
            <a:endParaRPr lang="ru-RU" sz="2800" dirty="0">
              <a:solidFill>
                <a:srgbClr val="9E1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8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0668000" cy="1325563"/>
          </a:xfrm>
        </p:spPr>
        <p:txBody>
          <a:bodyPr/>
          <a:lstStyle/>
          <a:p>
            <a:r>
              <a:rPr lang="ru-RU" dirty="0" smtClean="0">
                <a:solidFill>
                  <a:srgbClr val="9E1406"/>
                </a:solidFill>
                <a:latin typeface="Capture it" panose="02000500000000000000" pitchFamily="2" charset="0"/>
              </a:rPr>
              <a:t>80-летие Леонида Горбачёва</a:t>
            </a:r>
            <a:endParaRPr lang="ru-RU" dirty="0">
              <a:solidFill>
                <a:srgbClr val="9E1406"/>
              </a:solidFill>
              <a:latin typeface="Capture it" panose="02000500000000000000" pitchFamily="2" charset="0"/>
            </a:endParaRPr>
          </a:p>
        </p:txBody>
      </p:sp>
      <p:pic>
        <p:nvPicPr>
          <p:cNvPr id="5" name="Программа Сегодня на НТВ - Юбилей Горбачёва (02.03.201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690688"/>
            <a:ext cx="6518275" cy="488870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29450" y="1690688"/>
            <a:ext cx="49339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aramond" panose="02020404030301010803" pitchFamily="18" charset="0"/>
                <a:cs typeface="Andalus" panose="02020603050405020304" pitchFamily="18" charset="-78"/>
              </a:rPr>
              <a:t>По случаю юбилеев Ельцина и Горбачева в Москве проходят две посвященные им фотовыставки. "Между ними есть общее, - замечает корреспондент: - та, что посвящена Горбачеву, старается избегать образа Ельцина, а посвященная Ельцину избегает образа Горбачева, как будто два политика действовали в истории параллельно, не будучи связаны друг с другом. Видимо, отношения между двумя историческими личностями остаются болезненной темой, все еще нуждающейся в беспристрастном анализе".</a:t>
            </a:r>
          </a:p>
        </p:txBody>
      </p:sp>
      <p:sp>
        <p:nvSpPr>
          <p:cNvPr id="19" name="Овал 18"/>
          <p:cNvSpPr/>
          <p:nvPr/>
        </p:nvSpPr>
        <p:spPr>
          <a:xfrm>
            <a:off x="11087100" y="5904047"/>
            <a:ext cx="801554" cy="801554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E1406"/>
                </a:solidFill>
              </a:rPr>
              <a:t>11</a:t>
            </a:r>
            <a:endParaRPr lang="ru-RU" sz="2800" dirty="0">
              <a:solidFill>
                <a:srgbClr val="9E1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3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6324600" cy="571182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7200" dirty="0" smtClean="0">
                <a:solidFill>
                  <a:srgbClr val="98452D"/>
                </a:solidFill>
                <a:latin typeface="Capture it" panose="02000500000000000000" pitchFamily="2" charset="0"/>
              </a:rPr>
              <a:t>Спасибо за внимание</a:t>
            </a:r>
            <a:endParaRPr lang="ru-RU" sz="7200" dirty="0">
              <a:solidFill>
                <a:srgbClr val="98452D"/>
              </a:solidFill>
              <a:latin typeface="Capture i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5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9050" y="5638800"/>
            <a:ext cx="12211050" cy="1219200"/>
          </a:xfrm>
          <a:solidFill>
            <a:schemeClr val="bg1">
              <a:alpha val="50000"/>
            </a:schemeClr>
          </a:solidFill>
        </p:spPr>
        <p:txBody>
          <a:bodyPr anchor="b">
            <a:normAutofit/>
          </a:bodyPr>
          <a:lstStyle/>
          <a:p>
            <a:r>
              <a:rPr lang="ru-RU" sz="7200" dirty="0" smtClean="0">
                <a:solidFill>
                  <a:srgbClr val="9E1406"/>
                </a:solidFill>
                <a:latin typeface="Capture it" panose="02000500000000000000" pitchFamily="2" charset="0"/>
              </a:rPr>
              <a:t>Леонид Горбачев</a:t>
            </a:r>
            <a:endParaRPr lang="ru-RU" sz="7200" dirty="0">
              <a:solidFill>
                <a:srgbClr val="9E1406"/>
              </a:solidFill>
              <a:latin typeface="Capture i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339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06000" cy="1325563"/>
          </a:xfrm>
        </p:spPr>
        <p:txBody>
          <a:bodyPr/>
          <a:lstStyle/>
          <a:p>
            <a:r>
              <a:rPr lang="ru-RU" dirty="0" smtClean="0">
                <a:solidFill>
                  <a:srgbClr val="9E1406"/>
                </a:solidFill>
                <a:latin typeface="Capture it" panose="02000500000000000000" pitchFamily="2" charset="0"/>
              </a:rPr>
              <a:t>Детство Леонида Горбачева</a:t>
            </a:r>
            <a:endParaRPr lang="ru-RU" dirty="0">
              <a:solidFill>
                <a:srgbClr val="9E1406"/>
              </a:solidFill>
              <a:latin typeface="Capture it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4038"/>
            <a:ext cx="7067550" cy="42338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Garamond" panose="02020404030301010803" pitchFamily="18" charset="0"/>
                <a:cs typeface="Andalus" panose="02020603050405020304" pitchFamily="18" charset="-78"/>
              </a:rPr>
              <a:t>	</a:t>
            </a:r>
            <a:r>
              <a:rPr lang="ru-RU" sz="3600" dirty="0" smtClean="0">
                <a:latin typeface="Gabriola" panose="04040605051002020D02" pitchFamily="82" charset="0"/>
                <a:cs typeface="Andalus" panose="02020603050405020304" pitchFamily="18" charset="-78"/>
              </a:rPr>
              <a:t>Родился </a:t>
            </a:r>
            <a:r>
              <a:rPr lang="ru-RU" sz="3600" dirty="0">
                <a:latin typeface="Gabriola" panose="04040605051002020D02" pitchFamily="82" charset="0"/>
                <a:cs typeface="Andalus" panose="02020603050405020304" pitchFamily="18" charset="-78"/>
              </a:rPr>
              <a:t>Михаил Сергеевич в крестьянской семье. Отец, Горбачёв Сергей Андреевич, дважды раненый фронтовик. Мать, Гопкало Мария Пантелеевна, была украинкой. Детство будущего политика пришлось на военные годы, семье пришлось жить в немецкой оккупации.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818" y="1690688"/>
            <a:ext cx="3268131" cy="4367213"/>
          </a:xfrm>
          <a:prstGeom prst="rect">
            <a:avLst/>
          </a:prstGeom>
          <a:ln w="76200">
            <a:noFill/>
          </a:ln>
        </p:spPr>
      </p:pic>
      <p:sp>
        <p:nvSpPr>
          <p:cNvPr id="5" name="Овал 4"/>
          <p:cNvSpPr/>
          <p:nvPr/>
        </p:nvSpPr>
        <p:spPr>
          <a:xfrm>
            <a:off x="190500" y="6057901"/>
            <a:ext cx="647700" cy="64770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E1406"/>
                </a:solidFill>
              </a:rPr>
              <a:t>1</a:t>
            </a:r>
            <a:endParaRPr lang="ru-RU" sz="2800" dirty="0">
              <a:solidFill>
                <a:srgbClr val="9E1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06000" cy="1325563"/>
          </a:xfrm>
        </p:spPr>
        <p:txBody>
          <a:bodyPr/>
          <a:lstStyle/>
          <a:p>
            <a:r>
              <a:rPr lang="ru-RU" dirty="0" smtClean="0">
                <a:solidFill>
                  <a:srgbClr val="9E1406"/>
                </a:solidFill>
                <a:latin typeface="Capture it" panose="02000500000000000000" pitchFamily="2" charset="0"/>
              </a:rPr>
              <a:t>Образование</a:t>
            </a:r>
            <a:endParaRPr lang="ru-RU" dirty="0">
              <a:solidFill>
                <a:srgbClr val="9E1406"/>
              </a:solidFill>
              <a:latin typeface="Capture it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6750" y="1690688"/>
            <a:ext cx="7258050" cy="47863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Garamond" panose="02020404030301010803" pitchFamily="18" charset="0"/>
                <a:cs typeface="Andalus" panose="02020603050405020304" pitchFamily="18" charset="-78"/>
              </a:rPr>
              <a:t>	Учёбу в школе Михаилу Сергеевичу приходилось совмещать с работой в колхозе, где не хватало рабочих рук. Однако это не помешало ему в 1950 году поступить в МГУ на юридический факультет, который он успешно закончил. Чуть позже, оказавшись полезным сельскому хозяйству, Михаил Сергеевич уже заочно заканчивает сельскохозяйственный институт в Ставрополе и становится дипломированным агрономом-экономистом.</a:t>
            </a:r>
            <a:endParaRPr lang="ru-RU" sz="3600" dirty="0">
              <a:latin typeface="Gabriola" panose="04040605051002020D02" pitchFamily="82" charset="0"/>
              <a:cs typeface="Andalus" panose="02020603050405020304" pitchFamily="18" charset="-7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7" y="1690688"/>
            <a:ext cx="3455813" cy="4473544"/>
          </a:xfrm>
          <a:prstGeom prst="rect">
            <a:avLst/>
          </a:prstGeom>
          <a:ln w="76200">
            <a:noFill/>
          </a:ln>
        </p:spPr>
      </p:pic>
      <p:sp>
        <p:nvSpPr>
          <p:cNvPr id="6" name="Овал 5"/>
          <p:cNvSpPr/>
          <p:nvPr/>
        </p:nvSpPr>
        <p:spPr>
          <a:xfrm>
            <a:off x="11087100" y="6057901"/>
            <a:ext cx="647700" cy="64770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E1406"/>
                </a:solidFill>
              </a:rPr>
              <a:t>2</a:t>
            </a:r>
            <a:endParaRPr lang="ru-RU" sz="2800" dirty="0">
              <a:solidFill>
                <a:srgbClr val="9E1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7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06000" cy="1325563"/>
          </a:xfrm>
        </p:spPr>
        <p:txBody>
          <a:bodyPr/>
          <a:lstStyle/>
          <a:p>
            <a:r>
              <a:rPr lang="ru-RU" dirty="0" smtClean="0">
                <a:solidFill>
                  <a:srgbClr val="9E1406"/>
                </a:solidFill>
                <a:latin typeface="Capture it" panose="02000500000000000000" pitchFamily="2" charset="0"/>
              </a:rPr>
              <a:t>Жизненный путь</a:t>
            </a:r>
            <a:endParaRPr lang="ru-RU" dirty="0">
              <a:solidFill>
                <a:srgbClr val="9E1406"/>
              </a:solidFill>
              <a:latin typeface="Capture it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6750" y="1690688"/>
            <a:ext cx="7258050" cy="47863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Garamond" panose="02020404030301010803" pitchFamily="18" charset="0"/>
                <a:cs typeface="Andalus" panose="02020603050405020304" pitchFamily="18" charset="-78"/>
              </a:rPr>
              <a:t>	Война многому научила Михаила Сергеевича. Уже в 15 лет он успешно справлялся с должностью помощника комбайнёра МТС (машинно-тракторной станции), а в 17 лет получил орден Трудового Красного Знамени как комбайнёр-стахановец.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Garamond" panose="02020404030301010803" pitchFamily="18" charset="0"/>
                <a:cs typeface="Andalus" panose="02020603050405020304" pitchFamily="18" charset="-78"/>
              </a:rPr>
              <a:t>	Ещё будучи студентом, в 1952 году, он вступает в ряды ВЛКСМ. После окончания университета был направлен по распределению в Ставропольскую краевую прокуратуру, но нашёл себя в другом: молодой Горбачёв посвящает себя ВЛКСМ и делает неплохую карьеру. С 1962 года он уже парторг и делегат очередного съезда КПСС. В 1966 году он избирается Первым секретарём горкома по Ставропольскому краю.</a:t>
            </a:r>
            <a:endParaRPr lang="ru-RU" sz="3200" dirty="0">
              <a:latin typeface="Gabriola" panose="04040605051002020D02" pitchFamily="82" charset="0"/>
              <a:cs typeface="Andalus" panose="02020603050405020304" pitchFamily="18" charset="-7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372464" cy="4704587"/>
          </a:xfrm>
          <a:prstGeom prst="rect">
            <a:avLst/>
          </a:prstGeom>
          <a:ln>
            <a:solidFill>
              <a:srgbClr val="9E1406"/>
            </a:solidFill>
          </a:ln>
        </p:spPr>
      </p:pic>
      <p:sp>
        <p:nvSpPr>
          <p:cNvPr id="6" name="Овал 5"/>
          <p:cNvSpPr/>
          <p:nvPr/>
        </p:nvSpPr>
        <p:spPr>
          <a:xfrm>
            <a:off x="190500" y="6057901"/>
            <a:ext cx="647700" cy="64770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E1406"/>
                </a:solidFill>
              </a:rPr>
              <a:t>3</a:t>
            </a:r>
            <a:endParaRPr lang="ru-RU" sz="2800" dirty="0">
              <a:solidFill>
                <a:srgbClr val="9E1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7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304800"/>
            <a:ext cx="7258050" cy="6172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Garamond" panose="02020404030301010803" pitchFamily="18" charset="0"/>
                <a:cs typeface="Andalus" panose="02020603050405020304" pitchFamily="18" charset="-78"/>
              </a:rPr>
              <a:t>	В конце 60-х годов в Москве не раз поднимается вопрос о том, чтобы доверить ему управление КГБ. В 1970 году Горбачёв становится Первым секретарём Ставропольского крайкома и в этом же году стал членом Верховного Совета СССР, где он и показал свои блестящие способности мудрого политика. В 1985 году его избирают Генеральным секретарём ЦК КПСС. В 1990 он становится Президентом СССР, выполняя одновременно функции Председателя Совета обороны государства и Верховного Главнокомандующего Вооружённых сил страны.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Garamond" panose="02020404030301010803" pitchFamily="18" charset="0"/>
                <a:cs typeface="Andalus" panose="02020603050405020304" pitchFamily="18" charset="-78"/>
              </a:rPr>
              <a:t>	Руководя страной, Горбачёв умело проводил в жизнь реформы, следствием которых стали рыночная экономика, распад СССР и уничтожение монопольного единовластия партии. Среди самых значимых кампаний можно отметить следующие моменты, которые самым серьёзным образом сказались на всей политике государства.</a:t>
            </a:r>
            <a:endParaRPr lang="ru-RU" sz="3200" dirty="0">
              <a:latin typeface="Gabriola" panose="04040605051002020D02" pitchFamily="82" charset="0"/>
              <a:cs typeface="Andalus" panose="02020603050405020304" pitchFamily="18" charset="-7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552450"/>
            <a:ext cx="3888049" cy="4752975"/>
          </a:xfrm>
          <a:prstGeom prst="rect">
            <a:avLst/>
          </a:prstGeom>
          <a:ln>
            <a:solidFill>
              <a:srgbClr val="9E140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962900" y="5562600"/>
            <a:ext cx="388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Garamond" panose="02020404030301010803" pitchFamily="18" charset="0"/>
                <a:cs typeface="Andalus" panose="02020603050405020304" pitchFamily="18" charset="-78"/>
              </a:rPr>
              <a:t>Леонид Горбачев 1985 год</a:t>
            </a:r>
          </a:p>
        </p:txBody>
      </p:sp>
      <p:sp>
        <p:nvSpPr>
          <p:cNvPr id="7" name="Овал 6"/>
          <p:cNvSpPr/>
          <p:nvPr/>
        </p:nvSpPr>
        <p:spPr>
          <a:xfrm>
            <a:off x="11087100" y="6057901"/>
            <a:ext cx="647700" cy="64770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E1406"/>
                </a:solidFill>
              </a:rPr>
              <a:t>4</a:t>
            </a:r>
            <a:endParaRPr lang="ru-RU" sz="2800" dirty="0">
              <a:solidFill>
                <a:srgbClr val="9E1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0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06000" cy="1325563"/>
          </a:xfrm>
        </p:spPr>
        <p:txBody>
          <a:bodyPr/>
          <a:lstStyle/>
          <a:p>
            <a:r>
              <a:rPr lang="ru-RU" dirty="0" smtClean="0">
                <a:solidFill>
                  <a:srgbClr val="9E1406"/>
                </a:solidFill>
                <a:latin typeface="Capture it" panose="02000500000000000000" pitchFamily="2" charset="0"/>
              </a:rPr>
              <a:t>Реформы</a:t>
            </a:r>
            <a:endParaRPr lang="ru-RU" dirty="0">
              <a:solidFill>
                <a:srgbClr val="9E1406"/>
              </a:solidFill>
              <a:latin typeface="Capture it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6750" y="1576388"/>
            <a:ext cx="7258050" cy="499586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 smtClean="0">
                <a:latin typeface="Garamond" panose="02020404030301010803" pitchFamily="18" charset="0"/>
                <a:cs typeface="Andalus" panose="02020603050405020304" pitchFamily="18" charset="-78"/>
              </a:rPr>
              <a:t>1985 год — крупная антиалкогольная кампания, когда резко возросли цены на алкогольную продукцию, были сокращены объёмы её производства и вырубались виноградники. Результатами стали увеличение средней продолжительной жизни населения и снижение преступности.</a:t>
            </a:r>
          </a:p>
          <a:p>
            <a:pPr algn="just"/>
            <a:r>
              <a:rPr lang="ru-RU" sz="2400" dirty="0" smtClean="0">
                <a:latin typeface="Garamond" panose="02020404030301010803" pitchFamily="18" charset="0"/>
                <a:cs typeface="Andalus" panose="02020603050405020304" pitchFamily="18" charset="-78"/>
              </a:rPr>
              <a:t>1986 год — посещение Тольятти, знаменитая речь о том, что взят курс на «перестройку». После этого в Тольятти был учреждён ОАО «АВТОВАЗ», который до сих пор является фундаментом российского автопрома.</a:t>
            </a:r>
          </a:p>
          <a:p>
            <a:pPr algn="just"/>
            <a:r>
              <a:rPr lang="ru-RU" sz="2400" dirty="0" smtClean="0">
                <a:latin typeface="Garamond" panose="02020404030301010803" pitchFamily="18" charset="0"/>
                <a:cs typeface="Andalus" panose="02020603050405020304" pitchFamily="18" charset="-78"/>
              </a:rPr>
              <a:t>«Перестройка», которая означала постепенный переход к рыночной экономике и демократии.</a:t>
            </a:r>
          </a:p>
          <a:p>
            <a:pPr algn="just"/>
            <a:r>
              <a:rPr lang="ru-RU" sz="2400" dirty="0" smtClean="0">
                <a:latin typeface="Garamond" panose="02020404030301010803" pitchFamily="18" charset="0"/>
                <a:cs typeface="Andalus" panose="02020603050405020304" pitchFamily="18" charset="-78"/>
              </a:rPr>
              <a:t>Прекращение репрессий, возвращение А. Д. Сахарова.</a:t>
            </a:r>
          </a:p>
          <a:p>
            <a:pPr algn="just"/>
            <a:r>
              <a:rPr lang="ru-RU" sz="2400" dirty="0" smtClean="0">
                <a:latin typeface="Garamond" panose="02020404030301010803" pitchFamily="18" charset="0"/>
                <a:cs typeface="Andalus" panose="02020603050405020304" pitchFamily="18" charset="-78"/>
              </a:rPr>
              <a:t>1989 год — скрытая инфляция, карточная система на продукты, вымывание товаров из магазинов, что привело к гиперинфляции.</a:t>
            </a:r>
            <a:endParaRPr lang="ru-RU" sz="3200" dirty="0">
              <a:latin typeface="Gabriola" panose="04040605051002020D02" pitchFamily="82" charset="0"/>
              <a:cs typeface="Andalus" panose="02020603050405020304" pitchFamily="18" charset="-7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19" y="1690688"/>
            <a:ext cx="3117226" cy="4704587"/>
          </a:xfrm>
          <a:prstGeom prst="rect">
            <a:avLst/>
          </a:prstGeom>
          <a:ln>
            <a:solidFill>
              <a:srgbClr val="9E1406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190500" y="6057901"/>
            <a:ext cx="647700" cy="64770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E1406"/>
                </a:solidFill>
              </a:rPr>
              <a:t>5</a:t>
            </a:r>
            <a:endParaRPr lang="ru-RU" sz="2800" dirty="0">
              <a:solidFill>
                <a:srgbClr val="9E1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4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06000" cy="1325563"/>
          </a:xfrm>
        </p:spPr>
        <p:txBody>
          <a:bodyPr/>
          <a:lstStyle/>
          <a:p>
            <a:r>
              <a:rPr lang="ru-RU" dirty="0" smtClean="0">
                <a:solidFill>
                  <a:srgbClr val="9E1406"/>
                </a:solidFill>
                <a:latin typeface="Capture it" panose="02000500000000000000" pitchFamily="2" charset="0"/>
              </a:rPr>
              <a:t>Реформы</a:t>
            </a:r>
            <a:endParaRPr lang="ru-RU" dirty="0">
              <a:solidFill>
                <a:srgbClr val="9E1406"/>
              </a:solidFill>
              <a:latin typeface="Capture it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950" y="1690688"/>
            <a:ext cx="11296650" cy="4405312"/>
          </a:xfrm>
        </p:spPr>
        <p:txBody>
          <a:bodyPr>
            <a:normAutofit/>
          </a:bodyPr>
          <a:lstStyle/>
          <a:p>
            <a:pPr fontAlgn="base"/>
            <a:r>
              <a:rPr lang="ru-RU" sz="2200" dirty="0">
                <a:latin typeface="Garamond" panose="02020404030301010803" pitchFamily="18" charset="0"/>
                <a:cs typeface="Andalus" panose="02020603050405020304" pitchFamily="18" charset="-78"/>
              </a:rPr>
              <a:t>Был ослаблен контроль над социалистическим лагерем, что привело к изменению положения многих социалистических стран: была окончена холодная война, произошло объединение Германии, во многих государствах сменилось руководство. Привычная биполярная система международных отношений рухнула, гонка вооружений прекратилась.</a:t>
            </a:r>
          </a:p>
          <a:p>
            <a:pPr fontAlgn="base"/>
            <a:r>
              <a:rPr lang="ru-RU" sz="2200" dirty="0">
                <a:latin typeface="Garamond" panose="02020404030301010803" pitchFamily="18" charset="0"/>
                <a:cs typeface="Andalus" panose="02020603050405020304" pitchFamily="18" charset="-78"/>
              </a:rPr>
              <a:t>1989 год — прекращение войны в Афганистане.</a:t>
            </a:r>
          </a:p>
          <a:p>
            <a:pPr fontAlgn="base"/>
            <a:r>
              <a:rPr lang="ru-RU" sz="2200" dirty="0">
                <a:latin typeface="Garamond" panose="02020404030301010803" pitchFamily="18" charset="0"/>
                <a:cs typeface="Andalus" panose="02020603050405020304" pitchFamily="18" charset="-78"/>
              </a:rPr>
              <a:t>1990 год — введение советских войск в Баку, против Народного фронта Азербайджана. Погибли мирные жители.</a:t>
            </a:r>
          </a:p>
          <a:p>
            <a:pPr marL="0" indent="0" fontAlgn="base">
              <a:buNone/>
            </a:pPr>
            <a:r>
              <a:rPr lang="ru-RU" sz="2200" dirty="0">
                <a:latin typeface="Garamond" panose="02020404030301010803" pitchFamily="18" charset="0"/>
                <a:cs typeface="Andalus" panose="02020603050405020304" pitchFamily="18" charset="-78"/>
              </a:rPr>
              <a:t>Горбачёв не потерял самообладания даже в тяжёлые 90-е, когда в августе 1991 года ГКЧП отстранило его от власти, и сумел вернуться на свой пост до декабря 1991 года.</a:t>
            </a:r>
          </a:p>
        </p:txBody>
      </p:sp>
      <p:sp>
        <p:nvSpPr>
          <p:cNvPr id="5" name="Овал 4"/>
          <p:cNvSpPr/>
          <p:nvPr/>
        </p:nvSpPr>
        <p:spPr>
          <a:xfrm>
            <a:off x="11087100" y="6057901"/>
            <a:ext cx="647700" cy="647700"/>
          </a:xfrm>
          <a:prstGeom prst="ellipse">
            <a:avLst/>
          </a:prstGeom>
          <a:noFill/>
          <a:ln>
            <a:solidFill>
              <a:srgbClr val="9E1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9E1406"/>
                </a:solidFill>
              </a:rPr>
              <a:t>6</a:t>
            </a:r>
            <a:endParaRPr lang="ru-RU" sz="2800" dirty="0">
              <a:solidFill>
                <a:srgbClr val="9E1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7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8"/>
          </a:xfrm>
          <a:solidFill>
            <a:schemeClr val="bg1">
              <a:alpha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9E1406"/>
                </a:solidFill>
                <a:latin typeface="Capture it" panose="02000500000000000000" pitchFamily="2" charset="0"/>
              </a:rPr>
              <a:t>Личная жизнь</a:t>
            </a:r>
            <a:endParaRPr lang="ru-RU" sz="6000" dirty="0">
              <a:solidFill>
                <a:srgbClr val="9E1406"/>
              </a:solidFill>
              <a:latin typeface="Capture it" panose="020005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8850" y="1690688"/>
            <a:ext cx="6000750" cy="5167312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ru-RU" sz="3600" dirty="0" smtClean="0">
                <a:latin typeface="Gabriola" panose="04040605051002020D02" pitchFamily="82" charset="0"/>
                <a:cs typeface="Andalus" panose="02020603050405020304" pitchFamily="18" charset="-78"/>
              </a:rPr>
              <a:t>	Ещё будучи студентом, Михаил Сергеевич женился в 1953 году на Раисе Максимовне Титаренко, которая училась в том же университете. Приехала она из Сибири, жила в общежитии, где и познакомилась со своим будущим мужем. Всегда во всём поддерживала его, была достойной первой леди государства. Умерла от лейкоза в 1999 году. </a:t>
            </a:r>
            <a:endParaRPr lang="ru-RU" sz="3600" dirty="0">
              <a:latin typeface="Gabriola" panose="04040605051002020D02" pitchFamily="82" charset="0"/>
              <a:cs typeface="Andalus" panose="02020603050405020304" pitchFamily="18" charset="-78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90500" y="6057901"/>
            <a:ext cx="647700" cy="6477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7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526</Words>
  <Application>Microsoft Office PowerPoint</Application>
  <PresentationFormat>Широкоэкранный</PresentationFormat>
  <Paragraphs>61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Andalus</vt:lpstr>
      <vt:lpstr>Arial</vt:lpstr>
      <vt:lpstr>Calibri</vt:lpstr>
      <vt:lpstr>Calibri Light</vt:lpstr>
      <vt:lpstr>Capture it</vt:lpstr>
      <vt:lpstr>Consolas</vt:lpstr>
      <vt:lpstr>Gabriola</vt:lpstr>
      <vt:lpstr>Garamond</vt:lpstr>
      <vt:lpstr>Тема Office</vt:lpstr>
      <vt:lpstr>Презентация PowerPoint</vt:lpstr>
      <vt:lpstr>Леонид Горбачев</vt:lpstr>
      <vt:lpstr>Детство Леонида Горбачева</vt:lpstr>
      <vt:lpstr>Образование</vt:lpstr>
      <vt:lpstr>Жизненный путь</vt:lpstr>
      <vt:lpstr>Презентация PowerPoint</vt:lpstr>
      <vt:lpstr>Реформы</vt:lpstr>
      <vt:lpstr>Реформы</vt:lpstr>
      <vt:lpstr>Личная жизнь</vt:lpstr>
      <vt:lpstr>Интересные факты</vt:lpstr>
      <vt:lpstr>Основные достижения Горбачёва</vt:lpstr>
      <vt:lpstr>Основные достижения Горбачёва</vt:lpstr>
      <vt:lpstr>80-летие Леонида Горбачёва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Леонид Горбачев</dc:title>
  <dc:creator>Дмитрий Лазян</dc:creator>
  <cp:lastModifiedBy>Дмитрий Лазян</cp:lastModifiedBy>
  <cp:revision>12</cp:revision>
  <dcterms:created xsi:type="dcterms:W3CDTF">2014-02-20T15:26:14Z</dcterms:created>
  <dcterms:modified xsi:type="dcterms:W3CDTF">2014-02-20T15:45:53Z</dcterms:modified>
</cp:coreProperties>
</file>