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3" r:id="rId5"/>
    <p:sldId id="259" r:id="rId6"/>
    <p:sldId id="266" r:id="rId7"/>
    <p:sldId id="267" r:id="rId8"/>
    <p:sldId id="260" r:id="rId9"/>
    <p:sldId id="261" r:id="rId10"/>
    <p:sldId id="262" r:id="rId11"/>
    <p:sldId id="268" r:id="rId12"/>
    <p:sldId id="264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CD4"/>
    <a:srgbClr val="8FCC22"/>
    <a:srgbClr val="6666FF"/>
    <a:srgbClr val="6600CC"/>
    <a:srgbClr val="CC3300"/>
    <a:srgbClr val="800080"/>
    <a:srgbClr val="FF6600"/>
    <a:srgbClr val="CC99FF"/>
    <a:srgbClr val="5372D7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Помірний стиль 2 –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84" autoAdjust="0"/>
    <p:restoredTop sz="94660"/>
  </p:normalViewPr>
  <p:slideViewPr>
    <p:cSldViewPr>
      <p:cViewPr varScale="1">
        <p:scale>
          <a:sx n="109" d="100"/>
          <a:sy n="109" d="100"/>
        </p:scale>
        <p:origin x="30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1E1AA-4257-4FBA-9A8F-A63BF170A6B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5C7F12D-FFC4-4ED5-B6EA-75B022AC7A4A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2800" dirty="0" smtClean="0">
              <a:solidFill>
                <a:srgbClr val="C00000"/>
              </a:solidFill>
            </a:rPr>
            <a:t>Фінансові ресурси підприємства</a:t>
          </a:r>
          <a:endParaRPr lang="uk-UA" sz="2800" dirty="0">
            <a:solidFill>
              <a:srgbClr val="C00000"/>
            </a:solidFill>
          </a:endParaRPr>
        </a:p>
      </dgm:t>
    </dgm:pt>
    <dgm:pt modelId="{33FF9C14-7E98-457B-AA58-BA996790A74B}" type="parTrans" cxnId="{5A4A9742-BD5B-4C27-BAFB-E6F5A57FF537}">
      <dgm:prSet/>
      <dgm:spPr/>
      <dgm:t>
        <a:bodyPr/>
        <a:lstStyle/>
        <a:p>
          <a:endParaRPr lang="uk-UA"/>
        </a:p>
      </dgm:t>
    </dgm:pt>
    <dgm:pt modelId="{1ECCBE27-6644-4436-AE03-487BC973FA2F}" type="sibTrans" cxnId="{5A4A9742-BD5B-4C27-BAFB-E6F5A57FF537}">
      <dgm:prSet/>
      <dgm:spPr/>
      <dgm:t>
        <a:bodyPr/>
        <a:lstStyle/>
        <a:p>
          <a:endParaRPr lang="uk-UA"/>
        </a:p>
      </dgm:t>
    </dgm:pt>
    <dgm:pt modelId="{CDE43990-AA99-4165-9EB9-B2F3FF150B8E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2400" dirty="0" smtClean="0">
              <a:solidFill>
                <a:srgbClr val="FF0000"/>
              </a:solidFill>
            </a:rPr>
            <a:t>Внутрішні</a:t>
          </a:r>
        </a:p>
        <a:p>
          <a:r>
            <a:rPr lang="uk-UA" sz="2400" dirty="0" smtClean="0">
              <a:solidFill>
                <a:srgbClr val="FF0000"/>
              </a:solidFill>
            </a:rPr>
            <a:t>ресурси</a:t>
          </a:r>
          <a:endParaRPr lang="uk-UA" sz="2400" dirty="0">
            <a:solidFill>
              <a:srgbClr val="FF0000"/>
            </a:solidFill>
          </a:endParaRPr>
        </a:p>
      </dgm:t>
    </dgm:pt>
    <dgm:pt modelId="{72477175-B34F-4357-BFAE-8F1643A49C7F}" type="parTrans" cxnId="{06F91472-5543-44F0-8836-FF0F61626999}">
      <dgm:prSet/>
      <dgm:spPr/>
      <dgm:t>
        <a:bodyPr/>
        <a:lstStyle/>
        <a:p>
          <a:endParaRPr lang="uk-UA"/>
        </a:p>
      </dgm:t>
    </dgm:pt>
    <dgm:pt modelId="{23E88233-017C-4B59-88DA-71236FB5B1E6}" type="sibTrans" cxnId="{06F91472-5543-44F0-8836-FF0F61626999}">
      <dgm:prSet/>
      <dgm:spPr/>
      <dgm:t>
        <a:bodyPr/>
        <a:lstStyle/>
        <a:p>
          <a:endParaRPr lang="uk-UA"/>
        </a:p>
      </dgm:t>
    </dgm:pt>
    <dgm:pt modelId="{316BAB3D-285F-48F7-A042-95F602E7B238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600" dirty="0" smtClean="0"/>
            <a:t>прибуток</a:t>
          </a:r>
          <a:endParaRPr lang="uk-UA" sz="1600" dirty="0"/>
        </a:p>
      </dgm:t>
    </dgm:pt>
    <dgm:pt modelId="{C0AC64CE-C947-4337-B1EE-285D32AB3D28}" type="parTrans" cxnId="{0A66A8A9-3AA3-465B-A79E-6B33B1A54192}">
      <dgm:prSet/>
      <dgm:spPr/>
      <dgm:t>
        <a:bodyPr/>
        <a:lstStyle/>
        <a:p>
          <a:endParaRPr lang="uk-UA"/>
        </a:p>
      </dgm:t>
    </dgm:pt>
    <dgm:pt modelId="{772AC62F-A51D-4440-8D32-45530F03D841}" type="sibTrans" cxnId="{0A66A8A9-3AA3-465B-A79E-6B33B1A54192}">
      <dgm:prSet/>
      <dgm:spPr/>
      <dgm:t>
        <a:bodyPr/>
        <a:lstStyle/>
        <a:p>
          <a:endParaRPr lang="uk-UA"/>
        </a:p>
      </dgm:t>
    </dgm:pt>
    <dgm:pt modelId="{0DB262D1-17A0-4B4F-93BD-A8F54251D7E8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600" dirty="0" smtClean="0"/>
            <a:t>Амортизаційні відрахування</a:t>
          </a:r>
          <a:endParaRPr lang="uk-UA" sz="1600" dirty="0"/>
        </a:p>
      </dgm:t>
    </dgm:pt>
    <dgm:pt modelId="{1D0D6324-1A00-4D91-B822-CB156D4A1189}" type="parTrans" cxnId="{B82F7353-0A57-4719-A11C-1F60526863DA}">
      <dgm:prSet/>
      <dgm:spPr/>
      <dgm:t>
        <a:bodyPr/>
        <a:lstStyle/>
        <a:p>
          <a:endParaRPr lang="uk-UA"/>
        </a:p>
      </dgm:t>
    </dgm:pt>
    <dgm:pt modelId="{730C9C54-0080-4179-BEA6-DA9A9F25BAD9}" type="sibTrans" cxnId="{B82F7353-0A57-4719-A11C-1F60526863DA}">
      <dgm:prSet/>
      <dgm:spPr/>
      <dgm:t>
        <a:bodyPr/>
        <a:lstStyle/>
        <a:p>
          <a:endParaRPr lang="uk-UA"/>
        </a:p>
      </dgm:t>
    </dgm:pt>
    <dgm:pt modelId="{5C1671D0-9898-4A70-96EB-DD28B98E5E27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2400" dirty="0" smtClean="0">
              <a:solidFill>
                <a:srgbClr val="FF0000"/>
              </a:solidFill>
            </a:rPr>
            <a:t>Зовнішні</a:t>
          </a:r>
        </a:p>
        <a:p>
          <a:r>
            <a:rPr lang="uk-UA" sz="2400" dirty="0" smtClean="0">
              <a:solidFill>
                <a:srgbClr val="FF0000"/>
              </a:solidFill>
            </a:rPr>
            <a:t>ресурси</a:t>
          </a:r>
          <a:endParaRPr lang="uk-UA" sz="2400" dirty="0">
            <a:solidFill>
              <a:srgbClr val="FF0000"/>
            </a:solidFill>
          </a:endParaRPr>
        </a:p>
      </dgm:t>
    </dgm:pt>
    <dgm:pt modelId="{C6ECE0EE-CAF5-4C8B-87A6-6E55D08E7825}" type="parTrans" cxnId="{E47341AB-09A2-4873-A5B8-F4239F739DB0}">
      <dgm:prSet/>
      <dgm:spPr/>
      <dgm:t>
        <a:bodyPr/>
        <a:lstStyle/>
        <a:p>
          <a:endParaRPr lang="uk-UA"/>
        </a:p>
      </dgm:t>
    </dgm:pt>
    <dgm:pt modelId="{8511F3A0-5072-4042-8A21-3190D8752F5E}" type="sibTrans" cxnId="{E47341AB-09A2-4873-A5B8-F4239F739DB0}">
      <dgm:prSet/>
      <dgm:spPr/>
      <dgm:t>
        <a:bodyPr/>
        <a:lstStyle/>
        <a:p>
          <a:endParaRPr lang="uk-UA"/>
        </a:p>
      </dgm:t>
    </dgm:pt>
    <dgm:pt modelId="{5B674FA4-8E0B-4AAD-9352-1D14B7F523D2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600" dirty="0" smtClean="0"/>
            <a:t>Банківські кредити</a:t>
          </a:r>
          <a:endParaRPr lang="uk-UA" sz="1600" dirty="0"/>
        </a:p>
      </dgm:t>
    </dgm:pt>
    <dgm:pt modelId="{85386DF9-C71A-406F-8983-DDB97DF036EF}" type="parTrans" cxnId="{CB772564-3202-45F0-B238-11A8C025C1F1}">
      <dgm:prSet/>
      <dgm:spPr/>
      <dgm:t>
        <a:bodyPr/>
        <a:lstStyle/>
        <a:p>
          <a:endParaRPr lang="uk-UA"/>
        </a:p>
      </dgm:t>
    </dgm:pt>
    <dgm:pt modelId="{EA407087-A22C-4B6F-9A19-30D01A973E17}" type="sibTrans" cxnId="{CB772564-3202-45F0-B238-11A8C025C1F1}">
      <dgm:prSet/>
      <dgm:spPr/>
      <dgm:t>
        <a:bodyPr/>
        <a:lstStyle/>
        <a:p>
          <a:endParaRPr lang="uk-UA"/>
        </a:p>
      </dgm:t>
    </dgm:pt>
    <dgm:pt modelId="{C362AC71-A373-4E0F-881D-F209A895A007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600" dirty="0" smtClean="0"/>
            <a:t>Продаж цінних паперів</a:t>
          </a:r>
          <a:endParaRPr lang="uk-UA" sz="1600" dirty="0"/>
        </a:p>
      </dgm:t>
    </dgm:pt>
    <dgm:pt modelId="{45325676-6AF1-4938-9FCC-B48D1F538E3B}" type="parTrans" cxnId="{3C586D64-A5FF-45E5-ACC4-8A47A13C2FFC}">
      <dgm:prSet/>
      <dgm:spPr/>
      <dgm:t>
        <a:bodyPr/>
        <a:lstStyle/>
        <a:p>
          <a:endParaRPr lang="uk-UA"/>
        </a:p>
      </dgm:t>
    </dgm:pt>
    <dgm:pt modelId="{F43B8812-ADDF-4EEC-94D6-FB27AD916E3C}" type="sibTrans" cxnId="{3C586D64-A5FF-45E5-ACC4-8A47A13C2FFC}">
      <dgm:prSet/>
      <dgm:spPr/>
      <dgm:t>
        <a:bodyPr/>
        <a:lstStyle/>
        <a:p>
          <a:endParaRPr lang="uk-UA"/>
        </a:p>
      </dgm:t>
    </dgm:pt>
    <dgm:pt modelId="{2B6B0703-5BE3-44D7-B636-B63650EE2F16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uk-UA" sz="1600" dirty="0" smtClean="0"/>
            <a:t>Державні субсидії</a:t>
          </a:r>
          <a:endParaRPr lang="uk-UA" sz="1600" dirty="0"/>
        </a:p>
      </dgm:t>
    </dgm:pt>
    <dgm:pt modelId="{063E4773-22E7-4BD8-9029-F27E28DBA55D}" type="parTrans" cxnId="{40CBC3A0-3C3F-4A62-8EE2-B1C6BDC8B10A}">
      <dgm:prSet/>
      <dgm:spPr/>
      <dgm:t>
        <a:bodyPr/>
        <a:lstStyle/>
        <a:p>
          <a:endParaRPr lang="uk-UA"/>
        </a:p>
      </dgm:t>
    </dgm:pt>
    <dgm:pt modelId="{8F8714FB-6088-4D1B-85F0-CC93B74A9551}" type="sibTrans" cxnId="{40CBC3A0-3C3F-4A62-8EE2-B1C6BDC8B10A}">
      <dgm:prSet/>
      <dgm:spPr/>
      <dgm:t>
        <a:bodyPr/>
        <a:lstStyle/>
        <a:p>
          <a:endParaRPr lang="uk-UA"/>
        </a:p>
      </dgm:t>
    </dgm:pt>
    <dgm:pt modelId="{2ED72BCD-3D02-425C-9CC7-E225976352CB}" type="pres">
      <dgm:prSet presAssocID="{FC21E1AA-4257-4FBA-9A8F-A63BF170A6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57315076-0C38-4E05-9094-BBB82EC533A8}" type="pres">
      <dgm:prSet presAssocID="{A5C7F12D-FFC4-4ED5-B6EA-75B022AC7A4A}" presName="hierRoot1" presStyleCnt="0"/>
      <dgm:spPr/>
    </dgm:pt>
    <dgm:pt modelId="{436B0141-3313-4D4C-A1AA-10D0914716DB}" type="pres">
      <dgm:prSet presAssocID="{A5C7F12D-FFC4-4ED5-B6EA-75B022AC7A4A}" presName="composite" presStyleCnt="0"/>
      <dgm:spPr/>
    </dgm:pt>
    <dgm:pt modelId="{1F352D95-5EFF-402E-98CA-7DF501E82772}" type="pres">
      <dgm:prSet presAssocID="{A5C7F12D-FFC4-4ED5-B6EA-75B022AC7A4A}" presName="background" presStyleLbl="node0" presStyleIdx="0" presStyleCnt="1"/>
      <dgm:spPr/>
    </dgm:pt>
    <dgm:pt modelId="{0FFB3247-9C73-4271-A744-1C6AEC81A4C2}" type="pres">
      <dgm:prSet presAssocID="{A5C7F12D-FFC4-4ED5-B6EA-75B022AC7A4A}" presName="text" presStyleLbl="fgAcc0" presStyleIdx="0" presStyleCnt="1" custScaleX="206248" custScaleY="193161" custLinFactNeighborX="-489" custLinFactNeighborY="59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8AE44C0-3FF3-49F3-82D8-7AE6DD323670}" type="pres">
      <dgm:prSet presAssocID="{A5C7F12D-FFC4-4ED5-B6EA-75B022AC7A4A}" presName="hierChild2" presStyleCnt="0"/>
      <dgm:spPr/>
    </dgm:pt>
    <dgm:pt modelId="{958A255A-2162-44C8-9926-64B8F4CBC0B1}" type="pres">
      <dgm:prSet presAssocID="{72477175-B34F-4357-BFAE-8F1643A49C7F}" presName="Name10" presStyleLbl="parChTrans1D2" presStyleIdx="0" presStyleCnt="2"/>
      <dgm:spPr/>
      <dgm:t>
        <a:bodyPr/>
        <a:lstStyle/>
        <a:p>
          <a:endParaRPr lang="uk-UA"/>
        </a:p>
      </dgm:t>
    </dgm:pt>
    <dgm:pt modelId="{F1553501-CD53-416B-9030-4A66A3A0ABBC}" type="pres">
      <dgm:prSet presAssocID="{CDE43990-AA99-4165-9EB9-B2F3FF150B8E}" presName="hierRoot2" presStyleCnt="0"/>
      <dgm:spPr/>
    </dgm:pt>
    <dgm:pt modelId="{EDF1547D-1E55-4732-8958-850509AC6E35}" type="pres">
      <dgm:prSet presAssocID="{CDE43990-AA99-4165-9EB9-B2F3FF150B8E}" presName="composite2" presStyleCnt="0"/>
      <dgm:spPr/>
    </dgm:pt>
    <dgm:pt modelId="{8B4CB610-E8DD-4531-B819-F2C02C80A001}" type="pres">
      <dgm:prSet presAssocID="{CDE43990-AA99-4165-9EB9-B2F3FF150B8E}" presName="background2" presStyleLbl="node2" presStyleIdx="0" presStyleCnt="2"/>
      <dgm:spPr/>
    </dgm:pt>
    <dgm:pt modelId="{E1F5F358-ACBC-465F-ABA1-B75C15DA946A}" type="pres">
      <dgm:prSet presAssocID="{CDE43990-AA99-4165-9EB9-B2F3FF150B8E}" presName="text2" presStyleLbl="fgAcc2" presStyleIdx="0" presStyleCnt="2" custScaleX="168522" custScaleY="154709" custLinFactNeighborX="533" custLinFactNeighborY="-92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F2B1C4A-3F05-49B4-B126-119879CFCC4A}" type="pres">
      <dgm:prSet presAssocID="{CDE43990-AA99-4165-9EB9-B2F3FF150B8E}" presName="hierChild3" presStyleCnt="0"/>
      <dgm:spPr/>
    </dgm:pt>
    <dgm:pt modelId="{F9EABD08-4023-48EB-AD88-22D2F0FBC424}" type="pres">
      <dgm:prSet presAssocID="{C0AC64CE-C947-4337-B1EE-285D32AB3D28}" presName="Name17" presStyleLbl="parChTrans1D3" presStyleIdx="0" presStyleCnt="5"/>
      <dgm:spPr/>
      <dgm:t>
        <a:bodyPr/>
        <a:lstStyle/>
        <a:p>
          <a:endParaRPr lang="uk-UA"/>
        </a:p>
      </dgm:t>
    </dgm:pt>
    <dgm:pt modelId="{7F0D5D86-2DC4-45B6-B191-D4439088D977}" type="pres">
      <dgm:prSet presAssocID="{316BAB3D-285F-48F7-A042-95F602E7B238}" presName="hierRoot3" presStyleCnt="0"/>
      <dgm:spPr/>
    </dgm:pt>
    <dgm:pt modelId="{2BD57A5E-4F74-45AB-B2C5-A534381EB5AB}" type="pres">
      <dgm:prSet presAssocID="{316BAB3D-285F-48F7-A042-95F602E7B238}" presName="composite3" presStyleCnt="0"/>
      <dgm:spPr/>
    </dgm:pt>
    <dgm:pt modelId="{00FDD2B6-0A88-4D15-B112-F981E9DC6BC0}" type="pres">
      <dgm:prSet presAssocID="{316BAB3D-285F-48F7-A042-95F602E7B238}" presName="background3" presStyleLbl="node3" presStyleIdx="0" presStyleCnt="5"/>
      <dgm:spPr/>
    </dgm:pt>
    <dgm:pt modelId="{7C74ED96-7084-4680-B2B7-54AEBBB44239}" type="pres">
      <dgm:prSet presAssocID="{316BAB3D-285F-48F7-A042-95F602E7B238}" presName="text3" presStyleLbl="fgAcc3" presStyleIdx="0" presStyleCnt="5" custAng="16200000" custLinFactNeighborX="2314" custLinFactNeighborY="4182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EABAAF2-43E0-48B4-984C-6E45F2A46892}" type="pres">
      <dgm:prSet presAssocID="{316BAB3D-285F-48F7-A042-95F602E7B238}" presName="hierChild4" presStyleCnt="0"/>
      <dgm:spPr/>
    </dgm:pt>
    <dgm:pt modelId="{72E3561A-8AC9-40CB-A1FC-64D89AB17457}" type="pres">
      <dgm:prSet presAssocID="{1D0D6324-1A00-4D91-B822-CB156D4A1189}" presName="Name17" presStyleLbl="parChTrans1D3" presStyleIdx="1" presStyleCnt="5"/>
      <dgm:spPr/>
      <dgm:t>
        <a:bodyPr/>
        <a:lstStyle/>
        <a:p>
          <a:endParaRPr lang="uk-UA"/>
        </a:p>
      </dgm:t>
    </dgm:pt>
    <dgm:pt modelId="{8F58AA90-F675-4CDE-B0BB-B210E399203E}" type="pres">
      <dgm:prSet presAssocID="{0DB262D1-17A0-4B4F-93BD-A8F54251D7E8}" presName="hierRoot3" presStyleCnt="0"/>
      <dgm:spPr/>
    </dgm:pt>
    <dgm:pt modelId="{0699E6D5-8527-4A08-89CB-4815E496A70C}" type="pres">
      <dgm:prSet presAssocID="{0DB262D1-17A0-4B4F-93BD-A8F54251D7E8}" presName="composite3" presStyleCnt="0"/>
      <dgm:spPr/>
    </dgm:pt>
    <dgm:pt modelId="{72FA3CB3-447D-4D24-9F1F-5E1A49A8D225}" type="pres">
      <dgm:prSet presAssocID="{0DB262D1-17A0-4B4F-93BD-A8F54251D7E8}" presName="background3" presStyleLbl="node3" presStyleIdx="1" presStyleCnt="5"/>
      <dgm:spPr/>
    </dgm:pt>
    <dgm:pt modelId="{05134E27-74F1-48A6-A5CC-F5F175E9EE76}" type="pres">
      <dgm:prSet presAssocID="{0DB262D1-17A0-4B4F-93BD-A8F54251D7E8}" presName="text3" presStyleLbl="fgAcc3" presStyleIdx="1" presStyleCnt="5" custAng="16200000" custLinFactNeighborX="2299" custLinFactNeighborY="4182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EB4C2B9-4BAC-4B4A-9CD1-FD7CBAF72D5D}" type="pres">
      <dgm:prSet presAssocID="{0DB262D1-17A0-4B4F-93BD-A8F54251D7E8}" presName="hierChild4" presStyleCnt="0"/>
      <dgm:spPr/>
    </dgm:pt>
    <dgm:pt modelId="{78D64E95-ADFB-4790-9815-338FEDE9D694}" type="pres">
      <dgm:prSet presAssocID="{C6ECE0EE-CAF5-4C8B-87A6-6E55D08E7825}" presName="Name10" presStyleLbl="parChTrans1D2" presStyleIdx="1" presStyleCnt="2"/>
      <dgm:spPr/>
      <dgm:t>
        <a:bodyPr/>
        <a:lstStyle/>
        <a:p>
          <a:endParaRPr lang="uk-UA"/>
        </a:p>
      </dgm:t>
    </dgm:pt>
    <dgm:pt modelId="{CADD7286-C937-44C2-91C3-B7E434C7FAAB}" type="pres">
      <dgm:prSet presAssocID="{5C1671D0-9898-4A70-96EB-DD28B98E5E27}" presName="hierRoot2" presStyleCnt="0"/>
      <dgm:spPr/>
    </dgm:pt>
    <dgm:pt modelId="{A381B0BF-7F5C-4A60-AAF3-6C577D01A321}" type="pres">
      <dgm:prSet presAssocID="{5C1671D0-9898-4A70-96EB-DD28B98E5E27}" presName="composite2" presStyleCnt="0"/>
      <dgm:spPr/>
    </dgm:pt>
    <dgm:pt modelId="{50B5E503-6C6D-4C7D-BAFF-596719607153}" type="pres">
      <dgm:prSet presAssocID="{5C1671D0-9898-4A70-96EB-DD28B98E5E27}" presName="background2" presStyleLbl="node2" presStyleIdx="1" presStyleCnt="2"/>
      <dgm:spPr/>
    </dgm:pt>
    <dgm:pt modelId="{BBAC8BF8-88C6-4E9B-BB0A-15C7CF504AE4}" type="pres">
      <dgm:prSet presAssocID="{5C1671D0-9898-4A70-96EB-DD28B98E5E27}" presName="text2" presStyleLbl="fgAcc2" presStyleIdx="1" presStyleCnt="2" custScaleX="164201" custScaleY="160430" custLinFactNeighborX="-514" custLinFactNeighborY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67C2B92-97B7-47D1-8C5B-E5DC2ACF351D}" type="pres">
      <dgm:prSet presAssocID="{5C1671D0-9898-4A70-96EB-DD28B98E5E27}" presName="hierChild3" presStyleCnt="0"/>
      <dgm:spPr/>
    </dgm:pt>
    <dgm:pt modelId="{D4551695-7E6E-4AB3-AC30-31E7B64AF495}" type="pres">
      <dgm:prSet presAssocID="{85386DF9-C71A-406F-8983-DDB97DF036EF}" presName="Name17" presStyleLbl="parChTrans1D3" presStyleIdx="2" presStyleCnt="5"/>
      <dgm:spPr/>
      <dgm:t>
        <a:bodyPr/>
        <a:lstStyle/>
        <a:p>
          <a:endParaRPr lang="uk-UA"/>
        </a:p>
      </dgm:t>
    </dgm:pt>
    <dgm:pt modelId="{B7C1BAFA-102C-4FE2-9979-F1FD4CB6D18A}" type="pres">
      <dgm:prSet presAssocID="{5B674FA4-8E0B-4AAD-9352-1D14B7F523D2}" presName="hierRoot3" presStyleCnt="0"/>
      <dgm:spPr/>
    </dgm:pt>
    <dgm:pt modelId="{BE310CEA-A991-4873-826A-995F6DAA6586}" type="pres">
      <dgm:prSet presAssocID="{5B674FA4-8E0B-4AAD-9352-1D14B7F523D2}" presName="composite3" presStyleCnt="0"/>
      <dgm:spPr/>
    </dgm:pt>
    <dgm:pt modelId="{AD8662B2-20D5-4701-83E7-3639CD342DA6}" type="pres">
      <dgm:prSet presAssocID="{5B674FA4-8E0B-4AAD-9352-1D14B7F523D2}" presName="background3" presStyleLbl="node3" presStyleIdx="2" presStyleCnt="5"/>
      <dgm:spPr/>
    </dgm:pt>
    <dgm:pt modelId="{4BB1CAE1-072A-4942-BD12-E589B299E8A4}" type="pres">
      <dgm:prSet presAssocID="{5B674FA4-8E0B-4AAD-9352-1D14B7F523D2}" presName="text3" presStyleLbl="fgAcc3" presStyleIdx="2" presStyleCnt="5" custAng="16200000" custLinFactNeighborX="2284" custLinFactNeighborY="3610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61C0CA3-CC47-411D-8D49-A475B7DF83E4}" type="pres">
      <dgm:prSet presAssocID="{5B674FA4-8E0B-4AAD-9352-1D14B7F523D2}" presName="hierChild4" presStyleCnt="0"/>
      <dgm:spPr/>
    </dgm:pt>
    <dgm:pt modelId="{54D3A9A8-5619-4DE9-93B1-AEBCA7A3BC39}" type="pres">
      <dgm:prSet presAssocID="{45325676-6AF1-4938-9FCC-B48D1F538E3B}" presName="Name17" presStyleLbl="parChTrans1D3" presStyleIdx="3" presStyleCnt="5"/>
      <dgm:spPr/>
      <dgm:t>
        <a:bodyPr/>
        <a:lstStyle/>
        <a:p>
          <a:endParaRPr lang="uk-UA"/>
        </a:p>
      </dgm:t>
    </dgm:pt>
    <dgm:pt modelId="{54A39A0C-A2F8-41D4-A23E-920A9F51F5D3}" type="pres">
      <dgm:prSet presAssocID="{C362AC71-A373-4E0F-881D-F209A895A007}" presName="hierRoot3" presStyleCnt="0"/>
      <dgm:spPr/>
    </dgm:pt>
    <dgm:pt modelId="{025A12E7-9EB2-4EBF-B1C7-C8C64D7DFB3D}" type="pres">
      <dgm:prSet presAssocID="{C362AC71-A373-4E0F-881D-F209A895A007}" presName="composite3" presStyleCnt="0"/>
      <dgm:spPr/>
    </dgm:pt>
    <dgm:pt modelId="{931983E0-24F9-48AB-A00A-6F31AB6AAB60}" type="pres">
      <dgm:prSet presAssocID="{C362AC71-A373-4E0F-881D-F209A895A007}" presName="background3" presStyleLbl="node3" presStyleIdx="3" presStyleCnt="5"/>
      <dgm:spPr/>
    </dgm:pt>
    <dgm:pt modelId="{DC4724DC-97DF-418E-90E3-0BA5A945DD26}" type="pres">
      <dgm:prSet presAssocID="{C362AC71-A373-4E0F-881D-F209A895A007}" presName="text3" presStyleLbl="fgAcc3" presStyleIdx="3" presStyleCnt="5" custAng="16200000" custLinFactNeighborX="2270" custLinFactNeighborY="3610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49243A7-20DE-41D8-99C1-A3E25981CA95}" type="pres">
      <dgm:prSet presAssocID="{C362AC71-A373-4E0F-881D-F209A895A007}" presName="hierChild4" presStyleCnt="0"/>
      <dgm:spPr/>
    </dgm:pt>
    <dgm:pt modelId="{F75657E5-93EB-40DA-AF54-C9A2E5536465}" type="pres">
      <dgm:prSet presAssocID="{063E4773-22E7-4BD8-9029-F27E28DBA55D}" presName="Name17" presStyleLbl="parChTrans1D3" presStyleIdx="4" presStyleCnt="5"/>
      <dgm:spPr/>
      <dgm:t>
        <a:bodyPr/>
        <a:lstStyle/>
        <a:p>
          <a:endParaRPr lang="uk-UA"/>
        </a:p>
      </dgm:t>
    </dgm:pt>
    <dgm:pt modelId="{0ADB1F4B-D5A3-4627-BB4F-EB127EBC0114}" type="pres">
      <dgm:prSet presAssocID="{2B6B0703-5BE3-44D7-B636-B63650EE2F16}" presName="hierRoot3" presStyleCnt="0"/>
      <dgm:spPr/>
    </dgm:pt>
    <dgm:pt modelId="{38148FB8-A14D-44D2-8535-B3A7BB031EF0}" type="pres">
      <dgm:prSet presAssocID="{2B6B0703-5BE3-44D7-B636-B63650EE2F16}" presName="composite3" presStyleCnt="0"/>
      <dgm:spPr/>
    </dgm:pt>
    <dgm:pt modelId="{9DBFB9E6-99B1-44C7-B2D8-F284235E560A}" type="pres">
      <dgm:prSet presAssocID="{2B6B0703-5BE3-44D7-B636-B63650EE2F16}" presName="background3" presStyleLbl="node3" presStyleIdx="4" presStyleCnt="5"/>
      <dgm:spPr/>
    </dgm:pt>
    <dgm:pt modelId="{FD5821B3-07D7-4CE4-BA0B-F8AF959F8FB4}" type="pres">
      <dgm:prSet presAssocID="{2B6B0703-5BE3-44D7-B636-B63650EE2F16}" presName="text3" presStyleLbl="fgAcc3" presStyleIdx="4" presStyleCnt="5" custAng="16200000" custLinFactNeighborX="-3059" custLinFactNeighborY="2773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4F12219-CD09-478C-AB19-8FFC38EFECA5}" type="pres">
      <dgm:prSet presAssocID="{2B6B0703-5BE3-44D7-B636-B63650EE2F16}" presName="hierChild4" presStyleCnt="0"/>
      <dgm:spPr/>
    </dgm:pt>
  </dgm:ptLst>
  <dgm:cxnLst>
    <dgm:cxn modelId="{40CBC3A0-3C3F-4A62-8EE2-B1C6BDC8B10A}" srcId="{5C1671D0-9898-4A70-96EB-DD28B98E5E27}" destId="{2B6B0703-5BE3-44D7-B636-B63650EE2F16}" srcOrd="2" destOrd="0" parTransId="{063E4773-22E7-4BD8-9029-F27E28DBA55D}" sibTransId="{8F8714FB-6088-4D1B-85F0-CC93B74A9551}"/>
    <dgm:cxn modelId="{0524801E-1039-4DF0-AFD6-21C085EF40A5}" type="presOf" srcId="{C0AC64CE-C947-4337-B1EE-285D32AB3D28}" destId="{F9EABD08-4023-48EB-AD88-22D2F0FBC424}" srcOrd="0" destOrd="0" presId="urn:microsoft.com/office/officeart/2005/8/layout/hierarchy1"/>
    <dgm:cxn modelId="{3C586D64-A5FF-45E5-ACC4-8A47A13C2FFC}" srcId="{5C1671D0-9898-4A70-96EB-DD28B98E5E27}" destId="{C362AC71-A373-4E0F-881D-F209A895A007}" srcOrd="1" destOrd="0" parTransId="{45325676-6AF1-4938-9FCC-B48D1F538E3B}" sibTransId="{F43B8812-ADDF-4EEC-94D6-FB27AD916E3C}"/>
    <dgm:cxn modelId="{0A66A8A9-3AA3-465B-A79E-6B33B1A54192}" srcId="{CDE43990-AA99-4165-9EB9-B2F3FF150B8E}" destId="{316BAB3D-285F-48F7-A042-95F602E7B238}" srcOrd="0" destOrd="0" parTransId="{C0AC64CE-C947-4337-B1EE-285D32AB3D28}" sibTransId="{772AC62F-A51D-4440-8D32-45530F03D841}"/>
    <dgm:cxn modelId="{37D814C0-509D-46AB-892B-93F51C02244D}" type="presOf" srcId="{316BAB3D-285F-48F7-A042-95F602E7B238}" destId="{7C74ED96-7084-4680-B2B7-54AEBBB44239}" srcOrd="0" destOrd="0" presId="urn:microsoft.com/office/officeart/2005/8/layout/hierarchy1"/>
    <dgm:cxn modelId="{40224F94-6CA7-48EB-91C5-F92D28462FB1}" type="presOf" srcId="{CDE43990-AA99-4165-9EB9-B2F3FF150B8E}" destId="{E1F5F358-ACBC-465F-ABA1-B75C15DA946A}" srcOrd="0" destOrd="0" presId="urn:microsoft.com/office/officeart/2005/8/layout/hierarchy1"/>
    <dgm:cxn modelId="{9FAC143D-3CBA-453F-AAAB-7842AD054C0B}" type="presOf" srcId="{C6ECE0EE-CAF5-4C8B-87A6-6E55D08E7825}" destId="{78D64E95-ADFB-4790-9815-338FEDE9D694}" srcOrd="0" destOrd="0" presId="urn:microsoft.com/office/officeart/2005/8/layout/hierarchy1"/>
    <dgm:cxn modelId="{06F91472-5543-44F0-8836-FF0F61626999}" srcId="{A5C7F12D-FFC4-4ED5-B6EA-75B022AC7A4A}" destId="{CDE43990-AA99-4165-9EB9-B2F3FF150B8E}" srcOrd="0" destOrd="0" parTransId="{72477175-B34F-4357-BFAE-8F1643A49C7F}" sibTransId="{23E88233-017C-4B59-88DA-71236FB5B1E6}"/>
    <dgm:cxn modelId="{B82F7353-0A57-4719-A11C-1F60526863DA}" srcId="{CDE43990-AA99-4165-9EB9-B2F3FF150B8E}" destId="{0DB262D1-17A0-4B4F-93BD-A8F54251D7E8}" srcOrd="1" destOrd="0" parTransId="{1D0D6324-1A00-4D91-B822-CB156D4A1189}" sibTransId="{730C9C54-0080-4179-BEA6-DA9A9F25BAD9}"/>
    <dgm:cxn modelId="{3FF84B3B-3706-4B06-BD1D-7222808B90B0}" type="presOf" srcId="{C362AC71-A373-4E0F-881D-F209A895A007}" destId="{DC4724DC-97DF-418E-90E3-0BA5A945DD26}" srcOrd="0" destOrd="0" presId="urn:microsoft.com/office/officeart/2005/8/layout/hierarchy1"/>
    <dgm:cxn modelId="{C7682E6C-D163-4077-8466-D80CF95E2D97}" type="presOf" srcId="{FC21E1AA-4257-4FBA-9A8F-A63BF170A6BA}" destId="{2ED72BCD-3D02-425C-9CC7-E225976352CB}" srcOrd="0" destOrd="0" presId="urn:microsoft.com/office/officeart/2005/8/layout/hierarchy1"/>
    <dgm:cxn modelId="{75B73F48-9716-452A-8A06-F25D0577C809}" type="presOf" srcId="{063E4773-22E7-4BD8-9029-F27E28DBA55D}" destId="{F75657E5-93EB-40DA-AF54-C9A2E5536465}" srcOrd="0" destOrd="0" presId="urn:microsoft.com/office/officeart/2005/8/layout/hierarchy1"/>
    <dgm:cxn modelId="{9D00BD4C-98D1-44D0-8454-B51E7DFFC4AE}" type="presOf" srcId="{72477175-B34F-4357-BFAE-8F1643A49C7F}" destId="{958A255A-2162-44C8-9926-64B8F4CBC0B1}" srcOrd="0" destOrd="0" presId="urn:microsoft.com/office/officeart/2005/8/layout/hierarchy1"/>
    <dgm:cxn modelId="{49A04FB8-0E56-47A2-9F2A-E72717706B3B}" type="presOf" srcId="{5B674FA4-8E0B-4AAD-9352-1D14B7F523D2}" destId="{4BB1CAE1-072A-4942-BD12-E589B299E8A4}" srcOrd="0" destOrd="0" presId="urn:microsoft.com/office/officeart/2005/8/layout/hierarchy1"/>
    <dgm:cxn modelId="{B716DCEC-B8CD-4B60-803C-6A2E9F5C36FD}" type="presOf" srcId="{1D0D6324-1A00-4D91-B822-CB156D4A1189}" destId="{72E3561A-8AC9-40CB-A1FC-64D89AB17457}" srcOrd="0" destOrd="0" presId="urn:microsoft.com/office/officeart/2005/8/layout/hierarchy1"/>
    <dgm:cxn modelId="{21C23E2A-91E3-491F-BCC6-87011E5B7253}" type="presOf" srcId="{A5C7F12D-FFC4-4ED5-B6EA-75B022AC7A4A}" destId="{0FFB3247-9C73-4271-A744-1C6AEC81A4C2}" srcOrd="0" destOrd="0" presId="urn:microsoft.com/office/officeart/2005/8/layout/hierarchy1"/>
    <dgm:cxn modelId="{94DD8B54-4518-4F46-839D-F2CCEBF01058}" type="presOf" srcId="{85386DF9-C71A-406F-8983-DDB97DF036EF}" destId="{D4551695-7E6E-4AB3-AC30-31E7B64AF495}" srcOrd="0" destOrd="0" presId="urn:microsoft.com/office/officeart/2005/8/layout/hierarchy1"/>
    <dgm:cxn modelId="{E47341AB-09A2-4873-A5B8-F4239F739DB0}" srcId="{A5C7F12D-FFC4-4ED5-B6EA-75B022AC7A4A}" destId="{5C1671D0-9898-4A70-96EB-DD28B98E5E27}" srcOrd="1" destOrd="0" parTransId="{C6ECE0EE-CAF5-4C8B-87A6-6E55D08E7825}" sibTransId="{8511F3A0-5072-4042-8A21-3190D8752F5E}"/>
    <dgm:cxn modelId="{CB772564-3202-45F0-B238-11A8C025C1F1}" srcId="{5C1671D0-9898-4A70-96EB-DD28B98E5E27}" destId="{5B674FA4-8E0B-4AAD-9352-1D14B7F523D2}" srcOrd="0" destOrd="0" parTransId="{85386DF9-C71A-406F-8983-DDB97DF036EF}" sibTransId="{EA407087-A22C-4B6F-9A19-30D01A973E17}"/>
    <dgm:cxn modelId="{5A4A9742-BD5B-4C27-BAFB-E6F5A57FF537}" srcId="{FC21E1AA-4257-4FBA-9A8F-A63BF170A6BA}" destId="{A5C7F12D-FFC4-4ED5-B6EA-75B022AC7A4A}" srcOrd="0" destOrd="0" parTransId="{33FF9C14-7E98-457B-AA58-BA996790A74B}" sibTransId="{1ECCBE27-6644-4436-AE03-487BC973FA2F}"/>
    <dgm:cxn modelId="{8433E6A3-F8DF-45C6-B302-6F4537958CA9}" type="presOf" srcId="{5C1671D0-9898-4A70-96EB-DD28B98E5E27}" destId="{BBAC8BF8-88C6-4E9B-BB0A-15C7CF504AE4}" srcOrd="0" destOrd="0" presId="urn:microsoft.com/office/officeart/2005/8/layout/hierarchy1"/>
    <dgm:cxn modelId="{0568B374-510E-4282-9CED-89C9FD2A5D50}" type="presOf" srcId="{2B6B0703-5BE3-44D7-B636-B63650EE2F16}" destId="{FD5821B3-07D7-4CE4-BA0B-F8AF959F8FB4}" srcOrd="0" destOrd="0" presId="urn:microsoft.com/office/officeart/2005/8/layout/hierarchy1"/>
    <dgm:cxn modelId="{C8D828D9-F773-485C-9C50-8BF298A26DC3}" type="presOf" srcId="{0DB262D1-17A0-4B4F-93BD-A8F54251D7E8}" destId="{05134E27-74F1-48A6-A5CC-F5F175E9EE76}" srcOrd="0" destOrd="0" presId="urn:microsoft.com/office/officeart/2005/8/layout/hierarchy1"/>
    <dgm:cxn modelId="{31F443CF-959F-4439-9361-22C91199FB6D}" type="presOf" srcId="{45325676-6AF1-4938-9FCC-B48D1F538E3B}" destId="{54D3A9A8-5619-4DE9-93B1-AEBCA7A3BC39}" srcOrd="0" destOrd="0" presId="urn:microsoft.com/office/officeart/2005/8/layout/hierarchy1"/>
    <dgm:cxn modelId="{2C7A9011-BB78-4F09-9063-B241211C0EE7}" type="presParOf" srcId="{2ED72BCD-3D02-425C-9CC7-E225976352CB}" destId="{57315076-0C38-4E05-9094-BBB82EC533A8}" srcOrd="0" destOrd="0" presId="urn:microsoft.com/office/officeart/2005/8/layout/hierarchy1"/>
    <dgm:cxn modelId="{E6BF3C0A-5A82-44F1-A9BE-344934394CD5}" type="presParOf" srcId="{57315076-0C38-4E05-9094-BBB82EC533A8}" destId="{436B0141-3313-4D4C-A1AA-10D0914716DB}" srcOrd="0" destOrd="0" presId="urn:microsoft.com/office/officeart/2005/8/layout/hierarchy1"/>
    <dgm:cxn modelId="{40E86923-553B-4EBE-A726-FD7E76672735}" type="presParOf" srcId="{436B0141-3313-4D4C-A1AA-10D0914716DB}" destId="{1F352D95-5EFF-402E-98CA-7DF501E82772}" srcOrd="0" destOrd="0" presId="urn:microsoft.com/office/officeart/2005/8/layout/hierarchy1"/>
    <dgm:cxn modelId="{7B5BCCF3-569D-4443-B1F5-1EB2185115F0}" type="presParOf" srcId="{436B0141-3313-4D4C-A1AA-10D0914716DB}" destId="{0FFB3247-9C73-4271-A744-1C6AEC81A4C2}" srcOrd="1" destOrd="0" presId="urn:microsoft.com/office/officeart/2005/8/layout/hierarchy1"/>
    <dgm:cxn modelId="{DFF90D34-4238-4211-A511-E46EE8692287}" type="presParOf" srcId="{57315076-0C38-4E05-9094-BBB82EC533A8}" destId="{38AE44C0-3FF3-49F3-82D8-7AE6DD323670}" srcOrd="1" destOrd="0" presId="urn:microsoft.com/office/officeart/2005/8/layout/hierarchy1"/>
    <dgm:cxn modelId="{734D9B69-3E36-40AD-8FC2-188479611A66}" type="presParOf" srcId="{38AE44C0-3FF3-49F3-82D8-7AE6DD323670}" destId="{958A255A-2162-44C8-9926-64B8F4CBC0B1}" srcOrd="0" destOrd="0" presId="urn:microsoft.com/office/officeart/2005/8/layout/hierarchy1"/>
    <dgm:cxn modelId="{2CD71B55-FC65-4E9C-AB33-2CD3AF66A528}" type="presParOf" srcId="{38AE44C0-3FF3-49F3-82D8-7AE6DD323670}" destId="{F1553501-CD53-416B-9030-4A66A3A0ABBC}" srcOrd="1" destOrd="0" presId="urn:microsoft.com/office/officeart/2005/8/layout/hierarchy1"/>
    <dgm:cxn modelId="{6D2DF8DB-A424-4F0A-A656-5FAF124E2C14}" type="presParOf" srcId="{F1553501-CD53-416B-9030-4A66A3A0ABBC}" destId="{EDF1547D-1E55-4732-8958-850509AC6E35}" srcOrd="0" destOrd="0" presId="urn:microsoft.com/office/officeart/2005/8/layout/hierarchy1"/>
    <dgm:cxn modelId="{70E6242C-02FC-4FD8-83B3-CED7C22A8E5F}" type="presParOf" srcId="{EDF1547D-1E55-4732-8958-850509AC6E35}" destId="{8B4CB610-E8DD-4531-B819-F2C02C80A001}" srcOrd="0" destOrd="0" presId="urn:microsoft.com/office/officeart/2005/8/layout/hierarchy1"/>
    <dgm:cxn modelId="{870FF069-13D1-4A26-83B1-9CDC61BFCCA8}" type="presParOf" srcId="{EDF1547D-1E55-4732-8958-850509AC6E35}" destId="{E1F5F358-ACBC-465F-ABA1-B75C15DA946A}" srcOrd="1" destOrd="0" presId="urn:microsoft.com/office/officeart/2005/8/layout/hierarchy1"/>
    <dgm:cxn modelId="{3B0F1F47-73F4-43F2-B555-001C7C42E6A8}" type="presParOf" srcId="{F1553501-CD53-416B-9030-4A66A3A0ABBC}" destId="{8F2B1C4A-3F05-49B4-B126-119879CFCC4A}" srcOrd="1" destOrd="0" presId="urn:microsoft.com/office/officeart/2005/8/layout/hierarchy1"/>
    <dgm:cxn modelId="{57DE5F1F-A02F-4A5E-9FA9-7CC2EF1B48EB}" type="presParOf" srcId="{8F2B1C4A-3F05-49B4-B126-119879CFCC4A}" destId="{F9EABD08-4023-48EB-AD88-22D2F0FBC424}" srcOrd="0" destOrd="0" presId="urn:microsoft.com/office/officeart/2005/8/layout/hierarchy1"/>
    <dgm:cxn modelId="{34BF39DA-2E37-4E04-9DF7-3EA927F8AFFB}" type="presParOf" srcId="{8F2B1C4A-3F05-49B4-B126-119879CFCC4A}" destId="{7F0D5D86-2DC4-45B6-B191-D4439088D977}" srcOrd="1" destOrd="0" presId="urn:microsoft.com/office/officeart/2005/8/layout/hierarchy1"/>
    <dgm:cxn modelId="{37D8DA4C-2006-4FB1-B910-E72AF05BE35C}" type="presParOf" srcId="{7F0D5D86-2DC4-45B6-B191-D4439088D977}" destId="{2BD57A5E-4F74-45AB-B2C5-A534381EB5AB}" srcOrd="0" destOrd="0" presId="urn:microsoft.com/office/officeart/2005/8/layout/hierarchy1"/>
    <dgm:cxn modelId="{F55CB0E8-8BA0-4E55-9CA2-9D89443B4621}" type="presParOf" srcId="{2BD57A5E-4F74-45AB-B2C5-A534381EB5AB}" destId="{00FDD2B6-0A88-4D15-B112-F981E9DC6BC0}" srcOrd="0" destOrd="0" presId="urn:microsoft.com/office/officeart/2005/8/layout/hierarchy1"/>
    <dgm:cxn modelId="{D89EEB33-6436-4CE9-A49D-23AA9C49BAA6}" type="presParOf" srcId="{2BD57A5E-4F74-45AB-B2C5-A534381EB5AB}" destId="{7C74ED96-7084-4680-B2B7-54AEBBB44239}" srcOrd="1" destOrd="0" presId="urn:microsoft.com/office/officeart/2005/8/layout/hierarchy1"/>
    <dgm:cxn modelId="{04B261D1-4DA6-4EAF-84DA-6AB6D0D2AE5B}" type="presParOf" srcId="{7F0D5D86-2DC4-45B6-B191-D4439088D977}" destId="{0EABAAF2-43E0-48B4-984C-6E45F2A46892}" srcOrd="1" destOrd="0" presId="urn:microsoft.com/office/officeart/2005/8/layout/hierarchy1"/>
    <dgm:cxn modelId="{D2898B18-1A0A-4717-9F18-7BA3B34EE282}" type="presParOf" srcId="{8F2B1C4A-3F05-49B4-B126-119879CFCC4A}" destId="{72E3561A-8AC9-40CB-A1FC-64D89AB17457}" srcOrd="2" destOrd="0" presId="urn:microsoft.com/office/officeart/2005/8/layout/hierarchy1"/>
    <dgm:cxn modelId="{57113F51-7726-44B5-98A6-C276CDD867B7}" type="presParOf" srcId="{8F2B1C4A-3F05-49B4-B126-119879CFCC4A}" destId="{8F58AA90-F675-4CDE-B0BB-B210E399203E}" srcOrd="3" destOrd="0" presId="urn:microsoft.com/office/officeart/2005/8/layout/hierarchy1"/>
    <dgm:cxn modelId="{0EE4FCAB-2A04-4DF3-B738-32CCDEB24571}" type="presParOf" srcId="{8F58AA90-F675-4CDE-B0BB-B210E399203E}" destId="{0699E6D5-8527-4A08-89CB-4815E496A70C}" srcOrd="0" destOrd="0" presId="urn:microsoft.com/office/officeart/2005/8/layout/hierarchy1"/>
    <dgm:cxn modelId="{7AEFEEA0-D38D-4A3D-B5AC-F56C157F1EA1}" type="presParOf" srcId="{0699E6D5-8527-4A08-89CB-4815E496A70C}" destId="{72FA3CB3-447D-4D24-9F1F-5E1A49A8D225}" srcOrd="0" destOrd="0" presId="urn:microsoft.com/office/officeart/2005/8/layout/hierarchy1"/>
    <dgm:cxn modelId="{4F8F90E6-67D5-468C-83F8-94DF9CA154B0}" type="presParOf" srcId="{0699E6D5-8527-4A08-89CB-4815E496A70C}" destId="{05134E27-74F1-48A6-A5CC-F5F175E9EE76}" srcOrd="1" destOrd="0" presId="urn:microsoft.com/office/officeart/2005/8/layout/hierarchy1"/>
    <dgm:cxn modelId="{BEF0A914-1431-49CD-A74B-7C075AC77AD5}" type="presParOf" srcId="{8F58AA90-F675-4CDE-B0BB-B210E399203E}" destId="{2EB4C2B9-4BAC-4B4A-9CD1-FD7CBAF72D5D}" srcOrd="1" destOrd="0" presId="urn:microsoft.com/office/officeart/2005/8/layout/hierarchy1"/>
    <dgm:cxn modelId="{D4455367-CCF1-474E-AB20-31883E3058D8}" type="presParOf" srcId="{38AE44C0-3FF3-49F3-82D8-7AE6DD323670}" destId="{78D64E95-ADFB-4790-9815-338FEDE9D694}" srcOrd="2" destOrd="0" presId="urn:microsoft.com/office/officeart/2005/8/layout/hierarchy1"/>
    <dgm:cxn modelId="{99ECD574-4791-47F1-9C92-5CD6B3CC9462}" type="presParOf" srcId="{38AE44C0-3FF3-49F3-82D8-7AE6DD323670}" destId="{CADD7286-C937-44C2-91C3-B7E434C7FAAB}" srcOrd="3" destOrd="0" presId="urn:microsoft.com/office/officeart/2005/8/layout/hierarchy1"/>
    <dgm:cxn modelId="{DEB48EEF-EACB-43E7-8FFB-630F4AE745BF}" type="presParOf" srcId="{CADD7286-C937-44C2-91C3-B7E434C7FAAB}" destId="{A381B0BF-7F5C-4A60-AAF3-6C577D01A321}" srcOrd="0" destOrd="0" presId="urn:microsoft.com/office/officeart/2005/8/layout/hierarchy1"/>
    <dgm:cxn modelId="{8B8D8560-7C62-44C8-8AF4-31111343F9A8}" type="presParOf" srcId="{A381B0BF-7F5C-4A60-AAF3-6C577D01A321}" destId="{50B5E503-6C6D-4C7D-BAFF-596719607153}" srcOrd="0" destOrd="0" presId="urn:microsoft.com/office/officeart/2005/8/layout/hierarchy1"/>
    <dgm:cxn modelId="{038C1905-2FC4-4C09-8144-6A91ACD157B0}" type="presParOf" srcId="{A381B0BF-7F5C-4A60-AAF3-6C577D01A321}" destId="{BBAC8BF8-88C6-4E9B-BB0A-15C7CF504AE4}" srcOrd="1" destOrd="0" presId="urn:microsoft.com/office/officeart/2005/8/layout/hierarchy1"/>
    <dgm:cxn modelId="{2300C27D-DB0A-436F-89A4-7189D082CF0B}" type="presParOf" srcId="{CADD7286-C937-44C2-91C3-B7E434C7FAAB}" destId="{C67C2B92-97B7-47D1-8C5B-E5DC2ACF351D}" srcOrd="1" destOrd="0" presId="urn:microsoft.com/office/officeart/2005/8/layout/hierarchy1"/>
    <dgm:cxn modelId="{85A80053-CCC1-43D1-95BE-5040CFF25DB0}" type="presParOf" srcId="{C67C2B92-97B7-47D1-8C5B-E5DC2ACF351D}" destId="{D4551695-7E6E-4AB3-AC30-31E7B64AF495}" srcOrd="0" destOrd="0" presId="urn:microsoft.com/office/officeart/2005/8/layout/hierarchy1"/>
    <dgm:cxn modelId="{1C0E2FF5-7819-4852-AAB9-63884C77B5F9}" type="presParOf" srcId="{C67C2B92-97B7-47D1-8C5B-E5DC2ACF351D}" destId="{B7C1BAFA-102C-4FE2-9979-F1FD4CB6D18A}" srcOrd="1" destOrd="0" presId="urn:microsoft.com/office/officeart/2005/8/layout/hierarchy1"/>
    <dgm:cxn modelId="{A2CF5709-BF0C-460B-8338-ECC2BEA8153A}" type="presParOf" srcId="{B7C1BAFA-102C-4FE2-9979-F1FD4CB6D18A}" destId="{BE310CEA-A991-4873-826A-995F6DAA6586}" srcOrd="0" destOrd="0" presId="urn:microsoft.com/office/officeart/2005/8/layout/hierarchy1"/>
    <dgm:cxn modelId="{72C86D87-C3B5-467B-BE11-5348AD7382D4}" type="presParOf" srcId="{BE310CEA-A991-4873-826A-995F6DAA6586}" destId="{AD8662B2-20D5-4701-83E7-3639CD342DA6}" srcOrd="0" destOrd="0" presId="urn:microsoft.com/office/officeart/2005/8/layout/hierarchy1"/>
    <dgm:cxn modelId="{3DE198F6-CE89-4F41-BD62-D2FE62FEB247}" type="presParOf" srcId="{BE310CEA-A991-4873-826A-995F6DAA6586}" destId="{4BB1CAE1-072A-4942-BD12-E589B299E8A4}" srcOrd="1" destOrd="0" presId="urn:microsoft.com/office/officeart/2005/8/layout/hierarchy1"/>
    <dgm:cxn modelId="{F83CFF7D-0E17-4A3B-8C1E-BBE4E3CF1E39}" type="presParOf" srcId="{B7C1BAFA-102C-4FE2-9979-F1FD4CB6D18A}" destId="{461C0CA3-CC47-411D-8D49-A475B7DF83E4}" srcOrd="1" destOrd="0" presId="urn:microsoft.com/office/officeart/2005/8/layout/hierarchy1"/>
    <dgm:cxn modelId="{4EB941AE-F945-4235-BD5C-C8556D838F06}" type="presParOf" srcId="{C67C2B92-97B7-47D1-8C5B-E5DC2ACF351D}" destId="{54D3A9A8-5619-4DE9-93B1-AEBCA7A3BC39}" srcOrd="2" destOrd="0" presId="urn:microsoft.com/office/officeart/2005/8/layout/hierarchy1"/>
    <dgm:cxn modelId="{C01458AA-A4C6-4D21-8FE2-D9C8248F63FF}" type="presParOf" srcId="{C67C2B92-97B7-47D1-8C5B-E5DC2ACF351D}" destId="{54A39A0C-A2F8-41D4-A23E-920A9F51F5D3}" srcOrd="3" destOrd="0" presId="urn:microsoft.com/office/officeart/2005/8/layout/hierarchy1"/>
    <dgm:cxn modelId="{1CBA7D2A-EC96-4978-A590-952CC640104F}" type="presParOf" srcId="{54A39A0C-A2F8-41D4-A23E-920A9F51F5D3}" destId="{025A12E7-9EB2-4EBF-B1C7-C8C64D7DFB3D}" srcOrd="0" destOrd="0" presId="urn:microsoft.com/office/officeart/2005/8/layout/hierarchy1"/>
    <dgm:cxn modelId="{E8C3CA3A-13FA-460F-B46F-8B7E4977F2E8}" type="presParOf" srcId="{025A12E7-9EB2-4EBF-B1C7-C8C64D7DFB3D}" destId="{931983E0-24F9-48AB-A00A-6F31AB6AAB60}" srcOrd="0" destOrd="0" presId="urn:microsoft.com/office/officeart/2005/8/layout/hierarchy1"/>
    <dgm:cxn modelId="{A99C6EB7-B2EA-41BC-8494-157A1BA8E5D4}" type="presParOf" srcId="{025A12E7-9EB2-4EBF-B1C7-C8C64D7DFB3D}" destId="{DC4724DC-97DF-418E-90E3-0BA5A945DD26}" srcOrd="1" destOrd="0" presId="urn:microsoft.com/office/officeart/2005/8/layout/hierarchy1"/>
    <dgm:cxn modelId="{2F66FA60-10D2-444D-AAFA-4D42AAF585BE}" type="presParOf" srcId="{54A39A0C-A2F8-41D4-A23E-920A9F51F5D3}" destId="{449243A7-20DE-41D8-99C1-A3E25981CA95}" srcOrd="1" destOrd="0" presId="urn:microsoft.com/office/officeart/2005/8/layout/hierarchy1"/>
    <dgm:cxn modelId="{479E203B-BF27-4BEE-99B1-E16FCD8A5BC6}" type="presParOf" srcId="{C67C2B92-97B7-47D1-8C5B-E5DC2ACF351D}" destId="{F75657E5-93EB-40DA-AF54-C9A2E5536465}" srcOrd="4" destOrd="0" presId="urn:microsoft.com/office/officeart/2005/8/layout/hierarchy1"/>
    <dgm:cxn modelId="{80B26C7A-6C78-4C20-9D8B-88DF66A9F251}" type="presParOf" srcId="{C67C2B92-97B7-47D1-8C5B-E5DC2ACF351D}" destId="{0ADB1F4B-D5A3-4627-BB4F-EB127EBC0114}" srcOrd="5" destOrd="0" presId="urn:microsoft.com/office/officeart/2005/8/layout/hierarchy1"/>
    <dgm:cxn modelId="{1902568E-C631-48B9-A81A-E3FDE085C358}" type="presParOf" srcId="{0ADB1F4B-D5A3-4627-BB4F-EB127EBC0114}" destId="{38148FB8-A14D-44D2-8535-B3A7BB031EF0}" srcOrd="0" destOrd="0" presId="urn:microsoft.com/office/officeart/2005/8/layout/hierarchy1"/>
    <dgm:cxn modelId="{25627101-D284-41CD-A7EC-F2F36C20879E}" type="presParOf" srcId="{38148FB8-A14D-44D2-8535-B3A7BB031EF0}" destId="{9DBFB9E6-99B1-44C7-B2D8-F284235E560A}" srcOrd="0" destOrd="0" presId="urn:microsoft.com/office/officeart/2005/8/layout/hierarchy1"/>
    <dgm:cxn modelId="{0911E6F6-E28B-4574-92C2-BEAD3D0EABC2}" type="presParOf" srcId="{38148FB8-A14D-44D2-8535-B3A7BB031EF0}" destId="{FD5821B3-07D7-4CE4-BA0B-F8AF959F8FB4}" srcOrd="1" destOrd="0" presId="urn:microsoft.com/office/officeart/2005/8/layout/hierarchy1"/>
    <dgm:cxn modelId="{1B454783-C854-4EE4-94E6-C4C77982D30B}" type="presParOf" srcId="{0ADB1F4B-D5A3-4627-BB4F-EB127EBC0114}" destId="{E4F12219-CD09-478C-AB19-8FFC38EFEC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657E5-93EB-40DA-AF54-C9A2E5536465}">
      <dsp:nvSpPr>
        <dsp:cNvPr id="0" name=""/>
        <dsp:cNvSpPr/>
      </dsp:nvSpPr>
      <dsp:spPr>
        <a:xfrm>
          <a:off x="6042055" y="4332181"/>
          <a:ext cx="1736718" cy="677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180"/>
              </a:lnTo>
              <a:lnTo>
                <a:pt x="1736718" y="543180"/>
              </a:lnTo>
              <a:lnTo>
                <a:pt x="1736718" y="677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3A9A8-5619-4DE9-93B1-AEBCA7A3BC39}">
      <dsp:nvSpPr>
        <dsp:cNvPr id="0" name=""/>
        <dsp:cNvSpPr/>
      </dsp:nvSpPr>
      <dsp:spPr>
        <a:xfrm>
          <a:off x="5996335" y="4332181"/>
          <a:ext cx="91440" cy="7547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0290"/>
              </a:lnTo>
              <a:lnTo>
                <a:pt x="86120" y="620290"/>
              </a:lnTo>
              <a:lnTo>
                <a:pt x="86120" y="7547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51695-7E6E-4AB3-AC30-31E7B64AF495}">
      <dsp:nvSpPr>
        <dsp:cNvPr id="0" name=""/>
        <dsp:cNvSpPr/>
      </dsp:nvSpPr>
      <dsp:spPr>
        <a:xfrm>
          <a:off x="4309008" y="4332181"/>
          <a:ext cx="1733046" cy="754725"/>
        </a:xfrm>
        <a:custGeom>
          <a:avLst/>
          <a:gdLst/>
          <a:ahLst/>
          <a:cxnLst/>
          <a:rect l="0" t="0" r="0" b="0"/>
          <a:pathLst>
            <a:path>
              <a:moveTo>
                <a:pt x="1733046" y="0"/>
              </a:moveTo>
              <a:lnTo>
                <a:pt x="1733046" y="620290"/>
              </a:lnTo>
              <a:lnTo>
                <a:pt x="0" y="620290"/>
              </a:lnTo>
              <a:lnTo>
                <a:pt x="0" y="7547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64E95-ADFB-4790-9815-338FEDE9D694}">
      <dsp:nvSpPr>
        <dsp:cNvPr id="0" name=""/>
        <dsp:cNvSpPr/>
      </dsp:nvSpPr>
      <dsp:spPr>
        <a:xfrm>
          <a:off x="3809678" y="2437275"/>
          <a:ext cx="2232376" cy="416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21"/>
              </a:lnTo>
              <a:lnTo>
                <a:pt x="2232376" y="282121"/>
              </a:lnTo>
              <a:lnTo>
                <a:pt x="2232376" y="416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3561A-8AC9-40CB-A1FC-64D89AB17457}">
      <dsp:nvSpPr>
        <dsp:cNvPr id="0" name=""/>
        <dsp:cNvSpPr/>
      </dsp:nvSpPr>
      <dsp:spPr>
        <a:xfrm>
          <a:off x="1623122" y="4270975"/>
          <a:ext cx="912452" cy="815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496"/>
              </a:lnTo>
              <a:lnTo>
                <a:pt x="912452" y="681496"/>
              </a:lnTo>
              <a:lnTo>
                <a:pt x="912452" y="815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ABD08-4023-48EB-AD88-22D2F0FBC424}">
      <dsp:nvSpPr>
        <dsp:cNvPr id="0" name=""/>
        <dsp:cNvSpPr/>
      </dsp:nvSpPr>
      <dsp:spPr>
        <a:xfrm>
          <a:off x="762142" y="4270975"/>
          <a:ext cx="860979" cy="815930"/>
        </a:xfrm>
        <a:custGeom>
          <a:avLst/>
          <a:gdLst/>
          <a:ahLst/>
          <a:cxnLst/>
          <a:rect l="0" t="0" r="0" b="0"/>
          <a:pathLst>
            <a:path>
              <a:moveTo>
                <a:pt x="860979" y="0"/>
              </a:moveTo>
              <a:lnTo>
                <a:pt x="860979" y="681496"/>
              </a:lnTo>
              <a:lnTo>
                <a:pt x="0" y="681496"/>
              </a:lnTo>
              <a:lnTo>
                <a:pt x="0" y="8159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A255A-2162-44C8-9926-64B8F4CBC0B1}">
      <dsp:nvSpPr>
        <dsp:cNvPr id="0" name=""/>
        <dsp:cNvSpPr/>
      </dsp:nvSpPr>
      <dsp:spPr>
        <a:xfrm>
          <a:off x="1623122" y="2437275"/>
          <a:ext cx="2186556" cy="408069"/>
        </a:xfrm>
        <a:custGeom>
          <a:avLst/>
          <a:gdLst/>
          <a:ahLst/>
          <a:cxnLst/>
          <a:rect l="0" t="0" r="0" b="0"/>
          <a:pathLst>
            <a:path>
              <a:moveTo>
                <a:pt x="2186556" y="0"/>
              </a:moveTo>
              <a:lnTo>
                <a:pt x="2186556" y="273634"/>
              </a:lnTo>
              <a:lnTo>
                <a:pt x="0" y="273634"/>
              </a:lnTo>
              <a:lnTo>
                <a:pt x="0" y="4080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52D95-5EFF-402E-98CA-7DF501E82772}">
      <dsp:nvSpPr>
        <dsp:cNvPr id="0" name=""/>
        <dsp:cNvSpPr/>
      </dsp:nvSpPr>
      <dsp:spPr>
        <a:xfrm>
          <a:off x="2313175" y="657311"/>
          <a:ext cx="2993006" cy="1779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B3247-9C73-4271-A744-1C6AEC81A4C2}">
      <dsp:nvSpPr>
        <dsp:cNvPr id="0" name=""/>
        <dsp:cNvSpPr/>
      </dsp:nvSpPr>
      <dsp:spPr>
        <a:xfrm>
          <a:off x="2474416" y="810490"/>
          <a:ext cx="2993006" cy="177996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C00000"/>
              </a:solidFill>
            </a:rPr>
            <a:t>Фінансові ресурси підприємства</a:t>
          </a:r>
          <a:endParaRPr lang="uk-UA" sz="2800" kern="1200" dirty="0">
            <a:solidFill>
              <a:srgbClr val="C00000"/>
            </a:solidFill>
          </a:endParaRPr>
        </a:p>
      </dsp:txBody>
      <dsp:txXfrm>
        <a:off x="2526549" y="862623"/>
        <a:ext cx="2888740" cy="1675697"/>
      </dsp:txXfrm>
    </dsp:sp>
    <dsp:sp modelId="{8B4CB610-E8DD-4531-B819-F2C02C80A001}">
      <dsp:nvSpPr>
        <dsp:cNvPr id="0" name=""/>
        <dsp:cNvSpPr/>
      </dsp:nvSpPr>
      <dsp:spPr>
        <a:xfrm>
          <a:off x="400353" y="2845344"/>
          <a:ext cx="2445538" cy="1425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5F358-ACBC-465F-ABA1-B75C15DA946A}">
      <dsp:nvSpPr>
        <dsp:cNvPr id="0" name=""/>
        <dsp:cNvSpPr/>
      </dsp:nvSpPr>
      <dsp:spPr>
        <a:xfrm>
          <a:off x="561594" y="2998523"/>
          <a:ext cx="2445538" cy="14256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Внутрішні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ресурси</a:t>
          </a:r>
          <a:endParaRPr lang="uk-UA" sz="2400" kern="1200" dirty="0">
            <a:solidFill>
              <a:srgbClr val="FF0000"/>
            </a:solidFill>
          </a:endParaRPr>
        </a:p>
      </dsp:txBody>
      <dsp:txXfrm>
        <a:off x="603349" y="3040278"/>
        <a:ext cx="2362028" cy="1342121"/>
      </dsp:txXfrm>
    </dsp:sp>
    <dsp:sp modelId="{00FDD2B6-0A88-4D15-B112-F981E9DC6BC0}">
      <dsp:nvSpPr>
        <dsp:cNvPr id="0" name=""/>
        <dsp:cNvSpPr/>
      </dsp:nvSpPr>
      <dsp:spPr>
        <a:xfrm rot="16200000">
          <a:off x="36558" y="5086906"/>
          <a:ext cx="1451168" cy="92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4ED96-7084-4680-B2B7-54AEBBB44239}">
      <dsp:nvSpPr>
        <dsp:cNvPr id="0" name=""/>
        <dsp:cNvSpPr/>
      </dsp:nvSpPr>
      <dsp:spPr>
        <a:xfrm rot="16200000">
          <a:off x="197799" y="5240085"/>
          <a:ext cx="1451168" cy="921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прибуток</a:t>
          </a:r>
          <a:endParaRPr lang="uk-UA" sz="1600" kern="1200" dirty="0"/>
        </a:p>
      </dsp:txBody>
      <dsp:txXfrm>
        <a:off x="224789" y="5267075"/>
        <a:ext cx="1397188" cy="867512"/>
      </dsp:txXfrm>
    </dsp:sp>
    <dsp:sp modelId="{72FA3CB3-447D-4D24-9F1F-5E1A49A8D225}">
      <dsp:nvSpPr>
        <dsp:cNvPr id="0" name=""/>
        <dsp:cNvSpPr/>
      </dsp:nvSpPr>
      <dsp:spPr>
        <a:xfrm rot="16200000">
          <a:off x="1809990" y="5086906"/>
          <a:ext cx="1451168" cy="92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34E27-74F1-48A6-A5CC-F5F175E9EE76}">
      <dsp:nvSpPr>
        <dsp:cNvPr id="0" name=""/>
        <dsp:cNvSpPr/>
      </dsp:nvSpPr>
      <dsp:spPr>
        <a:xfrm rot="16200000">
          <a:off x="1971231" y="5240085"/>
          <a:ext cx="1451168" cy="921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Амортизаційні відрахування</a:t>
          </a:r>
          <a:endParaRPr lang="uk-UA" sz="1600" kern="1200" dirty="0"/>
        </a:p>
      </dsp:txBody>
      <dsp:txXfrm>
        <a:off x="1998221" y="5267075"/>
        <a:ext cx="1397188" cy="867512"/>
      </dsp:txXfrm>
    </dsp:sp>
    <dsp:sp modelId="{50B5E503-6C6D-4C7D-BAFF-596719607153}">
      <dsp:nvSpPr>
        <dsp:cNvPr id="0" name=""/>
        <dsp:cNvSpPr/>
      </dsp:nvSpPr>
      <dsp:spPr>
        <a:xfrm>
          <a:off x="4850638" y="2853831"/>
          <a:ext cx="2382833" cy="147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C8BF8-88C6-4E9B-BB0A-15C7CF504AE4}">
      <dsp:nvSpPr>
        <dsp:cNvPr id="0" name=""/>
        <dsp:cNvSpPr/>
      </dsp:nvSpPr>
      <dsp:spPr>
        <a:xfrm>
          <a:off x="5011879" y="3007010"/>
          <a:ext cx="2382833" cy="147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Зовнішні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ресурси</a:t>
          </a:r>
          <a:endParaRPr lang="uk-UA" sz="2400" kern="1200" dirty="0">
            <a:solidFill>
              <a:srgbClr val="FF0000"/>
            </a:solidFill>
          </a:endParaRPr>
        </a:p>
      </dsp:txBody>
      <dsp:txXfrm>
        <a:off x="5055178" y="3050309"/>
        <a:ext cx="2296235" cy="1391751"/>
      </dsp:txXfrm>
    </dsp:sp>
    <dsp:sp modelId="{AD8662B2-20D5-4701-83E7-3639CD342DA6}">
      <dsp:nvSpPr>
        <dsp:cNvPr id="0" name=""/>
        <dsp:cNvSpPr/>
      </dsp:nvSpPr>
      <dsp:spPr>
        <a:xfrm rot="16200000">
          <a:off x="3583423" y="5086906"/>
          <a:ext cx="1451168" cy="92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1CAE1-072A-4942-BD12-E589B299E8A4}">
      <dsp:nvSpPr>
        <dsp:cNvPr id="0" name=""/>
        <dsp:cNvSpPr/>
      </dsp:nvSpPr>
      <dsp:spPr>
        <a:xfrm rot="16200000">
          <a:off x="3744664" y="5240085"/>
          <a:ext cx="1451168" cy="921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Банківські кредити</a:t>
          </a:r>
          <a:endParaRPr lang="uk-UA" sz="1600" kern="1200" dirty="0"/>
        </a:p>
      </dsp:txBody>
      <dsp:txXfrm>
        <a:off x="3771654" y="5267075"/>
        <a:ext cx="1397188" cy="867512"/>
      </dsp:txXfrm>
    </dsp:sp>
    <dsp:sp modelId="{931983E0-24F9-48AB-A00A-6F31AB6AAB60}">
      <dsp:nvSpPr>
        <dsp:cNvPr id="0" name=""/>
        <dsp:cNvSpPr/>
      </dsp:nvSpPr>
      <dsp:spPr>
        <a:xfrm rot="16200000">
          <a:off x="5356871" y="5086906"/>
          <a:ext cx="1451168" cy="92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724DC-97DF-418E-90E3-0BA5A945DD26}">
      <dsp:nvSpPr>
        <dsp:cNvPr id="0" name=""/>
        <dsp:cNvSpPr/>
      </dsp:nvSpPr>
      <dsp:spPr>
        <a:xfrm rot="16200000">
          <a:off x="5518112" y="5240085"/>
          <a:ext cx="1451168" cy="921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Продаж цінних паперів</a:t>
          </a:r>
          <a:endParaRPr lang="uk-UA" sz="1600" kern="1200" dirty="0"/>
        </a:p>
      </dsp:txBody>
      <dsp:txXfrm>
        <a:off x="5545102" y="5267075"/>
        <a:ext cx="1397188" cy="867512"/>
      </dsp:txXfrm>
    </dsp:sp>
    <dsp:sp modelId="{9DBFB9E6-99B1-44C7-B2D8-F284235E560A}">
      <dsp:nvSpPr>
        <dsp:cNvPr id="0" name=""/>
        <dsp:cNvSpPr/>
      </dsp:nvSpPr>
      <dsp:spPr>
        <a:xfrm rot="16200000">
          <a:off x="7053189" y="5009795"/>
          <a:ext cx="1451168" cy="92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821B3-07D7-4CE4-BA0B-F8AF959F8FB4}">
      <dsp:nvSpPr>
        <dsp:cNvPr id="0" name=""/>
        <dsp:cNvSpPr/>
      </dsp:nvSpPr>
      <dsp:spPr>
        <a:xfrm rot="16200000">
          <a:off x="7214430" y="5162974"/>
          <a:ext cx="1451168" cy="921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Державні субсидії</a:t>
          </a:r>
          <a:endParaRPr lang="uk-UA" sz="1600" kern="1200" dirty="0"/>
        </a:p>
      </dsp:txBody>
      <dsp:txXfrm>
        <a:off x="7241420" y="5189964"/>
        <a:ext cx="1397188" cy="867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audio" Target="../media/audio1.wav"/><Relationship Id="rId4" Type="http://schemas.openxmlformats.org/officeDocument/2006/relationships/diagramLayout" Target="../diagrams/layout1.xml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1520" y="2996952"/>
            <a:ext cx="8519512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Підприємницька діяльність</a:t>
            </a:r>
          </a:p>
          <a:p>
            <a:pPr algn="ctr"/>
            <a:endParaRPr lang="uk-UA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uk-UA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2050" name="Picture 2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289304" cy="181051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pic>
        <p:nvPicPr>
          <p:cNvPr id="2052" name="Picture 4" descr="C:\Program Files\Microsoft Office\MEDIA\CAGCAT10\j022201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861048"/>
            <a:ext cx="1781251" cy="1787652"/>
          </a:xfrm>
          <a:prstGeom prst="rect">
            <a:avLst/>
          </a:prstGeom>
          <a:noFill/>
        </p:spPr>
      </p:pic>
      <p:pic>
        <p:nvPicPr>
          <p:cNvPr id="1026" name="Picture 2" descr="http://ito.vspu.net/SAIT/inst_kaf/kafedru/matem_fizuka_tex_osv/WWW/ENK/2011-2012/metoduka_profil_i_prof_navch/rob_styd/2013/mag/%D0%A1%D0%BC%D0%B8%D1%87%D0%BE%D0%BA%20%D0%91%D0%BE%D0%BD%D0%B4%D0%B0%D1%80/images/1318396039_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834"/>
            <a:ext cx="3805140" cy="285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konus.org.ua/wp-content/uploads/2012/01/%D0%B3%D1%80%D0%BE%D1%88%D1%96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944" y="3861047"/>
            <a:ext cx="2880320" cy="321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e.biznesoblast.com/image/news/24/MoneyBags2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280" y="3831246"/>
            <a:ext cx="1858996" cy="181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08304" y="6488668"/>
            <a:ext cx="1786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Борейко</a:t>
            </a:r>
            <a:r>
              <a:rPr lang="uk-UA" dirty="0" smtClean="0"/>
              <a:t> Альона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467544" y="2276872"/>
            <a:ext cx="2952328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</a:rPr>
              <a:t>Загальний дохід</a:t>
            </a:r>
          </a:p>
          <a:p>
            <a:pPr algn="ctr"/>
            <a:r>
              <a:rPr lang="uk-UA" sz="2400" dirty="0" smtClean="0">
                <a:ln>
                  <a:solidFill>
                    <a:srgbClr val="FFFF00"/>
                  </a:solidFill>
                </a:ln>
              </a:rPr>
              <a:t>Т</a:t>
            </a:r>
            <a:r>
              <a:rPr lang="en-US" sz="2400" dirty="0" smtClean="0">
                <a:ln>
                  <a:solidFill>
                    <a:srgbClr val="FFFF00"/>
                  </a:solidFill>
                </a:ln>
              </a:rPr>
              <a:t>R=PQ</a:t>
            </a:r>
            <a:endParaRPr lang="uk-UA" sz="2400" dirty="0" smtClean="0">
              <a:ln>
                <a:solidFill>
                  <a:srgbClr val="FFFF00"/>
                </a:solidFill>
              </a:ln>
            </a:endParaRPr>
          </a:p>
          <a:p>
            <a:pPr algn="ctr"/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chemeClr val="accent2"/>
                </a:solidFill>
              </a:rPr>
              <a:t>Р- ціна товару</a:t>
            </a:r>
          </a:p>
          <a:p>
            <a:pPr algn="ctr"/>
            <a:r>
              <a:rPr lang="en-US" b="1" dirty="0" smtClean="0">
                <a:ln>
                  <a:solidFill>
                    <a:srgbClr val="FFFF00"/>
                  </a:solidFill>
                </a:ln>
                <a:solidFill>
                  <a:schemeClr val="accent2"/>
                </a:solidFill>
              </a:rPr>
              <a:t>Q-</a:t>
            </a:r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chemeClr val="accent2"/>
                </a:solidFill>
              </a:rPr>
              <a:t> кількість продукції</a:t>
            </a:r>
            <a:endParaRPr lang="uk-UA" b="1" dirty="0">
              <a:ln>
                <a:solidFill>
                  <a:srgbClr val="FFFF00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2339752" y="404664"/>
            <a:ext cx="4680520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</a:rPr>
              <a:t>Дохід та прибуток підприємства</a:t>
            </a:r>
            <a:endParaRPr lang="uk-UA" sz="2800" b="1" dirty="0">
              <a:ln>
                <a:solidFill>
                  <a:srgbClr val="FFC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5436096" y="2276872"/>
            <a:ext cx="3168352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</a:rPr>
              <a:t>Загальний прибуток</a:t>
            </a:r>
          </a:p>
          <a:p>
            <a:pPr algn="ctr"/>
            <a:r>
              <a:rPr lang="uk-UA" sz="2400" dirty="0" smtClean="0">
                <a:ln>
                  <a:solidFill>
                    <a:srgbClr val="FFFF00"/>
                  </a:solidFill>
                </a:ln>
              </a:rPr>
              <a:t>ТР= Т</a:t>
            </a:r>
            <a:r>
              <a:rPr lang="en-US" sz="2400" dirty="0" smtClean="0">
                <a:ln>
                  <a:solidFill>
                    <a:srgbClr val="FFFF00"/>
                  </a:solidFill>
                </a:ln>
              </a:rPr>
              <a:t>R-TC</a:t>
            </a:r>
          </a:p>
          <a:p>
            <a:pPr algn="ctr"/>
            <a:r>
              <a:rPr lang="en-US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TR-</a:t>
            </a:r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 загальний дохід</a:t>
            </a:r>
          </a:p>
          <a:p>
            <a:pPr algn="ctr"/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ТС- загальні витрати</a:t>
            </a:r>
            <a:endParaRPr lang="uk-UA" b="1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5122" name="Picture 2" descr="C:\Program Files\Microsoft Office\MEDIA\CAGCAT10\j02220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88640"/>
            <a:ext cx="1440160" cy="1440160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pic>
        <p:nvPicPr>
          <p:cNvPr id="5123" name="Picture 3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440159" cy="1440160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cxnSp>
        <p:nvCxnSpPr>
          <p:cNvPr id="20" name="Пряма зі стрілкою 19"/>
          <p:cNvCxnSpPr/>
          <p:nvPr/>
        </p:nvCxnSpPr>
        <p:spPr>
          <a:xfrm flipH="1">
            <a:off x="1259632" y="1340768"/>
            <a:ext cx="108012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 зі стрілкою 24"/>
          <p:cNvCxnSpPr/>
          <p:nvPr/>
        </p:nvCxnSpPr>
        <p:spPr>
          <a:xfrm>
            <a:off x="7020272" y="1340768"/>
            <a:ext cx="100811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1520" y="4797152"/>
            <a:ext cx="8648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MR</a:t>
            </a:r>
            <a:r>
              <a:rPr lang="en-US" sz="2000" dirty="0" smtClean="0"/>
              <a:t>-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граничний дохід, пов’язаний із продажем додаткової одиниці продукції</a:t>
            </a:r>
            <a:r>
              <a:rPr lang="uk-U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uk-UA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520" y="530120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F0000"/>
                </a:solidFill>
              </a:rPr>
              <a:t>МС</a:t>
            </a:r>
            <a:r>
              <a:rPr lang="uk-UA" sz="2000" dirty="0" smtClean="0"/>
              <a:t>-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граничні витрати,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</a:rPr>
              <a:t>пов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`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</a:rPr>
              <a:t>язані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 зі створенням додаткової одиниці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продукції </a:t>
            </a:r>
            <a:endParaRPr lang="uk-UA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602128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C3300"/>
                </a:solidFill>
              </a:rPr>
              <a:t>MR=MC</a:t>
            </a:r>
            <a:r>
              <a:rPr lang="uk-UA" sz="2800" b="1" dirty="0" smtClean="0">
                <a:solidFill>
                  <a:srgbClr val="CC3300"/>
                </a:solidFill>
              </a:rPr>
              <a:t>- правило максимізації прибутку підприємства</a:t>
            </a:r>
            <a:endParaRPr lang="uk-UA" sz="2800" b="1" dirty="0">
              <a:solidFill>
                <a:srgbClr val="CC3300"/>
              </a:solidFill>
            </a:endParaRPr>
          </a:p>
        </p:txBody>
      </p:sp>
      <p:pic>
        <p:nvPicPr>
          <p:cNvPr id="2050" name="Picture 2" descr="http://hiblogger.net/img/userfiles/2007/04/10/17501/stuff/3c7affirst_mone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64804"/>
            <a:ext cx="219708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2454635" y="483155"/>
            <a:ext cx="4176464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5372D7"/>
                </a:solidFill>
              </a:rPr>
              <a:t>Види прибутку</a:t>
            </a:r>
            <a:endParaRPr lang="uk-UA" sz="3200" b="1" dirty="0">
              <a:solidFill>
                <a:srgbClr val="5372D7"/>
              </a:solidFill>
            </a:endParaRPr>
          </a:p>
        </p:txBody>
      </p:sp>
      <p:sp>
        <p:nvSpPr>
          <p:cNvPr id="12" name="Округлений прямокутник 11"/>
          <p:cNvSpPr/>
          <p:nvPr/>
        </p:nvSpPr>
        <p:spPr>
          <a:xfrm>
            <a:off x="35496" y="1700808"/>
            <a:ext cx="3096344" cy="1584176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FF00"/>
                </a:solidFill>
              </a:rPr>
              <a:t>Бухгалтерський</a:t>
            </a:r>
            <a:r>
              <a:rPr lang="uk-UA" dirty="0" err="1" smtClean="0"/>
              <a:t>-</a:t>
            </a:r>
            <a:endParaRPr lang="uk-UA" dirty="0" smtClean="0"/>
          </a:p>
          <a:p>
            <a:pPr algn="ctr"/>
            <a:r>
              <a:rPr lang="uk-UA" dirty="0" smtClean="0"/>
              <a:t>різниця між виручкою і явними витратами</a:t>
            </a:r>
            <a:endParaRPr lang="uk-UA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131840" y="2636912"/>
            <a:ext cx="3024336" cy="165618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</a:rPr>
              <a:t>Економічний</a:t>
            </a:r>
            <a:r>
              <a:rPr lang="uk-UA" dirty="0" err="1" smtClean="0"/>
              <a:t>-</a:t>
            </a:r>
            <a:r>
              <a:rPr lang="uk-UA" dirty="0" smtClean="0"/>
              <a:t> різниця між виручкою й усіма витратами (явними і неявними)</a:t>
            </a:r>
            <a:endParaRPr lang="uk-UA" dirty="0"/>
          </a:p>
        </p:txBody>
      </p:sp>
      <p:sp>
        <p:nvSpPr>
          <p:cNvPr id="14" name="Округлений прямокутник 13"/>
          <p:cNvSpPr/>
          <p:nvPr/>
        </p:nvSpPr>
        <p:spPr>
          <a:xfrm>
            <a:off x="6156176" y="3501008"/>
            <a:ext cx="2699792" cy="158417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</a:rPr>
              <a:t>Чистий</a:t>
            </a:r>
            <a:r>
              <a:rPr lang="uk-UA" dirty="0" err="1" smtClean="0">
                <a:solidFill>
                  <a:srgbClr val="FFFF00"/>
                </a:solidFill>
              </a:rPr>
              <a:t>-</a:t>
            </a:r>
            <a:r>
              <a:rPr lang="uk-UA" dirty="0" smtClean="0"/>
              <a:t> прибуток, що залишається у підприємця після всіх відрахувань</a:t>
            </a:r>
            <a:endParaRPr lang="uk-UA" dirty="0"/>
          </a:p>
        </p:txBody>
      </p:sp>
      <p:cxnSp>
        <p:nvCxnSpPr>
          <p:cNvPr id="16" name="Пряма сполучна лінія 15"/>
          <p:cNvCxnSpPr/>
          <p:nvPr/>
        </p:nvCxnSpPr>
        <p:spPr>
          <a:xfrm>
            <a:off x="2555776" y="119675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>
            <a:stCxn id="8" idx="2"/>
          </p:cNvCxnSpPr>
          <p:nvPr/>
        </p:nvCxnSpPr>
        <p:spPr>
          <a:xfrm>
            <a:off x="4542867" y="1203235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 сполучна лінія 26"/>
          <p:cNvCxnSpPr/>
          <p:nvPr/>
        </p:nvCxnSpPr>
        <p:spPr>
          <a:xfrm>
            <a:off x="6588224" y="1196752"/>
            <a:ext cx="72008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501008"/>
            <a:ext cx="2482974" cy="237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siver.com.ua/_nw/60/1017937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5"/>
          <a:stretch/>
        </p:blipFill>
        <p:spPr bwMode="auto">
          <a:xfrm>
            <a:off x="6163242" y="843195"/>
            <a:ext cx="2801245" cy="179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korisni-porady.at.ua/3/grosh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4469865"/>
            <a:ext cx="3289317" cy="235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5668623"/>
              </p:ext>
            </p:extLst>
          </p:nvPr>
        </p:nvGraphicFramePr>
        <p:xfrm>
          <a:off x="107504" y="116632"/>
          <a:ext cx="871296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8" cstate="print"/>
          <a:srcRect t="18128" b="18590"/>
          <a:stretch/>
        </p:blipFill>
        <p:spPr bwMode="auto">
          <a:xfrm>
            <a:off x="107503" y="162000"/>
            <a:ext cx="219437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http://yak-prosto.com/images/a/0/yak-perevesti-groshi-v-rosiyu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156" y="440668"/>
            <a:ext cx="334168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laser.wav"/>
          </p:stSnd>
        </p:sndAc>
      </p:transition>
    </mc:Choice>
    <mc:Fallback xmlns="">
      <p:transition spd="slow">
        <p:fade/>
        <p:sndAc>
          <p:stSnd>
            <p:snd r:embed="rId10" name="las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203848" y="1268760"/>
            <a:ext cx="2880320" cy="266429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FF0000"/>
                </a:solidFill>
              </a:rPr>
              <a:t>Види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підприємництва</a:t>
            </a:r>
            <a:endParaRPr lang="uk-UA" sz="2000" dirty="0">
              <a:solidFill>
                <a:srgbClr val="FF0000"/>
              </a:solidFill>
            </a:endParaRPr>
          </a:p>
        </p:txBody>
      </p:sp>
      <p:cxnSp>
        <p:nvCxnSpPr>
          <p:cNvPr id="7" name="Пряма зі стрілкою 6"/>
          <p:cNvCxnSpPr/>
          <p:nvPr/>
        </p:nvCxnSpPr>
        <p:spPr>
          <a:xfrm flipV="1">
            <a:off x="5796136" y="1052736"/>
            <a:ext cx="699610" cy="75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>
            <a:stCxn id="5" idx="5"/>
          </p:cNvCxnSpPr>
          <p:nvPr/>
        </p:nvCxnSpPr>
        <p:spPr>
          <a:xfrm>
            <a:off x="5662355" y="3542879"/>
            <a:ext cx="853861" cy="534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зі стрілкою 10"/>
          <p:cNvCxnSpPr>
            <a:stCxn id="5" idx="3"/>
          </p:cNvCxnSpPr>
          <p:nvPr/>
        </p:nvCxnSpPr>
        <p:spPr>
          <a:xfrm flipH="1">
            <a:off x="2699792" y="3542879"/>
            <a:ext cx="925869" cy="534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зі стрілкою 12"/>
          <p:cNvCxnSpPr>
            <a:stCxn id="5" idx="1"/>
          </p:cNvCxnSpPr>
          <p:nvPr/>
        </p:nvCxnSpPr>
        <p:spPr>
          <a:xfrm flipH="1" flipV="1">
            <a:off x="2699793" y="1268761"/>
            <a:ext cx="925868" cy="390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кутник 16"/>
          <p:cNvSpPr/>
          <p:nvPr/>
        </p:nvSpPr>
        <p:spPr>
          <a:xfrm>
            <a:off x="6516216" y="548680"/>
            <a:ext cx="1800200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Комерційне</a:t>
            </a:r>
            <a:endParaRPr lang="uk-UA" sz="2400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6516216" y="4077072"/>
            <a:ext cx="1728192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Фінансове</a:t>
            </a:r>
            <a:endParaRPr lang="uk-UA" sz="2400" dirty="0"/>
          </a:p>
        </p:txBody>
      </p:sp>
      <p:sp>
        <p:nvSpPr>
          <p:cNvPr id="19" name="Прямокутник 18"/>
          <p:cNvSpPr/>
          <p:nvPr/>
        </p:nvSpPr>
        <p:spPr>
          <a:xfrm>
            <a:off x="514400" y="4149080"/>
            <a:ext cx="235456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Посередницьке</a:t>
            </a:r>
            <a:endParaRPr lang="uk-UA" sz="2400" dirty="0"/>
          </a:p>
        </p:txBody>
      </p:sp>
      <p:sp>
        <p:nvSpPr>
          <p:cNvPr id="20" name="Прямокутник 19"/>
          <p:cNvSpPr/>
          <p:nvPr/>
        </p:nvSpPr>
        <p:spPr>
          <a:xfrm>
            <a:off x="827584" y="620688"/>
            <a:ext cx="1872208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Виробниче</a:t>
            </a:r>
            <a:endParaRPr lang="uk-UA" sz="2400" dirty="0"/>
          </a:p>
        </p:txBody>
      </p:sp>
      <p:pic>
        <p:nvPicPr>
          <p:cNvPr id="3074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1164031" cy="1826971"/>
          </a:xfrm>
          <a:prstGeom prst="rect">
            <a:avLst/>
          </a:prstGeom>
          <a:noFill/>
        </p:spPr>
      </p:pic>
      <p:pic>
        <p:nvPicPr>
          <p:cNvPr id="3081" name="Picture 9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700808"/>
            <a:ext cx="1728192" cy="936104"/>
          </a:xfrm>
          <a:prstGeom prst="rect">
            <a:avLst/>
          </a:prstGeom>
          <a:noFill/>
        </p:spPr>
      </p:pic>
      <p:pic>
        <p:nvPicPr>
          <p:cNvPr id="3083" name="Picture 11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5" y="4899223"/>
            <a:ext cx="1944217" cy="1440160"/>
          </a:xfrm>
          <a:prstGeom prst="rect">
            <a:avLst/>
          </a:prstGeom>
          <a:noFill/>
        </p:spPr>
      </p:pic>
      <p:pic>
        <p:nvPicPr>
          <p:cNvPr id="2050" name="Picture 2" descr="http://history.lohotron.in.ua/wp-content/uploads/firma-odnodenka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7" b="4785"/>
          <a:stretch/>
        </p:blipFill>
        <p:spPr bwMode="auto">
          <a:xfrm>
            <a:off x="6145837" y="4832052"/>
            <a:ext cx="2327965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2.a5.ru/media/ac/0d/4c/512_ac0d4cc3bd4114317e97b0c6c7d0150f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80172"/>
            <a:ext cx="1990426" cy="200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otvetakak.net/uploads/posts/2013-03/hhzqkdur6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03469">
            <a:off x="2991249" y="-92604"/>
            <a:ext cx="1724187" cy="17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225552" y="1844824"/>
            <a:ext cx="2808312" cy="2592288"/>
          </a:xfrm>
          <a:prstGeom prst="ellipse">
            <a:avLst/>
          </a:prstGeom>
          <a:ln>
            <a:solidFill>
              <a:srgbClr val="5372D7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n>
                  <a:solidFill>
                    <a:srgbClr val="FF9900"/>
                  </a:solidFill>
                </a:ln>
                <a:solidFill>
                  <a:srgbClr val="FF0000"/>
                </a:solidFill>
              </a:rPr>
              <a:t>Підприємства</a:t>
            </a:r>
            <a:endParaRPr lang="uk-UA" sz="2400" dirty="0">
              <a:ln>
                <a:solidFill>
                  <a:srgbClr val="FF99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7" name="Пряма зі стрілкою 6"/>
          <p:cNvCxnSpPr/>
          <p:nvPr/>
        </p:nvCxnSpPr>
        <p:spPr>
          <a:xfrm flipV="1">
            <a:off x="5457800" y="1484784"/>
            <a:ext cx="830961" cy="572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круглений прямокутник 7"/>
          <p:cNvSpPr/>
          <p:nvPr/>
        </p:nvSpPr>
        <p:spPr>
          <a:xfrm>
            <a:off x="6338242" y="800708"/>
            <a:ext cx="2520280" cy="13681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За організаційною формою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одноосібне володіння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партнерство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корпорація</a:t>
            </a:r>
            <a:endParaRPr lang="uk-UA" sz="1600" b="1" dirty="0">
              <a:ln>
                <a:solidFill>
                  <a:srgbClr val="FFC000"/>
                </a:solidFill>
              </a:ln>
              <a:solidFill>
                <a:srgbClr val="6600CC"/>
              </a:solidFill>
            </a:endParaRPr>
          </a:p>
        </p:txBody>
      </p:sp>
      <p:cxnSp>
        <p:nvCxnSpPr>
          <p:cNvPr id="10" name="Пряма зі стрілкою 9"/>
          <p:cNvCxnSpPr>
            <a:stCxn id="5" idx="5"/>
            <a:endCxn id="11" idx="1"/>
          </p:cNvCxnSpPr>
          <p:nvPr/>
        </p:nvCxnSpPr>
        <p:spPr>
          <a:xfrm>
            <a:off x="5622596" y="4057480"/>
            <a:ext cx="699300" cy="667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круглений прямокутник 10"/>
          <p:cNvSpPr/>
          <p:nvPr/>
        </p:nvSpPr>
        <p:spPr>
          <a:xfrm>
            <a:off x="6321896" y="4005064"/>
            <a:ext cx="2520280" cy="14401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За метою діяльності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</a:t>
            </a:r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прибуткові</a:t>
            </a:r>
          </a:p>
          <a:p>
            <a:pPr algn="ctr">
              <a:buFont typeface="Wingdings" pitchFamily="2" charset="2"/>
              <a:buChar char="v"/>
            </a:pPr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неприбуткові</a:t>
            </a:r>
            <a:endParaRPr lang="uk-UA" b="1" dirty="0">
              <a:ln>
                <a:solidFill>
                  <a:srgbClr val="FFC000"/>
                </a:solidFill>
              </a:ln>
              <a:solidFill>
                <a:srgbClr val="6600CC"/>
              </a:solidFill>
            </a:endParaRP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251520" y="836712"/>
            <a:ext cx="2570584" cy="13464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За формою власності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</a:t>
            </a: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приватні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    колективні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 державні</a:t>
            </a:r>
            <a:endParaRPr lang="uk-UA" sz="1600" b="1" dirty="0">
              <a:ln>
                <a:solidFill>
                  <a:srgbClr val="FFC000"/>
                </a:solidFill>
              </a:ln>
              <a:solidFill>
                <a:srgbClr val="6600CC"/>
              </a:solidFill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323528" y="3933056"/>
            <a:ext cx="2520280" cy="14401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За масштабом (розміром)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582CD4"/>
                </a:solidFill>
              </a:rPr>
              <a:t> </a:t>
            </a: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великі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 середні</a:t>
            </a:r>
            <a:endParaRPr lang="uk-UA" sz="1600" b="1" dirty="0">
              <a:ln>
                <a:solidFill>
                  <a:srgbClr val="FFC000"/>
                </a:solidFill>
              </a:ln>
              <a:solidFill>
                <a:srgbClr val="6600CC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ln>
                  <a:solidFill>
                    <a:srgbClr val="FFC000"/>
                  </a:solidFill>
                </a:ln>
                <a:solidFill>
                  <a:srgbClr val="6600CC"/>
                </a:solidFill>
              </a:rPr>
              <a:t> малі</a:t>
            </a:r>
          </a:p>
        </p:txBody>
      </p:sp>
      <p:pic>
        <p:nvPicPr>
          <p:cNvPr id="4098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1616" y="4653136"/>
            <a:ext cx="1829714" cy="1565453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188640"/>
            <a:ext cx="1869034" cy="1773936"/>
          </a:xfrm>
          <a:prstGeom prst="rect">
            <a:avLst/>
          </a:prstGeom>
          <a:noFill/>
        </p:spPr>
      </p:pic>
      <p:cxnSp>
        <p:nvCxnSpPr>
          <p:cNvPr id="44" name="Пряма зі стрілкою 43"/>
          <p:cNvCxnSpPr/>
          <p:nvPr/>
        </p:nvCxnSpPr>
        <p:spPr>
          <a:xfrm flipH="1" flipV="1">
            <a:off x="2843808" y="1581944"/>
            <a:ext cx="885800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 зі стрілкою 47"/>
          <p:cNvCxnSpPr/>
          <p:nvPr/>
        </p:nvCxnSpPr>
        <p:spPr>
          <a:xfrm flipH="1">
            <a:off x="2865512" y="4077072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35292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n>
                  <a:solidFill>
                    <a:srgbClr val="00B050"/>
                  </a:solidFill>
                </a:ln>
                <a:solidFill>
                  <a:srgbClr val="5372D7"/>
                </a:solidFill>
              </a:rPr>
              <a:t>  Форма власності                    </a:t>
            </a:r>
            <a:r>
              <a:rPr lang="uk-UA" sz="24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Організаційні форми підприємств</a:t>
            </a:r>
          </a:p>
          <a:p>
            <a:endParaRPr lang="uk-UA" dirty="0" smtClean="0">
              <a:ln>
                <a:solidFill>
                  <a:srgbClr val="00B05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>
                <a:ln>
                  <a:solidFill>
                    <a:srgbClr val="00B05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</a:t>
            </a:r>
            <a:endParaRPr lang="uk-UA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Ліва фігурна дужка 2"/>
          <p:cNvSpPr/>
          <p:nvPr/>
        </p:nvSpPr>
        <p:spPr>
          <a:xfrm>
            <a:off x="3707904" y="1700808"/>
            <a:ext cx="216024" cy="864096"/>
          </a:xfrm>
          <a:prstGeom prst="leftBrace">
            <a:avLst>
              <a:gd name="adj1" fmla="val 8333"/>
              <a:gd name="adj2" fmla="val 524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4499992" y="1628800"/>
            <a:ext cx="338437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Одноосібне володіння</a:t>
            </a:r>
          </a:p>
          <a:p>
            <a:r>
              <a:rPr lang="uk-UA" dirty="0" smtClean="0"/>
              <a:t>Партнерство</a:t>
            </a:r>
          </a:p>
          <a:p>
            <a:r>
              <a:rPr lang="uk-UA" dirty="0" smtClean="0"/>
              <a:t>Корпорація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916832"/>
            <a:ext cx="1728192" cy="523220"/>
          </a:xfrm>
          <a:prstGeom prst="rect">
            <a:avLst/>
          </a:prstGeom>
          <a:gradFill>
            <a:gsLst>
              <a:gs pos="0">
                <a:srgbClr val="FFCC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Приватна</a:t>
            </a:r>
            <a:endParaRPr lang="uk-UA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3717032"/>
            <a:ext cx="2016224" cy="5232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Колективна</a:t>
            </a:r>
            <a:endParaRPr lang="uk-UA" sz="2800" b="1" dirty="0"/>
          </a:p>
        </p:txBody>
      </p:sp>
      <p:sp>
        <p:nvSpPr>
          <p:cNvPr id="7" name="Ліва фігурна дужка 6"/>
          <p:cNvSpPr/>
          <p:nvPr/>
        </p:nvSpPr>
        <p:spPr>
          <a:xfrm>
            <a:off x="3707904" y="3501008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4427984" y="3429000"/>
            <a:ext cx="345638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Виробничі кооперативи</a:t>
            </a:r>
          </a:p>
          <a:p>
            <a:r>
              <a:rPr lang="uk-UA" dirty="0" smtClean="0"/>
              <a:t>Збутові та споживчі кооперативи</a:t>
            </a:r>
          </a:p>
          <a:p>
            <a:r>
              <a:rPr lang="uk-UA" dirty="0" smtClean="0"/>
              <a:t>Кредитні кооперативи (Спілки)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5517232"/>
            <a:ext cx="1872208" cy="523220"/>
          </a:xfrm>
          <a:prstGeom prst="rect">
            <a:avLst/>
          </a:prstGeom>
          <a:gradFill>
            <a:gsLst>
              <a:gs pos="0">
                <a:srgbClr val="FFCC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Державна</a:t>
            </a:r>
            <a:endParaRPr lang="uk-UA" sz="2800" b="1" dirty="0"/>
          </a:p>
        </p:txBody>
      </p:sp>
      <p:sp>
        <p:nvSpPr>
          <p:cNvPr id="10" name="Ліва фігурна дужка 9"/>
          <p:cNvSpPr/>
          <p:nvPr/>
        </p:nvSpPr>
        <p:spPr>
          <a:xfrm>
            <a:off x="3707904" y="5229200"/>
            <a:ext cx="216024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4499992" y="5517232"/>
            <a:ext cx="374441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Комунальні підприємства</a:t>
            </a:r>
          </a:p>
          <a:p>
            <a:r>
              <a:rPr lang="uk-UA" dirty="0" smtClean="0"/>
              <a:t>Загальнодержавні підприємства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043608" y="116632"/>
            <a:ext cx="720080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Переваги та недоліки організаційних форм бізнесу</a:t>
            </a:r>
            <a:endParaRPr lang="uk-UA" sz="2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/>
        </p:nvGraphicFramePr>
        <p:xfrm>
          <a:off x="323528" y="980728"/>
          <a:ext cx="8568952" cy="52565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70C0"/>
                  </a:outerShdw>
                </a:effectLst>
                <a:tableStyleId>{5C22544A-7EE6-4342-B048-85BDC9FD1C3A}</a:tableStyleId>
              </a:tblPr>
              <a:tblGrid>
                <a:gridCol w="4284476"/>
                <a:gridCol w="4284476"/>
              </a:tblGrid>
              <a:tr h="510101">
                <a:tc>
                  <a:txBody>
                    <a:bodyPr/>
                    <a:lstStyle/>
                    <a:p>
                      <a:r>
                        <a:rPr lang="uk-UA" sz="2400" baseline="0" dirty="0" smtClean="0">
                          <a:solidFill>
                            <a:srgbClr val="0070C0"/>
                          </a:solidFill>
                        </a:rPr>
                        <a:t>                     Переваги</a:t>
                      </a:r>
                      <a:endParaRPr lang="uk-UA" sz="2400" baseline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aseline="0" dirty="0" smtClean="0">
                          <a:solidFill>
                            <a:srgbClr val="0070C0"/>
                          </a:solidFill>
                        </a:rPr>
                        <a:t>                        Недоліки</a:t>
                      </a:r>
                      <a:endParaRPr lang="uk-UA" sz="2400" baseline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470863">
                <a:tc gridSpan="2">
                  <a:txBody>
                    <a:bodyPr/>
                    <a:lstStyle/>
                    <a:p>
                      <a:r>
                        <a:rPr lang="uk-UA" sz="1800" b="1" dirty="0" smtClean="0"/>
                        <a:t>                                                     </a:t>
                      </a:r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Одноосібне володіння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7562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dirty="0" smtClean="0"/>
                        <a:t> самостійність власника та свобода дій у прийнятті рішень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простота організації та швидкість утілення управлінських рішень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2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привласнення всього прибутку однією особою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2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висока мобільність та здатність пристосовуватись до потреб клієнта</a:t>
                      </a:r>
                      <a:endParaRPr lang="uk-UA" sz="2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повна відповідальність усім майном у разі банкрутства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2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обмеженість капіталу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2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2000" baseline="0" dirty="0" smtClean="0"/>
                        <a:t> значна кількість функцій, виконуваних однією особою може</a:t>
                      </a:r>
                      <a:endParaRPr lang="en-US" sz="20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uk-UA" sz="2000" baseline="0" dirty="0" smtClean="0"/>
                        <a:t> спричиняти хибні рішення</a:t>
                      </a:r>
                      <a:endParaRPr lang="uk-UA" sz="2000" baseline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611560" y="332656"/>
          <a:ext cx="7920880" cy="59766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70C0"/>
                  </a:outerShdw>
                </a:effectLst>
                <a:tableStyleId>{5C22544A-7EE6-4342-B048-85BDC9FD1C3A}</a:tableStyleId>
              </a:tblPr>
              <a:tblGrid>
                <a:gridCol w="7920880"/>
              </a:tblGrid>
              <a:tr h="5976664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1259632" y="764704"/>
          <a:ext cx="6768752" cy="496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84376"/>
                <a:gridCol w="3384376"/>
              </a:tblGrid>
              <a:tr h="57643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  <a:effectLst>
                            <a:innerShdw blurRad="114300">
                              <a:prstClr val="black"/>
                            </a:innerShdw>
                          </a:effectLst>
                        </a:rPr>
                        <a:t>     </a:t>
                      </a:r>
                      <a:r>
                        <a:rPr lang="uk-UA" sz="2400" dirty="0" smtClean="0">
                          <a:solidFill>
                            <a:schemeClr val="accent1"/>
                          </a:solidFill>
                          <a:effectLst>
                            <a:innerShdw blurRad="114300">
                              <a:prstClr val="black"/>
                            </a:innerShdw>
                          </a:effectLst>
                        </a:rPr>
                        <a:t> Переваги</a:t>
                      </a:r>
                      <a:endParaRPr lang="uk-UA" sz="2400" dirty="0">
                        <a:solidFill>
                          <a:schemeClr val="accent1"/>
                        </a:solidFill>
                        <a:effectLst>
                          <a:innerShdw blurRad="114300">
                            <a:prstClr val="black"/>
                          </a:innerShdw>
                        </a:effectLst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</a:t>
                      </a:r>
                      <a:r>
                        <a:rPr lang="uk-UA" sz="2400" dirty="0" smtClean="0">
                          <a:solidFill>
                            <a:srgbClr val="0070C0"/>
                          </a:solidFill>
                        </a:rPr>
                        <a:t>Недоліки</a:t>
                      </a:r>
                      <a:endParaRPr lang="uk-UA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76436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C00000"/>
                          </a:solidFill>
                        </a:rPr>
                        <a:t>                                            </a:t>
                      </a:r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 Партнерство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05991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розширення джерел фінансування за кошти кількох партнерів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імовірність виникнення суперечностей між партнерами</a:t>
                      </a:r>
                      <a:endParaRPr lang="uk-UA" dirty="0"/>
                    </a:p>
                  </a:txBody>
                  <a:tcPr/>
                </a:tc>
              </a:tr>
              <a:tr h="105991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якісніше управління завдяки розподілу функцій між партнерами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відповідальність одного партнера за хибні рішення інших</a:t>
                      </a:r>
                      <a:endParaRPr lang="uk-UA" dirty="0"/>
                    </a:p>
                  </a:txBody>
                  <a:tcPr/>
                </a:tc>
              </a:tr>
              <a:tr h="169585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використання податкових пільг, оскільки прибуток</a:t>
                      </a:r>
                      <a:r>
                        <a:rPr lang="uk-UA" baseline="0" dirty="0" smtClean="0"/>
                        <a:t> кожного партнера оподатковується як індивідуальний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необхідність реорганізації підприємства в разі виходу з партнерства одного із засновників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899592" y="548680"/>
          <a:ext cx="7488832" cy="59124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4416"/>
                <a:gridCol w="3744416"/>
              </a:tblGrid>
              <a:tr h="792088"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</a:t>
                      </a:r>
                      <a:r>
                        <a:rPr lang="uk-UA" sz="2400" dirty="0" smtClean="0"/>
                        <a:t> </a:t>
                      </a:r>
                      <a:r>
                        <a:rPr lang="uk-U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Переваги</a:t>
                      </a:r>
                      <a:endParaRPr lang="uk-UA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</a:t>
                      </a:r>
                      <a:r>
                        <a:rPr lang="uk-UA" sz="2400" dirty="0" smtClean="0"/>
                        <a:t> </a:t>
                      </a:r>
                      <a:r>
                        <a:rPr lang="uk-U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Недоліки</a:t>
                      </a:r>
                      <a:endParaRPr lang="uk-UA" sz="2400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uk-UA" sz="2400" b="1" dirty="0" smtClean="0"/>
                        <a:t>                                        </a:t>
                      </a:r>
                      <a:r>
                        <a:rPr lang="uk-UA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Корпорація</a:t>
                      </a:r>
                      <a:endParaRPr lang="uk-UA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09452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значне розширення капіталу за кошти від продажу акцій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ймовірність зловживань з боку менеджерів, оскільки власники акцій не беруть участь у поточному управлінні</a:t>
                      </a:r>
                      <a:endParaRPr lang="uk-UA" dirty="0"/>
                    </a:p>
                  </a:txBody>
                  <a:tcPr/>
                </a:tc>
              </a:tr>
              <a:tr h="109452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можливість наймання професійних менеджерів і вища якість управлінських рішень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подвійне оподаткування доходів: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uk-UA" dirty="0" smtClean="0"/>
                        <a:t>як прибутку корпорації, як дивідендів власників акцій</a:t>
                      </a:r>
                      <a:endParaRPr lang="uk-UA" dirty="0"/>
                    </a:p>
                  </a:txBody>
                  <a:tcPr/>
                </a:tc>
              </a:tr>
              <a:tr h="109452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обмежена відповідальність власників акцій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09452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немає загрози реорганізації через зміну власників під час продажу ними акцій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flipH="1">
            <a:off x="181075" y="1542257"/>
            <a:ext cx="4320480" cy="1692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uk-UA" b="1" dirty="0" smtClean="0"/>
              <a:t>                        </a:t>
            </a:r>
            <a:r>
              <a:rPr lang="uk-UA" sz="2400" b="1" u="sng" dirty="0" smtClean="0">
                <a:solidFill>
                  <a:srgbClr val="FFFF00"/>
                </a:solidFill>
              </a:rPr>
              <a:t>Допускаються</a:t>
            </a:r>
          </a:p>
          <a:p>
            <a:pPr>
              <a:buFont typeface="Arial" pitchFamily="34" charset="0"/>
              <a:buChar char="•"/>
            </a:pPr>
            <a:r>
              <a:rPr lang="uk-UA" sz="1600" b="1" dirty="0" smtClean="0">
                <a:ln>
                  <a:solidFill>
                    <a:schemeClr val="accent2"/>
                  </a:solidFill>
                </a:ln>
              </a:rPr>
              <a:t>Громадяни України та інших держав,не обмежені законом у правоздатності або дієздатності</a:t>
            </a:r>
          </a:p>
          <a:p>
            <a:pPr>
              <a:buFont typeface="Arial" pitchFamily="34" charset="0"/>
              <a:buChar char="•"/>
            </a:pPr>
            <a:r>
              <a:rPr lang="uk-UA" sz="1600" b="1" dirty="0" smtClean="0">
                <a:ln>
                  <a:solidFill>
                    <a:schemeClr val="accent2"/>
                  </a:solidFill>
                </a:ln>
              </a:rPr>
              <a:t>Юридичні особи всіх форм власності, визначених законом України “ Про </a:t>
            </a:r>
            <a:r>
              <a:rPr lang="uk-UA" sz="1600" b="1" dirty="0" err="1" smtClean="0">
                <a:ln>
                  <a:solidFill>
                    <a:schemeClr val="accent2"/>
                  </a:solidFill>
                </a:ln>
              </a:rPr>
              <a:t>власність”</a:t>
            </a:r>
            <a:endParaRPr lang="uk-UA" sz="1600" b="1" dirty="0" smtClean="0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2164321" y="256134"/>
            <a:ext cx="5040560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6600CC"/>
                </a:solidFill>
              </a:rPr>
              <a:t>До підприємницької  діяльності</a:t>
            </a:r>
            <a:endParaRPr lang="uk-UA" sz="2400" b="1" dirty="0">
              <a:solidFill>
                <a:srgbClr val="6600CC"/>
              </a:solidFill>
            </a:endParaRPr>
          </a:p>
        </p:txBody>
      </p:sp>
      <p:cxnSp>
        <p:nvCxnSpPr>
          <p:cNvPr id="15" name="Пряма зі стрілкою 14"/>
          <p:cNvCxnSpPr>
            <a:stCxn id="12" idx="2"/>
          </p:cNvCxnSpPr>
          <p:nvPr/>
        </p:nvCxnSpPr>
        <p:spPr>
          <a:xfrm flipH="1">
            <a:off x="2812393" y="616174"/>
            <a:ext cx="1872208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зі стрілкою 19"/>
          <p:cNvCxnSpPr>
            <a:stCxn id="12" idx="2"/>
          </p:cNvCxnSpPr>
          <p:nvPr/>
        </p:nvCxnSpPr>
        <p:spPr>
          <a:xfrm>
            <a:off x="4684601" y="616174"/>
            <a:ext cx="1656184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148064" y="1521371"/>
            <a:ext cx="3816424" cy="3312368"/>
            <a:chOff x="5148064" y="1484784"/>
            <a:chExt cx="3816424" cy="3312368"/>
          </a:xfrm>
        </p:grpSpPr>
        <p:sp>
          <p:nvSpPr>
            <p:cNvPr id="13" name="Прямокутник 12"/>
            <p:cNvSpPr/>
            <p:nvPr/>
          </p:nvSpPr>
          <p:spPr>
            <a:xfrm>
              <a:off x="5148064" y="1484784"/>
              <a:ext cx="3816424" cy="331236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r>
                <a:rPr lang="uk-UA" sz="1600" dirty="0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Військовослужбовці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uk-UA" sz="1600" dirty="0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Засуджені та особи з </a:t>
              </a:r>
              <a:r>
                <a:rPr lang="uk-UA" sz="1600" dirty="0" err="1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незнятою</a:t>
              </a:r>
              <a:r>
                <a:rPr lang="uk-UA" sz="1600" dirty="0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 судимістю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uk-UA" sz="1600" dirty="0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Посадові особи органів прокуратури і внутрішніх  справ, держбезпеки, державного арбітражу і нотаріату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uk-UA" sz="1600" dirty="0" smtClean="0">
                  <a:ln>
                    <a:solidFill>
                      <a:srgbClr val="C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</a:rPr>
                <a:t>Співробітники органів державної влади і управління, що здійснюють контроль за діяльністю підприємств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68144" y="1484784"/>
              <a:ext cx="26642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u="sng" dirty="0" smtClean="0">
                  <a:solidFill>
                    <a:srgbClr val="FFFF00"/>
                  </a:solidFill>
                </a:rPr>
                <a:t>НЕ допускаються </a:t>
              </a:r>
              <a:endParaRPr lang="uk-UA" sz="2400" b="1" u="sng" dirty="0">
                <a:solidFill>
                  <a:srgbClr val="FFFF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9512" y="5157192"/>
            <a:ext cx="8856984" cy="126188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rgbClr val="FF0000"/>
                </a:solidFill>
              </a:rPr>
              <a:t>Підприємництво</a:t>
            </a:r>
            <a:r>
              <a:rPr lang="uk-UA" dirty="0" err="1" smtClean="0"/>
              <a:t>-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6600CC"/>
                </a:solidFill>
              </a:rPr>
              <a:t>самостійна, ініціативна, господарська діяльність громадян, </a:t>
            </a:r>
            <a:r>
              <a:rPr lang="uk-UA" dirty="0" err="1" smtClean="0">
                <a:solidFill>
                  <a:srgbClr val="6600CC"/>
                </a:solidFill>
              </a:rPr>
              <a:t>спрямова</a:t>
            </a:r>
            <a:r>
              <a:rPr lang="uk-UA" dirty="0" smtClean="0">
                <a:solidFill>
                  <a:srgbClr val="6600CC"/>
                </a:solidFill>
              </a:rPr>
              <a:t>   </a:t>
            </a:r>
          </a:p>
          <a:p>
            <a:r>
              <a:rPr lang="uk-UA" dirty="0" smtClean="0">
                <a:solidFill>
                  <a:srgbClr val="6600CC"/>
                </a:solidFill>
              </a:rPr>
              <a:t>                                     на </a:t>
            </a:r>
            <a:r>
              <a:rPr lang="uk-UA" dirty="0" err="1" smtClean="0">
                <a:solidFill>
                  <a:srgbClr val="6600CC"/>
                </a:solidFill>
              </a:rPr>
              <a:t>на</a:t>
            </a:r>
            <a:r>
              <a:rPr lang="uk-UA" dirty="0" smtClean="0">
                <a:solidFill>
                  <a:srgbClr val="6600CC"/>
                </a:solidFill>
              </a:rPr>
              <a:t> отримання прибутку.</a:t>
            </a:r>
          </a:p>
          <a:p>
            <a:r>
              <a:rPr lang="uk-UA" sz="2000" dirty="0" err="1" smtClean="0">
                <a:solidFill>
                  <a:srgbClr val="7030A0"/>
                </a:solidFill>
              </a:rPr>
              <a:t>Підприємство</a:t>
            </a:r>
            <a:r>
              <a:rPr lang="uk-UA" dirty="0" err="1" smtClean="0"/>
              <a:t>-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самостійний </a:t>
            </a:r>
            <a:r>
              <a:rPr lang="uk-UA" dirty="0" err="1" smtClean="0">
                <a:solidFill>
                  <a:srgbClr val="FF0000"/>
                </a:solidFill>
              </a:rPr>
              <a:t>суб</a:t>
            </a:r>
            <a:r>
              <a:rPr lang="en-US" dirty="0" smtClean="0">
                <a:solidFill>
                  <a:srgbClr val="FF0000"/>
                </a:solidFill>
              </a:rPr>
              <a:t>`</a:t>
            </a:r>
            <a:r>
              <a:rPr lang="uk-UA" dirty="0" err="1" smtClean="0">
                <a:solidFill>
                  <a:srgbClr val="FF0000"/>
                </a:solidFill>
              </a:rPr>
              <a:t>єкт</a:t>
            </a:r>
            <a:r>
              <a:rPr lang="uk-UA" dirty="0" smtClean="0">
                <a:solidFill>
                  <a:srgbClr val="FF0000"/>
                </a:solidFill>
              </a:rPr>
              <a:t> господарювання, який здійснює виробничу і </a:t>
            </a:r>
            <a:r>
              <a:rPr lang="uk-UA" dirty="0" err="1" smtClean="0">
                <a:solidFill>
                  <a:srgbClr val="FF0000"/>
                </a:solidFill>
              </a:rPr>
              <a:t>комер</a:t>
            </a:r>
            <a:endParaRPr lang="uk-UA" dirty="0" smtClean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rgbClr val="FF0000"/>
                </a:solidFill>
              </a:rPr>
              <a:t>                               </a:t>
            </a:r>
            <a:r>
              <a:rPr lang="uk-UA" dirty="0" err="1" smtClean="0">
                <a:solidFill>
                  <a:srgbClr val="FF0000"/>
                </a:solidFill>
              </a:rPr>
              <a:t>ційну</a:t>
            </a:r>
            <a:r>
              <a:rPr lang="uk-UA" dirty="0" smtClean="0">
                <a:solidFill>
                  <a:srgbClr val="FF0000"/>
                </a:solidFill>
              </a:rPr>
              <a:t> діяльність з метою отримання прибутку.   </a:t>
            </a:r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15616" y="260648"/>
            <a:ext cx="717381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Витрати підприємства</a:t>
            </a:r>
            <a:endParaRPr lang="uk-UA" sz="2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cxnSp>
        <p:nvCxnSpPr>
          <p:cNvPr id="4" name="Пряма зі стрілкою 3"/>
          <p:cNvCxnSpPr/>
          <p:nvPr/>
        </p:nvCxnSpPr>
        <p:spPr>
          <a:xfrm flipH="1">
            <a:off x="2051720" y="548680"/>
            <a:ext cx="18722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зі стрілкою 7"/>
          <p:cNvCxnSpPr/>
          <p:nvPr/>
        </p:nvCxnSpPr>
        <p:spPr>
          <a:xfrm>
            <a:off x="5292080" y="548680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знак завершення 8"/>
          <p:cNvSpPr/>
          <p:nvPr/>
        </p:nvSpPr>
        <p:spPr>
          <a:xfrm>
            <a:off x="35496" y="1340768"/>
            <a:ext cx="3456384" cy="165618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u="sng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</a:rPr>
              <a:t>Постійні</a:t>
            </a:r>
            <a:r>
              <a:rPr lang="en-US" sz="2000" u="sng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rgbClr val="6600CC"/>
                </a:solidFill>
              </a:rPr>
              <a:t> FC</a:t>
            </a:r>
            <a:endParaRPr lang="uk-UA" sz="2000" u="sng" dirty="0" smtClean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rgbClr val="6600CC"/>
              </a:solidFill>
            </a:endParaRP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582CD4"/>
                </a:solidFill>
              </a:rPr>
              <a:t>Відсотки за кредитами</a:t>
            </a: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582CD4"/>
                </a:solidFill>
              </a:rPr>
              <a:t>Оренда устаткування</a:t>
            </a: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582CD4"/>
                </a:solidFill>
              </a:rPr>
              <a:t>Рентні та страхові платежі</a:t>
            </a: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582CD4"/>
                </a:solidFill>
              </a:rPr>
              <a:t>Зарплата керівникам</a:t>
            </a:r>
          </a:p>
          <a:p>
            <a:pPr algn="ctr"/>
            <a:endParaRPr lang="uk-UA" dirty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</a:endParaRPr>
          </a:p>
        </p:txBody>
      </p:sp>
      <p:sp>
        <p:nvSpPr>
          <p:cNvPr id="10" name="Блок-схема: знак завершення 9"/>
          <p:cNvSpPr/>
          <p:nvPr/>
        </p:nvSpPr>
        <p:spPr>
          <a:xfrm>
            <a:off x="5868144" y="1412776"/>
            <a:ext cx="3240360" cy="165618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u="sng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</a:rPr>
              <a:t>Змінні</a:t>
            </a:r>
            <a:r>
              <a:rPr lang="en-US" sz="2000" u="sng" dirty="0" smtClean="0"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2000" b="1" u="sng" dirty="0" smtClean="0"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rgbClr val="CC99FF"/>
                </a:solidFill>
              </a:rPr>
              <a:t>VC</a:t>
            </a:r>
            <a:endParaRPr lang="uk-UA" sz="2000" b="1" u="sng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rgbClr val="CC99FF"/>
              </a:solidFill>
            </a:endParaRP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800080"/>
                </a:solidFill>
              </a:rPr>
              <a:t>На сировину,</a:t>
            </a: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800080"/>
                </a:solidFill>
              </a:rPr>
              <a:t> матеріали, паливо</a:t>
            </a:r>
          </a:p>
          <a:p>
            <a:pPr algn="ctr"/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800080"/>
                </a:solidFill>
              </a:rPr>
              <a:t>Оплата праці найманих працівників</a:t>
            </a:r>
          </a:p>
          <a:p>
            <a:pPr algn="ctr"/>
            <a:endParaRPr lang="uk-UA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11" name="Блок-схема: знак завершення 10"/>
          <p:cNvSpPr/>
          <p:nvPr/>
        </p:nvSpPr>
        <p:spPr>
          <a:xfrm>
            <a:off x="2699792" y="116632"/>
            <a:ext cx="3960440" cy="864096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3203848" y="332656"/>
            <a:ext cx="322065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C33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900" cmpd="sng">
                  <a:solidFill>
                    <a:srgbClr val="FFFF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Витрати підприємства</a:t>
            </a:r>
            <a:endParaRPr lang="uk-UA" sz="2400" b="1" cap="none" spc="0" dirty="0">
              <a:ln w="900" cmpd="sng">
                <a:solidFill>
                  <a:srgbClr val="FFFF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cxnSp>
        <p:nvCxnSpPr>
          <p:cNvPr id="14" name="Пряма зі стрілкою 13"/>
          <p:cNvCxnSpPr/>
          <p:nvPr/>
        </p:nvCxnSpPr>
        <p:spPr>
          <a:xfrm>
            <a:off x="9684568" y="1628800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знак завершення 20"/>
          <p:cNvSpPr/>
          <p:nvPr/>
        </p:nvSpPr>
        <p:spPr>
          <a:xfrm>
            <a:off x="3131840" y="3717032"/>
            <a:ext cx="3024336" cy="864096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Загальні витрати </a:t>
            </a:r>
            <a:r>
              <a:rPr lang="uk-UA" sz="2800" b="1" dirty="0" smtClean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solidFill>
                  <a:srgbClr val="002060"/>
                </a:solidFill>
              </a:rPr>
              <a:t>ТС</a:t>
            </a:r>
            <a:endParaRPr lang="uk-UA" sz="2800" b="1" dirty="0"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solidFill>
                <a:srgbClr val="002060"/>
              </a:solidFill>
            </a:endParaRPr>
          </a:p>
        </p:txBody>
      </p:sp>
      <p:cxnSp>
        <p:nvCxnSpPr>
          <p:cNvPr id="25" name="Пряма зі стрілкою 24"/>
          <p:cNvCxnSpPr/>
          <p:nvPr/>
        </p:nvCxnSpPr>
        <p:spPr>
          <a:xfrm>
            <a:off x="1979712" y="2996952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зі стрілкою 28"/>
          <p:cNvCxnSpPr>
            <a:stCxn id="10" idx="2"/>
          </p:cNvCxnSpPr>
          <p:nvPr/>
        </p:nvCxnSpPr>
        <p:spPr>
          <a:xfrm flipH="1">
            <a:off x="5940152" y="3068960"/>
            <a:ext cx="15481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кутник 39"/>
          <p:cNvSpPr/>
          <p:nvPr/>
        </p:nvSpPr>
        <p:spPr>
          <a:xfrm>
            <a:off x="1907704" y="5229200"/>
            <a:ext cx="5400600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n>
                <a:solidFill>
                  <a:srgbClr val="FFFF00"/>
                </a:solidFill>
              </a:ln>
            </a:endParaRPr>
          </a:p>
          <a:p>
            <a:pPr algn="ctr"/>
            <a:r>
              <a:rPr lang="uk-UA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Середні</a:t>
            </a:r>
          </a:p>
          <a:p>
            <a:pPr algn="ctr"/>
            <a:r>
              <a:rPr lang="en-US" sz="2800" b="1" dirty="0" smtClean="0">
                <a:ln>
                  <a:solidFill>
                    <a:srgbClr val="00B050"/>
                  </a:solidFill>
                </a:ln>
                <a:solidFill>
                  <a:srgbClr val="00B0F0"/>
                </a:solidFill>
              </a:rPr>
              <a:t>ATC</a:t>
            </a:r>
            <a:endParaRPr lang="uk-UA" sz="2800" b="1" dirty="0" smtClean="0">
              <a:ln>
                <a:solidFill>
                  <a:srgbClr val="00B050"/>
                </a:solidFill>
              </a:ln>
              <a:solidFill>
                <a:srgbClr val="00B0F0"/>
              </a:solidFill>
            </a:endParaRPr>
          </a:p>
          <a:p>
            <a:pPr algn="ctr"/>
            <a:endParaRPr lang="uk-UA" dirty="0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79712" y="537321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C99FF"/>
                </a:solidFill>
              </a:rPr>
              <a:t>А</a:t>
            </a:r>
            <a:r>
              <a:rPr lang="en-US" sz="28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C99FF"/>
                </a:solidFill>
              </a:rPr>
              <a:t>FC</a:t>
            </a:r>
            <a:endParaRPr lang="uk-UA" sz="2800" b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C99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44208" y="537321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C99FF"/>
                </a:solidFill>
              </a:rPr>
              <a:t>AVC</a:t>
            </a:r>
            <a:endParaRPr lang="uk-UA" sz="280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C99FF"/>
              </a:solidFill>
            </a:endParaRPr>
          </a:p>
        </p:txBody>
      </p:sp>
      <p:cxnSp>
        <p:nvCxnSpPr>
          <p:cNvPr id="48" name="Пряма зі стрілкою 47"/>
          <p:cNvCxnSpPr>
            <a:stCxn id="10" idx="2"/>
          </p:cNvCxnSpPr>
          <p:nvPr/>
        </p:nvCxnSpPr>
        <p:spPr>
          <a:xfrm flipH="1">
            <a:off x="7452320" y="3068960"/>
            <a:ext cx="36004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 зі стрілкою 52"/>
          <p:cNvCxnSpPr/>
          <p:nvPr/>
        </p:nvCxnSpPr>
        <p:spPr>
          <a:xfrm>
            <a:off x="-1116632" y="2996952"/>
            <a:ext cx="72008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зі стрілкою 19"/>
          <p:cNvCxnSpPr>
            <a:stCxn id="9" idx="2"/>
          </p:cNvCxnSpPr>
          <p:nvPr/>
        </p:nvCxnSpPr>
        <p:spPr>
          <a:xfrm>
            <a:off x="1763688" y="2996952"/>
            <a:ext cx="72008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vkurse.ua/i/2013-05/kak-mozhno-obmenyat-povrezhdennye-ognem-den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575" y="1197915"/>
            <a:ext cx="3107023" cy="194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517</Words>
  <Application>Microsoft Office PowerPoint</Application>
  <PresentationFormat>Экран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Oleg</cp:lastModifiedBy>
  <cp:revision>81</cp:revision>
  <dcterms:created xsi:type="dcterms:W3CDTF">2012-01-02T20:17:34Z</dcterms:created>
  <dcterms:modified xsi:type="dcterms:W3CDTF">2014-06-09T10:39:13Z</dcterms:modified>
</cp:coreProperties>
</file>