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Іллєнко Юрій Герасимович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Виконав учень 11-Б</a:t>
            </a:r>
          </a:p>
          <a:p>
            <a:r>
              <a:rPr lang="uk-UA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Надворний</a:t>
            </a:r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Ярослав</a:t>
            </a:r>
          </a:p>
        </p:txBody>
      </p:sp>
      <p:pic>
        <p:nvPicPr>
          <p:cNvPr id="1026" name="Picture 2" descr="C:\Users\Ярик\Desktop\142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46">
            <a:off x="1289405" y="2995290"/>
            <a:ext cx="2413719" cy="341524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1264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pPr algn="ctr"/>
            <a:r>
              <a:rPr lang="uk-UA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До побачення!</a:t>
            </a:r>
            <a:endParaRPr lang="uk-U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731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 (дитинство)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46236"/>
            <a:ext cx="4392488" cy="4879107"/>
          </a:xfrm>
        </p:spPr>
        <p:txBody>
          <a:bodyPr>
            <a:noAutofit/>
          </a:bodyPr>
          <a:lstStyle/>
          <a:p>
            <a:r>
              <a:rPr lang="uk-UA" sz="1600" dirty="0" smtClean="0"/>
              <a:t>Народився Юрій Герасимович в </a:t>
            </a:r>
            <a:r>
              <a:rPr lang="uk-UA" sz="1600" dirty="0" smtClean="0">
                <a:solidFill>
                  <a:srgbClr val="FFC000"/>
                </a:solidFill>
              </a:rPr>
              <a:t>1936</a:t>
            </a:r>
            <a:r>
              <a:rPr lang="uk-UA" sz="1600" dirty="0" smtClean="0"/>
              <a:t> </a:t>
            </a:r>
            <a:r>
              <a:rPr lang="uk-UA" sz="1600" dirty="0" smtClean="0">
                <a:solidFill>
                  <a:srgbClr val="FFC000"/>
                </a:solidFill>
              </a:rPr>
              <a:t>році</a:t>
            </a:r>
            <a:r>
              <a:rPr lang="uk-UA" sz="1600" dirty="0" smtClean="0"/>
              <a:t> </a:t>
            </a:r>
            <a:r>
              <a:rPr lang="uk-UA" sz="1600" dirty="0" smtClean="0">
                <a:solidFill>
                  <a:srgbClr val="FFC000"/>
                </a:solidFill>
              </a:rPr>
              <a:t>у </a:t>
            </a:r>
            <a:r>
              <a:rPr lang="uk-UA" sz="1600" dirty="0">
                <a:solidFill>
                  <a:srgbClr val="FFC000"/>
                </a:solidFill>
              </a:rPr>
              <a:t>Черкасах</a:t>
            </a:r>
            <a:r>
              <a:rPr lang="uk-UA" sz="1600" dirty="0"/>
              <a:t>. </a:t>
            </a:r>
            <a:endParaRPr lang="uk-UA" sz="1600" dirty="0" smtClean="0"/>
          </a:p>
          <a:p>
            <a:endParaRPr lang="uk-UA" sz="1600" dirty="0"/>
          </a:p>
          <a:p>
            <a:r>
              <a:rPr lang="uk-UA" sz="1600" dirty="0" smtClean="0"/>
              <a:t>Під </a:t>
            </a:r>
            <a:r>
              <a:rPr lang="uk-UA" sz="1600" dirty="0"/>
              <a:t>час Другої Світової війни </a:t>
            </a:r>
            <a:r>
              <a:rPr lang="uk-UA" sz="1600" dirty="0" smtClean="0">
                <a:solidFill>
                  <a:srgbClr val="FFC000"/>
                </a:solidFill>
              </a:rPr>
              <a:t>1941-го</a:t>
            </a:r>
            <a:r>
              <a:rPr lang="uk-UA" sz="1600" dirty="0" smtClean="0"/>
              <a:t> </a:t>
            </a:r>
            <a:r>
              <a:rPr lang="uk-UA" sz="1600" dirty="0"/>
              <a:t>опинився з мамою й двома братами в самому серці Сибіру, селі </a:t>
            </a:r>
            <a:r>
              <a:rPr lang="uk-UA" sz="1600" dirty="0" err="1">
                <a:solidFill>
                  <a:srgbClr val="00B0F0"/>
                </a:solidFill>
              </a:rPr>
              <a:t>Філіповці</a:t>
            </a:r>
            <a:r>
              <a:rPr lang="uk-UA" sz="1600" dirty="0">
                <a:solidFill>
                  <a:srgbClr val="00B0F0"/>
                </a:solidFill>
              </a:rPr>
              <a:t> Ординського району</a:t>
            </a:r>
            <a:r>
              <a:rPr lang="uk-UA" sz="1600" dirty="0"/>
              <a:t> на Обі (Російська Федерація). </a:t>
            </a:r>
            <a:endParaRPr lang="uk-UA" sz="1600" dirty="0" smtClean="0"/>
          </a:p>
          <a:p>
            <a:endParaRPr lang="uk-UA" sz="1600" dirty="0"/>
          </a:p>
          <a:p>
            <a:r>
              <a:rPr lang="uk-UA" sz="1600" dirty="0" smtClean="0"/>
              <a:t>Молодший </a:t>
            </a:r>
            <a:r>
              <a:rPr lang="uk-UA" sz="1600" dirty="0"/>
              <a:t>брат помер від виснаження. Повернення до спустошеної України </a:t>
            </a:r>
            <a:r>
              <a:rPr lang="uk-UA" sz="1600" dirty="0">
                <a:solidFill>
                  <a:srgbClr val="FFC000"/>
                </a:solidFill>
              </a:rPr>
              <a:t>1944 </a:t>
            </a:r>
            <a:r>
              <a:rPr lang="uk-UA" sz="1600" dirty="0"/>
              <a:t>було недовгим</a:t>
            </a:r>
            <a:r>
              <a:rPr lang="uk-UA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Юрій</a:t>
            </a:r>
            <a:r>
              <a:rPr lang="ru-RU" sz="1600" dirty="0" smtClean="0"/>
              <a:t> </a:t>
            </a:r>
            <a:r>
              <a:rPr lang="ru-RU" sz="1600" dirty="0" err="1"/>
              <a:t>закінчив</a:t>
            </a:r>
            <a:r>
              <a:rPr lang="ru-RU" sz="1600" dirty="0"/>
              <a:t> школу на </a:t>
            </a:r>
            <a:r>
              <a:rPr lang="ru-RU" sz="1600" dirty="0" err="1"/>
              <a:t>робітничій</a:t>
            </a:r>
            <a:r>
              <a:rPr lang="ru-RU" sz="1600" dirty="0"/>
              <a:t> </a:t>
            </a:r>
            <a:r>
              <a:rPr lang="ru-RU" sz="1600" dirty="0" err="1"/>
              <a:t>околиці</a:t>
            </a:r>
            <a:r>
              <a:rPr lang="ru-RU" sz="1600" dirty="0"/>
              <a:t> </a:t>
            </a:r>
            <a:r>
              <a:rPr lang="ru-RU" sz="1600" dirty="0" err="1"/>
              <a:t>Москви</a:t>
            </a:r>
            <a:r>
              <a:rPr lang="ru-RU" sz="1600" dirty="0"/>
              <a:t> і вступив у </a:t>
            </a:r>
            <a:r>
              <a:rPr lang="ru-RU" sz="1600" dirty="0" err="1"/>
              <a:t>престижний</a:t>
            </a:r>
            <a:r>
              <a:rPr lang="ru-RU" sz="1600" dirty="0"/>
              <a:t> </a:t>
            </a:r>
            <a:r>
              <a:rPr lang="ru-RU" sz="1600" dirty="0" err="1">
                <a:solidFill>
                  <a:srgbClr val="00B0F0"/>
                </a:solidFill>
              </a:rPr>
              <a:t>Всесоюзний</a:t>
            </a:r>
            <a:r>
              <a:rPr lang="ru-RU" sz="1600" dirty="0">
                <a:solidFill>
                  <a:srgbClr val="00B0F0"/>
                </a:solidFill>
              </a:rPr>
              <a:t> </a:t>
            </a:r>
            <a:r>
              <a:rPr lang="ru-RU" sz="1600" dirty="0" err="1">
                <a:solidFill>
                  <a:srgbClr val="00B0F0"/>
                </a:solidFill>
              </a:rPr>
              <a:t>державний</a:t>
            </a:r>
            <a:r>
              <a:rPr lang="ru-RU" sz="1600" dirty="0">
                <a:solidFill>
                  <a:srgbClr val="00B0F0"/>
                </a:solidFill>
              </a:rPr>
              <a:t> </a:t>
            </a:r>
            <a:r>
              <a:rPr lang="ru-RU" sz="1600" dirty="0" err="1">
                <a:solidFill>
                  <a:srgbClr val="00B0F0"/>
                </a:solidFill>
              </a:rPr>
              <a:t>інститут</a:t>
            </a:r>
            <a:r>
              <a:rPr lang="ru-RU" sz="1600" dirty="0">
                <a:solidFill>
                  <a:srgbClr val="00B0F0"/>
                </a:solidFill>
              </a:rPr>
              <a:t> </a:t>
            </a:r>
            <a:r>
              <a:rPr lang="ru-RU" sz="1600" dirty="0" err="1">
                <a:solidFill>
                  <a:srgbClr val="00B0F0"/>
                </a:solidFill>
              </a:rPr>
              <a:t>кінематографії</a:t>
            </a:r>
            <a:r>
              <a:rPr lang="ru-RU" sz="1600" dirty="0">
                <a:solidFill>
                  <a:srgbClr val="00B0F0"/>
                </a:solidFill>
              </a:rPr>
              <a:t> </a:t>
            </a:r>
            <a:r>
              <a:rPr lang="ru-RU" sz="1600" dirty="0"/>
              <a:t>на </a:t>
            </a:r>
            <a:r>
              <a:rPr lang="ru-RU" sz="1600" dirty="0" err="1"/>
              <a:t>операторський</a:t>
            </a:r>
            <a:r>
              <a:rPr lang="ru-RU" sz="1600" dirty="0"/>
              <a:t> факультет, як і старший брат </a:t>
            </a:r>
            <a:r>
              <a:rPr lang="ru-RU" sz="1600" dirty="0">
                <a:solidFill>
                  <a:srgbClr val="00B0F0"/>
                </a:solidFill>
              </a:rPr>
              <a:t>Вадим</a:t>
            </a:r>
            <a:r>
              <a:rPr lang="ru-RU" sz="1600" dirty="0"/>
              <a:t>.</a:t>
            </a:r>
            <a:endParaRPr lang="uk-UA" sz="1600" dirty="0" smtClean="0"/>
          </a:p>
        </p:txBody>
      </p:sp>
      <p:pic>
        <p:nvPicPr>
          <p:cNvPr id="2050" name="Picture 2" descr="C:\Users\Ярик\Desktop\ill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0723">
            <a:off x="4968600" y="2086202"/>
            <a:ext cx="3312368" cy="366989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71827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Біографія (</a:t>
            </a:r>
            <a:r>
              <a:rPr lang="uk-UA" b="1" dirty="0" smtClean="0"/>
              <a:t>Творчість в СРСР</a:t>
            </a:r>
            <a:r>
              <a:rPr lang="uk-UA" dirty="0" smtClean="0"/>
              <a:t>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6"/>
            <a:ext cx="5050904" cy="4951115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C000"/>
                </a:solidFill>
              </a:rPr>
              <a:t>1960</a:t>
            </a:r>
            <a:r>
              <a:rPr lang="ru-RU" sz="1800" dirty="0" smtClean="0"/>
              <a:t> </a:t>
            </a:r>
            <a:r>
              <a:rPr lang="ru-RU" sz="1800" dirty="0" err="1"/>
              <a:t>зняв</a:t>
            </a:r>
            <a:r>
              <a:rPr lang="ru-RU" sz="1800" dirty="0"/>
              <a:t> </a:t>
            </a:r>
            <a:r>
              <a:rPr lang="ru-RU" sz="1800" dirty="0" err="1"/>
              <a:t>дипломну</a:t>
            </a:r>
            <a:r>
              <a:rPr lang="ru-RU" sz="1800" dirty="0"/>
              <a:t> роботу </a:t>
            </a:r>
            <a:r>
              <a:rPr lang="ru-RU" sz="1800" dirty="0">
                <a:solidFill>
                  <a:srgbClr val="00B0F0"/>
                </a:solidFill>
              </a:rPr>
              <a:t>«</a:t>
            </a:r>
            <a:r>
              <a:rPr lang="ru-RU" sz="1800" dirty="0" err="1">
                <a:solidFill>
                  <a:srgbClr val="00B0F0"/>
                </a:solidFill>
              </a:rPr>
              <a:t>Прощавайте</a:t>
            </a:r>
            <a:r>
              <a:rPr lang="ru-RU" sz="1800" dirty="0">
                <a:solidFill>
                  <a:srgbClr val="00B0F0"/>
                </a:solidFill>
              </a:rPr>
              <a:t>, голуби» </a:t>
            </a:r>
            <a:r>
              <a:rPr lang="ru-RU" sz="1800" dirty="0"/>
              <a:t>(перший в </a:t>
            </a:r>
            <a:r>
              <a:rPr lang="ru-RU" sz="1800" dirty="0" err="1"/>
              <a:t>історії</a:t>
            </a:r>
            <a:r>
              <a:rPr lang="ru-RU" sz="1800" dirty="0"/>
              <a:t> </a:t>
            </a:r>
            <a:r>
              <a:rPr lang="ru-RU" sz="1800" dirty="0" err="1"/>
              <a:t>інституту</a:t>
            </a:r>
            <a:r>
              <a:rPr lang="ru-RU" sz="1800" dirty="0"/>
              <a:t> </a:t>
            </a:r>
            <a:r>
              <a:rPr lang="ru-RU" sz="1800" dirty="0" err="1"/>
              <a:t>повнометражний</a:t>
            </a:r>
            <a:r>
              <a:rPr lang="ru-RU" sz="1800" dirty="0"/>
              <a:t> </a:t>
            </a:r>
            <a:r>
              <a:rPr lang="ru-RU" sz="1800" dirty="0" err="1"/>
              <a:t>фільм</a:t>
            </a:r>
            <a:r>
              <a:rPr lang="ru-RU" sz="1800" dirty="0"/>
              <a:t>) і </a:t>
            </a:r>
            <a:r>
              <a:rPr lang="ru-RU" sz="1800" dirty="0" err="1"/>
              <a:t>отримав</a:t>
            </a:r>
            <a:r>
              <a:rPr lang="ru-RU" sz="1800" dirty="0"/>
              <a:t> за роботу нагороди на </a:t>
            </a:r>
            <a:r>
              <a:rPr lang="ru-RU" sz="1800" dirty="0" err="1"/>
              <a:t>світових</a:t>
            </a:r>
            <a:r>
              <a:rPr lang="ru-RU" sz="1800" dirty="0"/>
              <a:t> </a:t>
            </a:r>
            <a:r>
              <a:rPr lang="ru-RU" sz="1800" dirty="0" err="1"/>
              <a:t>кінофестивалях</a:t>
            </a:r>
            <a:r>
              <a:rPr lang="ru-RU" sz="1800" dirty="0"/>
              <a:t> в </a:t>
            </a:r>
            <a:r>
              <a:rPr lang="ru-RU" sz="1800" dirty="0" err="1"/>
              <a:t>Празі</a:t>
            </a:r>
            <a:r>
              <a:rPr lang="ru-RU" sz="1800" dirty="0"/>
              <a:t> і </a:t>
            </a:r>
            <a:r>
              <a:rPr lang="ru-RU" sz="1800" dirty="0" smtClean="0">
                <a:solidFill>
                  <a:srgbClr val="FFC000"/>
                </a:solidFill>
              </a:rPr>
              <a:t>Локарно</a:t>
            </a:r>
            <a:r>
              <a:rPr lang="ru-RU" sz="1800" dirty="0"/>
              <a:t> — за </a:t>
            </a:r>
            <a:r>
              <a:rPr lang="ru-RU" sz="1800" dirty="0" err="1" smtClean="0"/>
              <a:t>найкращу</a:t>
            </a:r>
            <a:r>
              <a:rPr lang="ru-RU" sz="1800" dirty="0" smtClean="0"/>
              <a:t> </a:t>
            </a:r>
            <a:r>
              <a:rPr lang="ru-RU" sz="1800" dirty="0" err="1"/>
              <a:t>операторську</a:t>
            </a:r>
            <a:r>
              <a:rPr lang="ru-RU" sz="1800" dirty="0"/>
              <a:t> </a:t>
            </a:r>
            <a:r>
              <a:rPr lang="ru-RU" sz="1800" dirty="0" smtClean="0"/>
              <a:t>роботу.</a:t>
            </a:r>
          </a:p>
          <a:p>
            <a:endParaRPr lang="ru-RU" sz="1800" dirty="0"/>
          </a:p>
          <a:p>
            <a:r>
              <a:rPr lang="uk-UA" sz="1800" dirty="0" smtClean="0">
                <a:solidFill>
                  <a:srgbClr val="FFC000"/>
                </a:solidFill>
              </a:rPr>
              <a:t>1963</a:t>
            </a:r>
            <a:r>
              <a:rPr lang="uk-UA" sz="1800" dirty="0" smtClean="0"/>
              <a:t> </a:t>
            </a:r>
            <a:r>
              <a:rPr lang="uk-UA" sz="1800" dirty="0"/>
              <a:t>отримав запрошення зі студії ім. О. Довженка зняти фільм </a:t>
            </a:r>
            <a:r>
              <a:rPr lang="uk-UA" sz="1800" dirty="0" smtClean="0">
                <a:solidFill>
                  <a:srgbClr val="00B0F0"/>
                </a:solidFill>
              </a:rPr>
              <a:t>«Тіні забутих предків» </a:t>
            </a:r>
            <a:r>
              <a:rPr lang="uk-UA" sz="1800" dirty="0" smtClean="0"/>
              <a:t>режисера </a:t>
            </a:r>
            <a:r>
              <a:rPr lang="uk-UA" sz="1800" dirty="0" smtClean="0">
                <a:solidFill>
                  <a:srgbClr val="FFC000"/>
                </a:solidFill>
              </a:rPr>
              <a:t>Параджанова</a:t>
            </a:r>
            <a:r>
              <a:rPr lang="uk-UA" sz="1800" dirty="0" smtClean="0"/>
              <a:t>. </a:t>
            </a:r>
            <a:r>
              <a:rPr lang="uk-UA" sz="1800" dirty="0"/>
              <a:t>Фільм став не лише лауреатом понад сотні міжнародних кінофестивалів, але й актом відродження слави українського духу, збудником української ідеї.</a:t>
            </a:r>
            <a:endParaRPr lang="ru-RU" sz="1800" dirty="0" smtClean="0"/>
          </a:p>
          <a:p>
            <a:endParaRPr lang="ru-RU" sz="1600" dirty="0"/>
          </a:p>
          <a:p>
            <a:endParaRPr lang="uk-UA" sz="1600" dirty="0"/>
          </a:p>
        </p:txBody>
      </p:sp>
      <p:pic>
        <p:nvPicPr>
          <p:cNvPr id="3074" name="Picture 2" descr="C:\Users\Ярик\Desktop\21117531_Lesha_Loktev_Svetlana_Savelova_v_filme_Proschayte_golubi_telekanal_Kultura_b_415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4027">
            <a:off x="5652120" y="1628800"/>
            <a:ext cx="2808312" cy="21062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Ярик\Desktop\first_mediu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598">
            <a:off x="5400092" y="4229189"/>
            <a:ext cx="3312368" cy="18011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8385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 (Творчість в СРСР)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6"/>
            <a:ext cx="4474840" cy="5023123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>
                <a:solidFill>
                  <a:srgbClr val="FFC000"/>
                </a:solidFill>
              </a:rPr>
              <a:t>1967</a:t>
            </a:r>
            <a:r>
              <a:rPr lang="ru-RU" sz="1800" dirty="0" smtClean="0"/>
              <a:t> </a:t>
            </a:r>
            <a:r>
              <a:rPr lang="ru-RU" sz="1800" dirty="0" err="1"/>
              <a:t>дирекція</a:t>
            </a:r>
            <a:r>
              <a:rPr lang="ru-RU" sz="1800" dirty="0"/>
              <a:t> </a:t>
            </a:r>
            <a:r>
              <a:rPr lang="ru-RU" sz="1800" dirty="0" err="1" smtClean="0">
                <a:solidFill>
                  <a:srgbClr val="00B0F0"/>
                </a:solidFill>
              </a:rPr>
              <a:t>Венеціанського</a:t>
            </a:r>
            <a:r>
              <a:rPr lang="ru-RU" sz="1800" dirty="0" smtClean="0">
                <a:solidFill>
                  <a:srgbClr val="00B0F0"/>
                </a:solidFill>
              </a:rPr>
              <a:t> </a:t>
            </a:r>
            <a:r>
              <a:rPr lang="ru-RU" sz="1800" dirty="0" err="1" smtClean="0">
                <a:solidFill>
                  <a:srgbClr val="00B0F0"/>
                </a:solidFill>
              </a:rPr>
              <a:t>кінофестивалю</a:t>
            </a:r>
            <a:r>
              <a:rPr lang="ru-RU" sz="1800" dirty="0" smtClean="0">
                <a:solidFill>
                  <a:srgbClr val="00B0F0"/>
                </a:solidFill>
              </a:rPr>
              <a:t> </a:t>
            </a:r>
            <a:r>
              <a:rPr lang="ru-RU" sz="1800" dirty="0" smtClean="0"/>
              <a:t>персонально </a:t>
            </a:r>
            <a:r>
              <a:rPr lang="ru-RU" sz="1800" dirty="0" err="1"/>
              <a:t>запрошувала</a:t>
            </a:r>
            <a:r>
              <a:rPr lang="ru-RU" sz="1800" dirty="0"/>
              <a:t> </a:t>
            </a:r>
            <a:r>
              <a:rPr lang="ru-RU" sz="1800" dirty="0" err="1"/>
              <a:t>Юрія</a:t>
            </a:r>
            <a:r>
              <a:rPr lang="ru-RU" sz="1800" dirty="0"/>
              <a:t> </a:t>
            </a:r>
            <a:r>
              <a:rPr lang="ru-RU" sz="1800" dirty="0" err="1"/>
              <a:t>Іллєнка</a:t>
            </a:r>
            <a:r>
              <a:rPr lang="ru-RU" sz="1800" dirty="0"/>
              <a:t> з </a:t>
            </a:r>
            <a:r>
              <a:rPr lang="ru-RU" sz="1800" dirty="0" err="1"/>
              <a:t>фільмом</a:t>
            </a:r>
            <a:r>
              <a:rPr lang="ru-RU" sz="1800" dirty="0"/>
              <a:t> </a:t>
            </a:r>
            <a:r>
              <a:rPr lang="ru-RU" sz="1800" dirty="0">
                <a:solidFill>
                  <a:srgbClr val="00B0F0"/>
                </a:solidFill>
              </a:rPr>
              <a:t>«</a:t>
            </a:r>
            <a:r>
              <a:rPr lang="ru-RU" sz="1800" dirty="0" err="1">
                <a:solidFill>
                  <a:srgbClr val="00B0F0"/>
                </a:solidFill>
              </a:rPr>
              <a:t>Вечір</a:t>
            </a:r>
            <a:r>
              <a:rPr lang="ru-RU" sz="1800" dirty="0">
                <a:solidFill>
                  <a:srgbClr val="00B0F0"/>
                </a:solidFill>
              </a:rPr>
              <a:t> на </a:t>
            </a:r>
            <a:r>
              <a:rPr lang="ru-RU" sz="1800" dirty="0" err="1">
                <a:solidFill>
                  <a:srgbClr val="00B0F0"/>
                </a:solidFill>
              </a:rPr>
              <a:t>Івана</a:t>
            </a:r>
            <a:r>
              <a:rPr lang="ru-RU" sz="1800" dirty="0">
                <a:solidFill>
                  <a:srgbClr val="00B0F0"/>
                </a:solidFill>
              </a:rPr>
              <a:t> Купала» </a:t>
            </a:r>
            <a:r>
              <a:rPr lang="ru-RU" sz="1800" dirty="0"/>
              <a:t>на фестиваль з </a:t>
            </a:r>
            <a:r>
              <a:rPr lang="ru-RU" sz="1800" dirty="0" err="1"/>
              <a:t>гарантією</a:t>
            </a:r>
            <a:r>
              <a:rPr lang="ru-RU" sz="1800" dirty="0"/>
              <a:t> головного призу </a:t>
            </a:r>
            <a:r>
              <a:rPr lang="ru-RU" sz="1800" dirty="0" smtClean="0">
                <a:solidFill>
                  <a:srgbClr val="FFC000"/>
                </a:solidFill>
              </a:rPr>
              <a:t>«</a:t>
            </a:r>
            <a:r>
              <a:rPr lang="ru-RU" sz="1800" dirty="0" err="1" smtClean="0">
                <a:solidFill>
                  <a:srgbClr val="FFC000"/>
                </a:solidFill>
              </a:rPr>
              <a:t>Золотий</a:t>
            </a:r>
            <a:r>
              <a:rPr lang="ru-RU" sz="1800" dirty="0" smtClean="0">
                <a:solidFill>
                  <a:srgbClr val="FFC000"/>
                </a:solidFill>
              </a:rPr>
              <a:t> лев» </a:t>
            </a:r>
            <a:r>
              <a:rPr lang="ru-RU" sz="1800" dirty="0" smtClean="0"/>
              <a:t>Святого </a:t>
            </a:r>
            <a:r>
              <a:rPr lang="ru-RU" sz="1800" dirty="0"/>
              <a:t>Марка, але </a:t>
            </a:r>
            <a:r>
              <a:rPr lang="ru-RU" sz="1800" dirty="0" err="1"/>
              <a:t>міністр</a:t>
            </a:r>
            <a:r>
              <a:rPr lang="ru-RU" sz="1800" dirty="0"/>
              <a:t> </a:t>
            </a:r>
            <a:r>
              <a:rPr lang="ru-RU" sz="1800" dirty="0" err="1"/>
              <a:t>культури</a:t>
            </a:r>
            <a:r>
              <a:rPr lang="ru-RU" sz="1800" dirty="0"/>
              <a:t> СРСР Романов </a:t>
            </a:r>
            <a:r>
              <a:rPr lang="ru-RU" sz="1800" dirty="0" err="1" smtClean="0"/>
              <a:t>стверджував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такого </a:t>
            </a:r>
            <a:r>
              <a:rPr lang="ru-RU" sz="1800" dirty="0" err="1"/>
              <a:t>фільму</a:t>
            </a:r>
            <a:r>
              <a:rPr lang="ru-RU" sz="1800" dirty="0"/>
              <a:t> </a:t>
            </a:r>
            <a:r>
              <a:rPr lang="ru-RU" sz="1800" dirty="0" err="1"/>
              <a:t>взагалі</a:t>
            </a:r>
            <a:r>
              <a:rPr lang="ru-RU" sz="1800" dirty="0"/>
              <a:t> не </a:t>
            </a:r>
            <a:r>
              <a:rPr lang="ru-RU" sz="1800" dirty="0" err="1"/>
              <a:t>існує</a:t>
            </a:r>
            <a:r>
              <a:rPr lang="ru-RU" sz="1800" dirty="0" smtClean="0"/>
              <a:t>.</a:t>
            </a:r>
          </a:p>
          <a:p>
            <a:endParaRPr lang="ru-RU" sz="1800" dirty="0"/>
          </a:p>
          <a:p>
            <a:r>
              <a:rPr lang="uk-UA" sz="1800" dirty="0" smtClean="0">
                <a:solidFill>
                  <a:srgbClr val="FFC000"/>
                </a:solidFill>
              </a:rPr>
              <a:t>1971</a:t>
            </a:r>
            <a:r>
              <a:rPr lang="uk-UA" sz="1800" dirty="0" smtClean="0"/>
              <a:t> </a:t>
            </a:r>
            <a:r>
              <a:rPr lang="uk-UA" sz="1800" dirty="0"/>
              <a:t>на </a:t>
            </a:r>
            <a:r>
              <a:rPr lang="en-US" sz="1800" dirty="0"/>
              <a:t>XXIV </a:t>
            </a:r>
            <a:r>
              <a:rPr lang="uk-UA" sz="1800" dirty="0"/>
              <a:t>з'їзді комуністичної партії України вустами першого секретаря Львівського обкому КПУ тов. </a:t>
            </a:r>
            <a:r>
              <a:rPr lang="uk-UA" sz="1800" dirty="0" err="1"/>
              <a:t>Добрика</a:t>
            </a:r>
            <a:r>
              <a:rPr lang="uk-UA" sz="1800" dirty="0"/>
              <a:t> було заборонено наступний, третій фільм </a:t>
            </a:r>
            <a:r>
              <a:rPr lang="uk-UA" sz="1800" dirty="0">
                <a:solidFill>
                  <a:srgbClr val="FFC000"/>
                </a:solidFill>
              </a:rPr>
              <a:t>«Білий птах з чорною ознакою»</a:t>
            </a:r>
            <a:r>
              <a:rPr lang="uk-UA" sz="1800" dirty="0"/>
              <a:t>, як </a:t>
            </a:r>
            <a:r>
              <a:rPr lang="uk-UA" sz="1800" dirty="0">
                <a:solidFill>
                  <a:srgbClr val="00B0F0"/>
                </a:solidFill>
              </a:rPr>
              <a:t>«найбільш шкідливий фільм, що колись було зроблено в Україні, особливо шкідливий для молоді»</a:t>
            </a:r>
            <a:r>
              <a:rPr lang="uk-UA" sz="1800" dirty="0"/>
              <a:t>.</a:t>
            </a:r>
            <a:endParaRPr lang="ru-RU" sz="1800" dirty="0" smtClean="0"/>
          </a:p>
        </p:txBody>
      </p:sp>
      <p:pic>
        <p:nvPicPr>
          <p:cNvPr id="4098" name="Picture 2" descr="C:\Users\Ярик\Desktop\0908171535001138_f0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988840"/>
            <a:ext cx="2930277" cy="3633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487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Творчість у незалежній Україні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1800" dirty="0"/>
              <a:t>Юрій Іллєнко створив незалежну кіностудію </a:t>
            </a:r>
            <a:r>
              <a:rPr lang="uk-UA" sz="1800" dirty="0">
                <a:solidFill>
                  <a:srgbClr val="FFC000"/>
                </a:solidFill>
              </a:rPr>
              <a:t>«</a:t>
            </a:r>
            <a:r>
              <a:rPr lang="uk-UA" sz="1800" dirty="0" err="1">
                <a:solidFill>
                  <a:srgbClr val="FFC000"/>
                </a:solidFill>
              </a:rPr>
              <a:t>Фест-Земля</a:t>
            </a:r>
            <a:r>
              <a:rPr lang="uk-UA" sz="1800" dirty="0">
                <a:solidFill>
                  <a:srgbClr val="FFC000"/>
                </a:solidFill>
              </a:rPr>
              <a:t>»</a:t>
            </a:r>
            <a:r>
              <a:rPr lang="uk-UA" sz="1800" dirty="0"/>
              <a:t>, на якій зняв перший в Україні фільм не на державні кошти. В основу фільму було покладено </a:t>
            </a:r>
            <a:r>
              <a:rPr lang="uk-UA" sz="1800" dirty="0" err="1"/>
              <a:t>зеківські</a:t>
            </a:r>
            <a:r>
              <a:rPr lang="uk-UA" sz="1800" dirty="0"/>
              <a:t> оповідання Сергія Параджанова «Лебедине озеро. Зона</a:t>
            </a:r>
            <a:r>
              <a:rPr lang="uk-UA" sz="1800" dirty="0" smtClean="0"/>
              <a:t>».</a:t>
            </a:r>
          </a:p>
          <a:p>
            <a:endParaRPr lang="uk-UA" sz="1800" dirty="0"/>
          </a:p>
          <a:p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фільм</a:t>
            </a:r>
            <a:r>
              <a:rPr lang="ru-RU" sz="1800" dirty="0"/>
              <a:t> </a:t>
            </a:r>
            <a:r>
              <a:rPr lang="ru-RU" sz="1800" dirty="0" err="1"/>
              <a:t>було</a:t>
            </a:r>
            <a:r>
              <a:rPr lang="ru-RU" sz="1800" dirty="0"/>
              <a:t> запрошено на </a:t>
            </a:r>
            <a:r>
              <a:rPr lang="ru-RU" sz="1800" dirty="0" err="1" smtClean="0">
                <a:solidFill>
                  <a:srgbClr val="00B0F0"/>
                </a:solidFill>
              </a:rPr>
              <a:t>Каннський</a:t>
            </a:r>
            <a:r>
              <a:rPr lang="ru-RU" sz="1800" dirty="0" smtClean="0">
                <a:solidFill>
                  <a:srgbClr val="00B0F0"/>
                </a:solidFill>
              </a:rPr>
              <a:t> </a:t>
            </a:r>
            <a:r>
              <a:rPr lang="ru-RU" sz="1800" dirty="0" err="1" smtClean="0">
                <a:solidFill>
                  <a:srgbClr val="00B0F0"/>
                </a:solidFill>
              </a:rPr>
              <a:t>кінофестиваль</a:t>
            </a:r>
            <a:r>
              <a:rPr lang="ru-RU" sz="1800" dirty="0" smtClean="0"/>
              <a:t>, </a:t>
            </a:r>
            <a:r>
              <a:rPr lang="ru-RU" sz="1800" dirty="0"/>
              <a:t>де </a:t>
            </a:r>
            <a:r>
              <a:rPr lang="ru-RU" sz="1800" dirty="0" err="1"/>
              <a:t>він</a:t>
            </a:r>
            <a:r>
              <a:rPr lang="ru-RU" sz="1800" dirty="0"/>
              <a:t> </a:t>
            </a:r>
            <a:r>
              <a:rPr lang="ru-RU" sz="1800" dirty="0" err="1"/>
              <a:t>виборов</a:t>
            </a:r>
            <a:r>
              <a:rPr lang="ru-RU" sz="1800" dirty="0"/>
              <a:t> два </a:t>
            </a:r>
            <a:r>
              <a:rPr lang="ru-RU" sz="1800" dirty="0" err="1"/>
              <a:t>призи</a:t>
            </a:r>
            <a:r>
              <a:rPr lang="ru-RU" sz="1800" dirty="0"/>
              <a:t>: </a:t>
            </a:r>
            <a:r>
              <a:rPr lang="ru-RU" sz="1800" dirty="0" smtClean="0">
                <a:solidFill>
                  <a:srgbClr val="FFC000"/>
                </a:solidFill>
              </a:rPr>
              <a:t>Приз ФІПРЕССІ</a:t>
            </a:r>
            <a:r>
              <a:rPr lang="ru-RU" sz="1800" dirty="0"/>
              <a:t> — </a:t>
            </a:r>
            <a:r>
              <a:rPr lang="ru-RU" sz="1800" dirty="0" err="1"/>
              <a:t>міжнародної</a:t>
            </a:r>
            <a:r>
              <a:rPr lang="ru-RU" sz="1800" dirty="0"/>
              <a:t> </a:t>
            </a:r>
            <a:r>
              <a:rPr lang="ru-RU" sz="1800" dirty="0" err="1"/>
              <a:t>федерації</a:t>
            </a:r>
            <a:r>
              <a:rPr lang="ru-RU" sz="1800" dirty="0"/>
              <a:t> </a:t>
            </a:r>
            <a:r>
              <a:rPr lang="ru-RU" sz="1800" dirty="0" err="1"/>
              <a:t>кінопреси</a:t>
            </a:r>
            <a:r>
              <a:rPr lang="ru-RU" sz="1800" dirty="0"/>
              <a:t> і Приз </a:t>
            </a:r>
            <a:r>
              <a:rPr lang="ru-RU" sz="1800" dirty="0">
                <a:solidFill>
                  <a:srgbClr val="FFC000"/>
                </a:solidFill>
              </a:rPr>
              <a:t>«</a:t>
            </a:r>
            <a:r>
              <a:rPr lang="ru-RU" sz="1800" dirty="0" err="1">
                <a:solidFill>
                  <a:srgbClr val="FFC000"/>
                </a:solidFill>
              </a:rPr>
              <a:t>Ескор</a:t>
            </a:r>
            <a:r>
              <a:rPr lang="ru-RU" sz="1800" dirty="0">
                <a:solidFill>
                  <a:srgbClr val="FFC000"/>
                </a:solidFill>
              </a:rPr>
              <a:t>»</a:t>
            </a:r>
            <a:r>
              <a:rPr lang="ru-RU" sz="1800" dirty="0"/>
              <a:t> — </a:t>
            </a:r>
            <a:r>
              <a:rPr lang="ru-RU" sz="1800" dirty="0" err="1"/>
              <a:t>незалежної</a:t>
            </a:r>
            <a:r>
              <a:rPr lang="ru-RU" sz="1800" dirty="0"/>
              <a:t> </a:t>
            </a:r>
            <a:r>
              <a:rPr lang="ru-RU" sz="1800" dirty="0" err="1"/>
              <a:t>молодої</a:t>
            </a:r>
            <a:r>
              <a:rPr lang="ru-RU" sz="1800" dirty="0"/>
              <a:t> </a:t>
            </a:r>
            <a:r>
              <a:rPr lang="ru-RU" sz="1800" dirty="0" err="1"/>
              <a:t>кінокритики</a:t>
            </a:r>
            <a:r>
              <a:rPr lang="ru-RU" sz="1800" dirty="0"/>
              <a:t>.</a:t>
            </a:r>
            <a:endParaRPr lang="uk-UA" sz="1800" dirty="0"/>
          </a:p>
        </p:txBody>
      </p:sp>
      <p:pic>
        <p:nvPicPr>
          <p:cNvPr id="5122" name="Picture 2" descr="C:\Users\Ярик\Desktop\50e2f607ddf2b4ad00c3f1d8fa040bb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44542">
            <a:off x="3203848" y="4149080"/>
            <a:ext cx="3320685" cy="22162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48789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Творчість у незалежній Україні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/>
              <a:t>Наступні десять років Юрій Іллєнко був </a:t>
            </a:r>
            <a:r>
              <a:rPr lang="uk-UA" sz="2000" dirty="0" smtClean="0">
                <a:solidFill>
                  <a:srgbClr val="FFC000"/>
                </a:solidFill>
              </a:rPr>
              <a:t>безробітний</a:t>
            </a:r>
            <a:r>
              <a:rPr lang="uk-UA" sz="2000" dirty="0" smtClean="0"/>
              <a:t> </a:t>
            </a:r>
            <a:r>
              <a:rPr lang="uk-UA" sz="2000" dirty="0"/>
              <a:t>як кінематографіст. Написав за цей час свій найкращий сценарій про друге пришестя Христа «</a:t>
            </a:r>
            <a:r>
              <a:rPr lang="uk-UA" sz="2000" dirty="0" err="1"/>
              <a:t>Агн</a:t>
            </a:r>
            <a:r>
              <a:rPr lang="uk-UA" sz="2000" dirty="0"/>
              <a:t>», монографію «Парадигма кіно» — перший в Україні підручник з </a:t>
            </a:r>
            <a:r>
              <a:rPr lang="uk-UA" sz="2000" dirty="0" err="1"/>
              <a:t>кінорежисури</a:t>
            </a:r>
            <a:r>
              <a:rPr lang="uk-UA" sz="2000" dirty="0"/>
              <a:t>. </a:t>
            </a:r>
            <a:endParaRPr lang="uk-UA" sz="2000" dirty="0" smtClean="0"/>
          </a:p>
          <a:p>
            <a:endParaRPr lang="uk-UA" sz="2000" dirty="0"/>
          </a:p>
          <a:p>
            <a:r>
              <a:rPr lang="uk-UA" sz="2000" dirty="0" smtClean="0"/>
              <a:t>Зробив </a:t>
            </a:r>
            <a:r>
              <a:rPr lang="uk-UA" sz="2000" dirty="0"/>
              <a:t>три персональні виставки своїх живописних і графічних творів, зняв проект </a:t>
            </a:r>
            <a:r>
              <a:rPr lang="uk-UA" sz="2000" dirty="0" smtClean="0">
                <a:solidFill>
                  <a:srgbClr val="00B0F0"/>
                </a:solidFill>
              </a:rPr>
              <a:t>«Молитва за гетьмана Мазепу»</a:t>
            </a:r>
            <a:r>
              <a:rPr lang="uk-UA" sz="2000" dirty="0" smtClean="0"/>
              <a:t>, </a:t>
            </a:r>
            <a:r>
              <a:rPr lang="uk-UA" sz="2000" dirty="0"/>
              <a:t>до якого йшов близько третини свого життя.</a:t>
            </a:r>
          </a:p>
        </p:txBody>
      </p:sp>
      <p:pic>
        <p:nvPicPr>
          <p:cNvPr id="6146" name="Picture 2" descr="C:\Users\Ярик\Desktop\Molytva-za-hetmana-mazepu-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755">
            <a:off x="4644008" y="4005064"/>
            <a:ext cx="3600400" cy="23674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48789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Смерть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7"/>
            <a:ext cx="8219256" cy="4526280"/>
          </a:xfrm>
        </p:spPr>
        <p:txBody>
          <a:bodyPr>
            <a:normAutofit/>
          </a:bodyPr>
          <a:lstStyle/>
          <a:p>
            <a:r>
              <a:rPr lang="ru-RU" sz="2400" dirty="0"/>
              <a:t>Помер </a:t>
            </a:r>
            <a:r>
              <a:rPr lang="ru-RU" sz="2400" dirty="0">
                <a:solidFill>
                  <a:srgbClr val="00B050"/>
                </a:solidFill>
              </a:rPr>
              <a:t>15 </a:t>
            </a:r>
            <a:r>
              <a:rPr lang="ru-RU" sz="2400" dirty="0" err="1">
                <a:solidFill>
                  <a:srgbClr val="00B050"/>
                </a:solidFill>
              </a:rPr>
              <a:t>червня</a:t>
            </a:r>
            <a:r>
              <a:rPr lang="ru-RU" sz="2400" dirty="0">
                <a:solidFill>
                  <a:srgbClr val="00B050"/>
                </a:solidFill>
              </a:rPr>
              <a:t> 2010 року у </a:t>
            </a:r>
            <a:r>
              <a:rPr lang="ru-RU" sz="2400" dirty="0" err="1">
                <a:solidFill>
                  <a:srgbClr val="00B050"/>
                </a:solidFill>
              </a:rPr>
              <a:t>селі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Прохорівці</a:t>
            </a:r>
            <a:r>
              <a:rPr lang="ru-RU" sz="2400" dirty="0">
                <a:solidFill>
                  <a:srgbClr val="00B050"/>
                </a:solidFill>
              </a:rPr>
              <a:t> на </a:t>
            </a:r>
            <a:r>
              <a:rPr lang="ru-RU" sz="2400" dirty="0" err="1">
                <a:solidFill>
                  <a:srgbClr val="00B050"/>
                </a:solidFill>
              </a:rPr>
              <a:t>Черкащині</a:t>
            </a:r>
            <a:r>
              <a:rPr lang="ru-RU" sz="2400" dirty="0">
                <a:solidFill>
                  <a:srgbClr val="00B050"/>
                </a:solidFill>
              </a:rPr>
              <a:t>.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тривалий</a:t>
            </a:r>
            <a:r>
              <a:rPr lang="ru-RU" sz="2400" dirty="0"/>
              <a:t> час </a:t>
            </a:r>
            <a:r>
              <a:rPr lang="ru-RU" sz="2400" dirty="0" err="1"/>
              <a:t>хворів</a:t>
            </a:r>
            <a:r>
              <a:rPr lang="ru-RU" sz="2400" dirty="0"/>
              <a:t> на </a:t>
            </a:r>
            <a:r>
              <a:rPr lang="ru-RU" sz="2400" dirty="0" err="1">
                <a:solidFill>
                  <a:srgbClr val="00B0F0"/>
                </a:solidFill>
              </a:rPr>
              <a:t>невиліковну</a:t>
            </a:r>
            <a:r>
              <a:rPr lang="ru-RU" sz="2400" dirty="0">
                <a:solidFill>
                  <a:srgbClr val="00B0F0"/>
                </a:solidFill>
              </a:rPr>
              <a:t> хворобу.</a:t>
            </a:r>
            <a:endParaRPr lang="uk-UA" sz="2400" dirty="0">
              <a:solidFill>
                <a:srgbClr val="00B0F0"/>
              </a:solidFill>
            </a:endParaRPr>
          </a:p>
        </p:txBody>
      </p:sp>
      <p:pic>
        <p:nvPicPr>
          <p:cNvPr id="7170" name="Picture 2" descr="C:\Users\Ярик\Desktop\450px-ІПрохорівка,_Черкащина._Дача_Ю._Іллєнко_-_урна_з_прахом_кінорежисера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29535">
            <a:off x="4306061" y="2609889"/>
            <a:ext cx="2901723" cy="38689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48789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Політична діяльність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/>
              <a:t>На парламентських виборах </a:t>
            </a:r>
            <a:r>
              <a:rPr lang="uk-UA" sz="2000" dirty="0">
                <a:solidFill>
                  <a:srgbClr val="FFC000"/>
                </a:solidFill>
              </a:rPr>
              <a:t>2006 </a:t>
            </a:r>
            <a:r>
              <a:rPr lang="uk-UA" sz="2000" dirty="0"/>
              <a:t>та </a:t>
            </a:r>
            <a:r>
              <a:rPr lang="uk-UA" sz="2000" dirty="0">
                <a:solidFill>
                  <a:srgbClr val="FFC000"/>
                </a:solidFill>
              </a:rPr>
              <a:t>2007</a:t>
            </a:r>
            <a:r>
              <a:rPr lang="uk-UA" sz="2000" dirty="0"/>
              <a:t> року Юрій Іллєнко балотувався у народні депутати України, входячи під другим номером у список політичної партії </a:t>
            </a:r>
            <a:r>
              <a:rPr lang="uk-UA" sz="2000" dirty="0">
                <a:solidFill>
                  <a:srgbClr val="00B050"/>
                </a:solidFill>
              </a:rPr>
              <a:t>Всеукраїнське об'єднання «Свобода». </a:t>
            </a:r>
            <a:endParaRPr lang="uk-UA" sz="2000" dirty="0" smtClean="0">
              <a:solidFill>
                <a:srgbClr val="00B050"/>
              </a:solidFill>
            </a:endParaRPr>
          </a:p>
          <a:p>
            <a:endParaRPr lang="uk-UA" sz="2000" dirty="0"/>
          </a:p>
          <a:p>
            <a:r>
              <a:rPr lang="uk-UA" sz="2000" dirty="0" smtClean="0"/>
              <a:t>Під </a:t>
            </a:r>
            <a:r>
              <a:rPr lang="uk-UA" sz="2000" dirty="0"/>
              <a:t>час передвиборчих кампаній Іллєнко подорожував Україною, агітуючи виборців за </a:t>
            </a:r>
            <a:r>
              <a:rPr lang="uk-UA" sz="2000" dirty="0">
                <a:solidFill>
                  <a:srgbClr val="00B050"/>
                </a:solidFill>
              </a:rPr>
              <a:t>ВО «Свобода»</a:t>
            </a:r>
            <a:r>
              <a:rPr lang="uk-UA" sz="2000" dirty="0"/>
              <a:t> та поширюючи національну ідею.</a:t>
            </a:r>
          </a:p>
        </p:txBody>
      </p:sp>
      <p:pic>
        <p:nvPicPr>
          <p:cNvPr id="8194" name="Picture 2" descr="C:\Users\Ярик\Desktop\illenko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9349">
            <a:off x="3778543" y="3988623"/>
            <a:ext cx="3697899" cy="24997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833554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pPr algn="ctr"/>
            <a:r>
              <a:rPr lang="uk-UA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ДЯКУЮ ЗА УВАГУ!</a:t>
            </a:r>
            <a:endParaRPr lang="uk-U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5335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39</TotalTime>
  <Words>383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Литейная</vt:lpstr>
      <vt:lpstr>Іллєнко Юрій Герасимович </vt:lpstr>
      <vt:lpstr>Біографія (дитинство)</vt:lpstr>
      <vt:lpstr>Біографія (Творчість в СРСР)</vt:lpstr>
      <vt:lpstr>Біографія (Творчість в СРСР)</vt:lpstr>
      <vt:lpstr>Творчість у незалежній Україні</vt:lpstr>
      <vt:lpstr>Творчість у незалежній Україні</vt:lpstr>
      <vt:lpstr>Смерть</vt:lpstr>
      <vt:lpstr>Політична діяльність</vt:lpstr>
      <vt:lpstr>ДЯКУЮ ЗА УВАГУ!</vt:lpstr>
      <vt:lpstr>До побачення!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Іллєнко Юрій Герасимович </dc:title>
  <dc:creator>Ярик</dc:creator>
  <cp:lastModifiedBy>Ярик</cp:lastModifiedBy>
  <cp:revision>5</cp:revision>
  <dcterms:created xsi:type="dcterms:W3CDTF">2014-01-20T18:26:48Z</dcterms:created>
  <dcterms:modified xsi:type="dcterms:W3CDTF">2014-01-20T19:16:57Z</dcterms:modified>
</cp:coreProperties>
</file>