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C461F-A02A-4496-A522-476AF2CFA00E}" type="datetimeFigureOut">
              <a:rPr lang="uk-UA" smtClean="0"/>
              <a:t>17.02.2012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AE076-570B-4D2A-A2D6-A36D4094D42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AE076-570B-4D2A-A2D6-A36D4094D420}" type="slidenum">
              <a:rPr lang="uk-UA" smtClean="0"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AE076-570B-4D2A-A2D6-A36D4094D420}" type="slidenum">
              <a:rPr lang="uk-UA" smtClean="0"/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4786322"/>
            <a:ext cx="3900470" cy="131444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dirty="0" smtClean="0">
                <a:latin typeface="Comic Sans MS" pitchFamily="66" charset="0"/>
              </a:rPr>
              <a:t>Робота </a:t>
            </a:r>
          </a:p>
          <a:p>
            <a:pPr algn="r"/>
            <a:r>
              <a:rPr lang="uk-UA" dirty="0" smtClean="0">
                <a:latin typeface="Comic Sans MS" pitchFamily="66" charset="0"/>
              </a:rPr>
              <a:t>Учениці 5 курсу 3 групи</a:t>
            </a:r>
          </a:p>
          <a:p>
            <a:pPr algn="r"/>
            <a:r>
              <a:rPr lang="uk-UA" dirty="0" err="1" smtClean="0">
                <a:latin typeface="Comic Sans MS" pitchFamily="66" charset="0"/>
              </a:rPr>
              <a:t>Рубаненко</a:t>
            </a:r>
            <a:r>
              <a:rPr lang="uk-UA" dirty="0" smtClean="0">
                <a:latin typeface="Comic Sans MS" pitchFamily="66" charset="0"/>
              </a:rPr>
              <a:t> Олени</a:t>
            </a:r>
            <a:endParaRPr lang="uk-UA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</a:t>
            </a:r>
            <a:r>
              <a:rPr lang="uk-UA" sz="5400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ИЛИМАРСТВО</a:t>
            </a:r>
            <a:endParaRPr lang="uk-UA" sz="5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4214842" cy="6083320"/>
          </a:xfrm>
        </p:spPr>
        <p:txBody>
          <a:bodyPr anchor="t"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Comic Sans MS" pitchFamily="66" charset="0"/>
              </a:rPr>
              <a:t>Килимарство</a:t>
            </a:r>
            <a:r>
              <a:rPr lang="uk-UA" sz="2800" dirty="0" smtClean="0">
                <a:solidFill>
                  <a:schemeClr val="tx1"/>
                </a:solidFill>
                <a:latin typeface="Comic Sans MS" pitchFamily="66" charset="0"/>
              </a:rPr>
              <a:t> — це  стародавній художній промисел, широко поширений по всьому </a:t>
            </a:r>
            <a:r>
              <a:rPr lang="uk-UA" sz="2800" dirty="0" smtClean="0">
                <a:solidFill>
                  <a:schemeClr val="tx1"/>
                </a:solidFill>
                <a:latin typeface="Comic Sans MS" pitchFamily="66" charset="0"/>
              </a:rPr>
              <a:t>світу. Ручне килимарство існує з тих часів, коли люди навчилися виробляти пряжу і тканини з волокнистих матеріалів. Батьківщиною килимарства вважається Персія</a:t>
            </a:r>
            <a:endParaRPr lang="uk-UA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1224687722_pictur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57752" y="571480"/>
            <a:ext cx="3895204" cy="499827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Comic Sans MS" pitchFamily="66" charset="0"/>
              </a:rPr>
              <a:t>Килимарство в Україні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572560" cy="2500330"/>
          </a:xfrm>
        </p:spPr>
        <p:txBody>
          <a:bodyPr/>
          <a:lstStyle/>
          <a:p>
            <a:pPr algn="ctr">
              <a:buNone/>
            </a:pPr>
            <a:r>
              <a:rPr lang="uk-UA" spc="-150" dirty="0" smtClean="0">
                <a:latin typeface="Comic Sans MS" pitchFamily="66" charset="0"/>
              </a:rPr>
              <a:t>Літописні джерела свідчать про розквіт килимарства в Київській Русі в другій половині </a:t>
            </a:r>
            <a:r>
              <a:rPr lang="de-DE" spc="-150" dirty="0" smtClean="0">
                <a:latin typeface="Comic Sans MS" pitchFamily="66" charset="0"/>
              </a:rPr>
              <a:t>X—XII </a:t>
            </a:r>
            <a:r>
              <a:rPr lang="uk-UA" spc="-150" dirty="0" smtClean="0">
                <a:latin typeface="Comic Sans MS" pitchFamily="66" charset="0"/>
              </a:rPr>
              <a:t>ст. </a:t>
            </a:r>
            <a:r>
              <a:rPr lang="uk-UA" spc="-150" dirty="0" smtClean="0">
                <a:latin typeface="Comic Sans MS" pitchFamily="66" charset="0"/>
              </a:rPr>
              <a:t> У </a:t>
            </a:r>
            <a:r>
              <a:rPr lang="de-DE" spc="-150" dirty="0" smtClean="0">
                <a:latin typeface="Comic Sans MS" pitchFamily="66" charset="0"/>
              </a:rPr>
              <a:t>XV—XVII </a:t>
            </a:r>
            <a:r>
              <a:rPr lang="uk-UA" spc="-150" dirty="0" smtClean="0">
                <a:latin typeface="Comic Sans MS" pitchFamily="66" charset="0"/>
              </a:rPr>
              <a:t>ст. </a:t>
            </a:r>
            <a:r>
              <a:rPr lang="uk-UA" spc="-150" dirty="0" smtClean="0">
                <a:latin typeface="Comic Sans MS" pitchFamily="66" charset="0"/>
              </a:rPr>
              <a:t>і особливо у </a:t>
            </a:r>
            <a:r>
              <a:rPr lang="de-DE" spc="-150" dirty="0" smtClean="0">
                <a:latin typeface="Comic Sans MS" pitchFamily="66" charset="0"/>
              </a:rPr>
              <a:t>XVIII </a:t>
            </a:r>
            <a:r>
              <a:rPr lang="uk-UA" spc="-150" dirty="0" smtClean="0">
                <a:latin typeface="Comic Sans MS" pitchFamily="66" charset="0"/>
              </a:rPr>
              <a:t>ст. килими вже виготовляли в багатьох поміщицьких майстернях, килимарських цехах, мануфактурах і фабриках Поділля, Волині, Галичини. </a:t>
            </a:r>
            <a:endParaRPr lang="uk-UA" spc="-150" dirty="0">
              <a:latin typeface="Comic Sans MS" pitchFamily="66" charset="0"/>
            </a:endParaRPr>
          </a:p>
        </p:txBody>
      </p:sp>
      <p:pic>
        <p:nvPicPr>
          <p:cNvPr id="4" name="Рисунок 3" descr="Pazyryk_carp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500438"/>
            <a:ext cx="8072494" cy="30432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 anchor="t">
            <a:noAutofit/>
          </a:bodyPr>
          <a:lstStyle/>
          <a:p>
            <a:pPr algn="ctr"/>
            <a:r>
              <a:rPr lang="uk-UA" sz="4400" u="sng" spc="-150" dirty="0" smtClean="0">
                <a:solidFill>
                  <a:schemeClr val="tx1"/>
                </a:solidFill>
                <a:latin typeface="Comic Sans MS" pitchFamily="66" charset="0"/>
              </a:rPr>
              <a:t>ОРНАМЕНТИ</a:t>
            </a:r>
            <a:endParaRPr lang="uk-UA" sz="4400" u="sng" spc="-15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8358246" cy="21431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dirty="0" smtClean="0">
                <a:latin typeface="Comic Sans MS" pitchFamily="66" charset="0"/>
              </a:rPr>
              <a:t>Щодо орнаментів та барв українське килимарство можна поділити на дві основні смуги - Правобережжя й Галичина з переважанням геометричного орнаменту й Лівобережжя з рослинним орнаментом.</a:t>
            </a:r>
            <a:endParaRPr lang="uk-UA" sz="2800" dirty="0">
              <a:latin typeface="Comic Sans MS" pitchFamily="66" charset="0"/>
            </a:endParaRPr>
          </a:p>
        </p:txBody>
      </p:sp>
      <p:pic>
        <p:nvPicPr>
          <p:cNvPr id="4" name="Рисунок 3" descr="гео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357562"/>
            <a:ext cx="4356684" cy="314327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цветы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286364" y="2928950"/>
            <a:ext cx="3071833" cy="40719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285728"/>
            <a:ext cx="7772400" cy="45720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Comic Sans MS" pitchFamily="66" charset="0"/>
              </a:rPr>
              <a:t>Яскраво відчутні в українському килимовому орнаменті східні впливи мають двояке </a:t>
            </a:r>
            <a:r>
              <a:rPr lang="uk-UA" dirty="0" smtClean="0">
                <a:latin typeface="Comic Sans MS" pitchFamily="66" charset="0"/>
              </a:rPr>
              <a:t>походження:</a:t>
            </a:r>
          </a:p>
          <a:p>
            <a:pPr algn="ctr"/>
            <a:r>
              <a:rPr lang="uk-UA" dirty="0" smtClean="0">
                <a:latin typeface="Comic Sans MS" pitchFamily="66" charset="0"/>
              </a:rPr>
              <a:t>Лінійно-геометричний шов поширився з </a:t>
            </a:r>
            <a:r>
              <a:rPr lang="uk-UA" dirty="0" smtClean="0">
                <a:latin typeface="Comic Sans MS" pitchFamily="66" charset="0"/>
              </a:rPr>
              <a:t>Балканського півострова Дністром і Дунаєм на Правобережжя, </a:t>
            </a:r>
            <a:r>
              <a:rPr lang="uk-UA" dirty="0" err="1" smtClean="0">
                <a:latin typeface="Comic Sans MS" pitchFamily="66" charset="0"/>
              </a:rPr>
              <a:t>Бесарабію</a:t>
            </a:r>
            <a:r>
              <a:rPr lang="uk-UA" dirty="0" smtClean="0">
                <a:latin typeface="Comic Sans MS" pitchFamily="66" charset="0"/>
              </a:rPr>
              <a:t> </a:t>
            </a:r>
            <a:r>
              <a:rPr lang="uk-UA" dirty="0" smtClean="0">
                <a:latin typeface="Comic Sans MS" pitchFamily="66" charset="0"/>
              </a:rPr>
              <a:t>та Галичину</a:t>
            </a:r>
            <a:r>
              <a:rPr lang="uk-UA" dirty="0" smtClean="0">
                <a:latin typeface="Comic Sans MS" pitchFamily="66" charset="0"/>
              </a:rPr>
              <a:t>. </a:t>
            </a:r>
            <a:endParaRPr lang="uk-UA" dirty="0">
              <a:latin typeface="Comic Sans MS" pitchFamily="66" charset="0"/>
            </a:endParaRPr>
          </a:p>
        </p:txBody>
      </p:sp>
      <p:pic>
        <p:nvPicPr>
          <p:cNvPr id="4" name="Рисунок 3" descr="Лінійно-геометричний іш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3143248"/>
            <a:ext cx="7358114" cy="33575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428604"/>
            <a:ext cx="7772400" cy="171451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Comic Sans MS" pitchFamily="66" charset="0"/>
              </a:rPr>
              <a:t>Рослинний орнамент, пов'язаний безпосередньо з Азією та Іраном, розвинувся разом із </a:t>
            </a:r>
            <a:r>
              <a:rPr lang="uk-UA" sz="2800" dirty="0" err="1" smtClean="0">
                <a:latin typeface="Comic Sans MS" pitchFamily="66" charset="0"/>
              </a:rPr>
              <a:t>вишивковими</a:t>
            </a:r>
            <a:r>
              <a:rPr lang="uk-UA" sz="2800" dirty="0" smtClean="0">
                <a:latin typeface="Comic Sans MS" pitchFamily="66" charset="0"/>
              </a:rPr>
              <a:t> елементами на Лівобережжі.</a:t>
            </a:r>
            <a:endParaRPr lang="uk-UA" sz="2800" dirty="0">
              <a:latin typeface="Comic Sans MS" pitchFamily="66" charset="0"/>
            </a:endParaRPr>
          </a:p>
        </p:txBody>
      </p:sp>
      <p:pic>
        <p:nvPicPr>
          <p:cNvPr id="4" name="Рисунок 3" descr="росл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485165" y="229423"/>
            <a:ext cx="4245108" cy="83582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357166"/>
            <a:ext cx="8572560" cy="2857520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uk-UA" sz="2800" spc="-150" dirty="0" smtClean="0">
                <a:latin typeface="Comic Sans MS" pitchFamily="66" charset="0"/>
              </a:rPr>
              <a:t>Також  можна  виділити килимарство на території Полісся. </a:t>
            </a:r>
            <a:r>
              <a:rPr lang="uk-UA" sz="2800" spc="-150" dirty="0" smtClean="0">
                <a:latin typeface="Comic Sans MS" pitchFamily="66" charset="0"/>
              </a:rPr>
              <a:t> </a:t>
            </a:r>
            <a:r>
              <a:rPr lang="uk-UA" sz="2800" spc="-150" dirty="0" smtClean="0">
                <a:latin typeface="Comic Sans MS" pitchFamily="66" charset="0"/>
              </a:rPr>
              <a:t>У </a:t>
            </a:r>
            <a:r>
              <a:rPr lang="uk-UA" sz="2800" spc="-150" dirty="0" smtClean="0">
                <a:latin typeface="Comic Sans MS" pitchFamily="66" charset="0"/>
              </a:rPr>
              <a:t>ткацтві Полісся переважають смугасті композиції. Це різної ширини та чергування прості й складні смуги, утворені рядками різноманітних орнаментів – від барвистих смуг рядків крапок і рисок </a:t>
            </a:r>
            <a:r>
              <a:rPr lang="uk-UA" sz="2800" spc="-150" dirty="0" smtClean="0">
                <a:latin typeface="Comic Sans MS" pitchFamily="66" charset="0"/>
              </a:rPr>
              <a:t>до </a:t>
            </a:r>
            <a:r>
              <a:rPr lang="uk-UA" sz="2800" spc="-150" dirty="0" smtClean="0">
                <a:latin typeface="Comic Sans MS" pitchFamily="66" charset="0"/>
              </a:rPr>
              <a:t>складніших за силуетом і </a:t>
            </a:r>
            <a:r>
              <a:rPr lang="uk-UA" sz="2800" spc="-150" dirty="0" smtClean="0">
                <a:latin typeface="Comic Sans MS" pitchFamily="66" charset="0"/>
              </a:rPr>
              <a:t>фактурою.</a:t>
            </a:r>
            <a:endParaRPr lang="uk-UA" spc="-150" dirty="0">
              <a:latin typeface="Comic Sans MS" pitchFamily="66" charset="0"/>
            </a:endParaRPr>
          </a:p>
        </p:txBody>
      </p:sp>
      <p:pic>
        <p:nvPicPr>
          <p:cNvPr id="6" name="Рисунок 5" descr="31593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3143248"/>
            <a:ext cx="6066504" cy="335756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11430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Найвідоміші центри килимарства на Україні:</a:t>
            </a:r>
            <a:endParaRPr lang="uk-UA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6143636" cy="2266952"/>
          </a:xfrm>
        </p:spPr>
        <p:txBody>
          <a:bodyPr>
            <a:normAutofit/>
          </a:bodyPr>
          <a:lstStyle/>
          <a:p>
            <a:pPr marL="514350" indent="-514350">
              <a:buClrTx/>
              <a:buSzPct val="80000"/>
            </a:pPr>
            <a:r>
              <a:rPr lang="uk-UA" sz="2800" b="1" spc="-150" dirty="0" err="1" smtClean="0">
                <a:latin typeface="Comic Sans MS" pitchFamily="66" charset="0"/>
              </a:rPr>
              <a:t>Решетилівка</a:t>
            </a:r>
            <a:r>
              <a:rPr lang="uk-UA" sz="2800" b="1" spc="-150" dirty="0" smtClean="0">
                <a:latin typeface="Comic Sans MS" pitchFamily="66" charset="0"/>
              </a:rPr>
              <a:t> (Полтавська обл.)</a:t>
            </a:r>
          </a:p>
          <a:p>
            <a:pPr marL="514350" indent="-514350">
              <a:buClrTx/>
              <a:buSzPct val="80000"/>
            </a:pPr>
            <a:r>
              <a:rPr lang="uk-UA" sz="2800" b="1" spc="-150" dirty="0" smtClean="0">
                <a:latin typeface="Comic Sans MS" pitchFamily="66" charset="0"/>
              </a:rPr>
              <a:t>С. Дігтярі</a:t>
            </a:r>
            <a:r>
              <a:rPr lang="uk-UA" sz="2800" dirty="0" smtClean="0">
                <a:latin typeface="Comic Sans MS" pitchFamily="66" charset="0"/>
              </a:rPr>
              <a:t> </a:t>
            </a:r>
            <a:r>
              <a:rPr lang="uk-UA" sz="2800" b="1" dirty="0" smtClean="0">
                <a:latin typeface="Comic Sans MS" pitchFamily="66" charset="0"/>
              </a:rPr>
              <a:t>(Чернігівська обл.)</a:t>
            </a:r>
            <a:r>
              <a:rPr lang="uk-UA" sz="2800" dirty="0" smtClean="0">
                <a:latin typeface="Comic Sans MS" pitchFamily="66" charset="0"/>
              </a:rPr>
              <a:t> </a:t>
            </a:r>
            <a:endParaRPr lang="uk-UA" sz="2800" dirty="0" smtClean="0">
              <a:latin typeface="Comic Sans MS" pitchFamily="66" charset="0"/>
            </a:endParaRPr>
          </a:p>
          <a:p>
            <a:pPr marL="514350" indent="-514350">
              <a:buClrTx/>
              <a:buSzPct val="80000"/>
            </a:pPr>
            <a:r>
              <a:rPr lang="uk-UA" sz="2800" b="1" spc="-150" dirty="0" smtClean="0">
                <a:latin typeface="Comic Sans MS" pitchFamily="66" charset="0"/>
              </a:rPr>
              <a:t>Косів (</a:t>
            </a:r>
            <a:r>
              <a:rPr lang="uk-UA" sz="2800" b="1" spc="-150" dirty="0" smtClean="0">
                <a:latin typeface="Comic Sans MS" pitchFamily="66" charset="0"/>
              </a:rPr>
              <a:t>Івано-Франківської </a:t>
            </a:r>
            <a:r>
              <a:rPr lang="uk-UA" sz="2800" b="1" spc="-150" dirty="0" smtClean="0">
                <a:latin typeface="Comic Sans MS" pitchFamily="66" charset="0"/>
              </a:rPr>
              <a:t>обл.)</a:t>
            </a:r>
          </a:p>
          <a:p>
            <a:pPr marL="514350" indent="-514350">
              <a:buClrTx/>
              <a:buSzPct val="80000"/>
            </a:pPr>
            <a:r>
              <a:rPr lang="uk-UA" sz="2800" b="1" spc="-150" dirty="0" smtClean="0">
                <a:latin typeface="Comic Sans MS" pitchFamily="66" charset="0"/>
              </a:rPr>
              <a:t>Глинянки (Волинська обл.)</a:t>
            </a:r>
          </a:p>
          <a:p>
            <a:pPr marL="514350" indent="-514350">
              <a:buClrTx/>
              <a:buSzPct val="80000"/>
            </a:pPr>
            <a:endParaRPr lang="uk-UA" sz="2400" b="1" spc="-150" dirty="0" smtClean="0">
              <a:latin typeface="Comic Sans MS" pitchFamily="66" charset="0"/>
            </a:endParaRPr>
          </a:p>
          <a:p>
            <a:pPr marL="514350" indent="-514350">
              <a:buClrTx/>
              <a:buSzPct val="80000"/>
            </a:pPr>
            <a:endParaRPr lang="uk-UA" sz="2400" b="1" spc="-150" dirty="0" smtClean="0">
              <a:latin typeface="Comic Sans MS" pitchFamily="66" charset="0"/>
            </a:endParaRPr>
          </a:p>
          <a:p>
            <a:pPr marL="514350" indent="-514350">
              <a:buSzPct val="80000"/>
              <a:buNone/>
            </a:pPr>
            <a:endParaRPr lang="uk-UA" sz="2400" b="1" spc="-150" dirty="0" smtClean="0">
              <a:latin typeface="Comic Sans MS" pitchFamily="66" charset="0"/>
            </a:endParaRPr>
          </a:p>
        </p:txBody>
      </p:sp>
      <p:pic>
        <p:nvPicPr>
          <p:cNvPr id="4" name="Рисунок 3" descr="реше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571876"/>
            <a:ext cx="8004821" cy="292895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Правая фигурная скобка 6"/>
          <p:cNvSpPr/>
          <p:nvPr/>
        </p:nvSpPr>
        <p:spPr>
          <a:xfrm>
            <a:off x="5643570" y="1571612"/>
            <a:ext cx="1285884" cy="857256"/>
          </a:xfrm>
          <a:prstGeom prst="rightBrace">
            <a:avLst>
              <a:gd name="adj1" fmla="val 8333"/>
              <a:gd name="adj2" fmla="val 42727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3702" y="1500174"/>
            <a:ext cx="200026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k-UA" sz="2400" b="1" dirty="0" smtClean="0">
                <a:latin typeface="Comic Sans MS" pitchFamily="66" charset="0"/>
              </a:rPr>
              <a:t>Квіткові </a:t>
            </a:r>
          </a:p>
          <a:p>
            <a:pPr algn="ctr"/>
            <a:r>
              <a:rPr lang="uk-UA" sz="2400" b="1" dirty="0" smtClean="0">
                <a:latin typeface="Comic Sans MS" pitchFamily="66" charset="0"/>
              </a:rPr>
              <a:t>мотиви</a:t>
            </a:r>
            <a:endParaRPr lang="uk-UA" sz="2400" b="1" dirty="0">
              <a:latin typeface="Comic Sans MS" pitchFamily="66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5643570" y="2500306"/>
            <a:ext cx="1214446" cy="857256"/>
          </a:xfrm>
          <a:prstGeom prst="rightBrace">
            <a:avLst>
              <a:gd name="adj1" fmla="val 8333"/>
              <a:gd name="adj2" fmla="val 57273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2264" y="2571744"/>
            <a:ext cx="2285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Comic Sans MS" pitchFamily="66" charset="0"/>
              </a:rPr>
              <a:t>Геометричні мотиви</a:t>
            </a:r>
            <a:endParaRPr lang="uk-UA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anchor="ctr">
            <a:normAutofit/>
          </a:bodyPr>
          <a:lstStyle/>
          <a:p>
            <a:pPr algn="ctr"/>
            <a:r>
              <a:rPr lang="uk-UA" sz="7200" b="1" dirty="0" smtClean="0">
                <a:solidFill>
                  <a:schemeClr val="tx1"/>
                </a:solidFill>
                <a:latin typeface="Comic Sans MS" pitchFamily="66" charset="0"/>
              </a:rPr>
              <a:t>Кінець</a:t>
            </a:r>
            <a:endParaRPr lang="uk-UA" sz="7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3438" y="5214950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Comic Sans MS" pitchFamily="66" charset="0"/>
              </a:rPr>
              <a:t>Дякую за перегляд</a:t>
            </a:r>
            <a:endParaRPr lang="uk-UA" sz="3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150</TotalTime>
  <Words>214</Words>
  <Application>Microsoft Office PowerPoint</Application>
  <PresentationFormat>Экран (4:3)</PresentationFormat>
  <Paragraphs>26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КИЛИМАРСТВО</vt:lpstr>
      <vt:lpstr>Килимарство — це  стародавній художній промисел, широко поширений по всьому світу. Ручне килимарство існує з тих часів, коли люди навчилися виробляти пряжу і тканини з волокнистих матеріалів. Батьківщиною килимарства вважається Персія</vt:lpstr>
      <vt:lpstr>Килимарство в Україні </vt:lpstr>
      <vt:lpstr>ОРНАМЕНТИ</vt:lpstr>
      <vt:lpstr>Слайд 5</vt:lpstr>
      <vt:lpstr>Слайд 6</vt:lpstr>
      <vt:lpstr>Слайд 7</vt:lpstr>
      <vt:lpstr>Найвідоміші центри килимарства на Україні: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КИЛИМАРСТВО</dc:title>
  <cp:lastModifiedBy>Алена Рубаненко</cp:lastModifiedBy>
  <cp:revision>19</cp:revision>
  <dcterms:modified xsi:type="dcterms:W3CDTF">2012-02-17T20:25:39Z</dcterms:modified>
</cp:coreProperties>
</file>