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ECB5-3FE8-4302-AE03-513163E370C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ECF9-6789-4A2C-AEFF-CE60D9195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785818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Мілан </a:t>
            </a:r>
            <a:r>
              <a:rPr lang="uk-UA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Кундера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484" name="Picture 4" descr="http://www.praga-ru.com/images/stories/lichnosti/milan_kund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59"/>
            <a:ext cx="7643834" cy="557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Велике значення для культурного </a:t>
            </a:r>
            <a:r>
              <a:rPr lang="ru-RU" sz="2800" b="1" dirty="0" err="1" smtClean="0">
                <a:solidFill>
                  <a:schemeClr val="bg1"/>
                </a:solidFill>
              </a:rPr>
              <a:t>життя</a:t>
            </a:r>
            <a:r>
              <a:rPr lang="ru-RU" sz="2800" b="1" dirty="0" smtClean="0">
                <a:solidFill>
                  <a:schemeClr val="bg1"/>
                </a:solidFill>
              </a:rPr>
              <a:t> того часу мала </a:t>
            </a:r>
            <a:r>
              <a:rPr lang="ru-RU" sz="2800" b="1" dirty="0" err="1" smtClean="0">
                <a:solidFill>
                  <a:schemeClr val="bg1"/>
                </a:solidFill>
              </a:rPr>
              <a:t>публіцистика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Кундери</a:t>
            </a:r>
            <a:r>
              <a:rPr lang="ru-RU" sz="2800" b="1" dirty="0" smtClean="0">
                <a:solidFill>
                  <a:schemeClr val="bg1"/>
                </a:solidFill>
              </a:rPr>
              <a:t>, наприклад,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роздум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«Про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дискусії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спадкові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»(1955)</a:t>
            </a:r>
            <a:r>
              <a:rPr lang="ru-RU" sz="2800" b="1" dirty="0" smtClean="0">
                <a:solidFill>
                  <a:schemeClr val="bg1"/>
                </a:solidFill>
              </a:rPr>
              <a:t>, за </a:t>
            </a:r>
            <a:r>
              <a:rPr lang="ru-RU" sz="2800" b="1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800" b="1" dirty="0" smtClean="0">
                <a:solidFill>
                  <a:schemeClr val="bg1"/>
                </a:solidFill>
              </a:rPr>
              <a:t> якого </a:t>
            </a:r>
            <a:r>
              <a:rPr lang="ru-RU" sz="2800" b="1" dirty="0" err="1" smtClean="0">
                <a:solidFill>
                  <a:schemeClr val="bg1"/>
                </a:solidFill>
              </a:rPr>
              <a:t>він</a:t>
            </a:r>
            <a:r>
              <a:rPr lang="ru-RU" sz="2800" b="1" dirty="0" smtClean="0">
                <a:solidFill>
                  <a:schemeClr val="bg1"/>
                </a:solidFill>
              </a:rPr>
              <a:t> вступив в </a:t>
            </a:r>
            <a:r>
              <a:rPr lang="ru-RU" sz="2800" b="1" dirty="0" err="1" smtClean="0">
                <a:solidFill>
                  <a:schemeClr val="bg1"/>
                </a:solidFill>
              </a:rPr>
              <a:t>дискусію</a:t>
            </a:r>
            <a:r>
              <a:rPr lang="ru-RU" sz="2800" b="1" dirty="0" smtClean="0">
                <a:solidFill>
                  <a:schemeClr val="bg1"/>
                </a:solidFill>
              </a:rPr>
              <a:t> про </a:t>
            </a:r>
            <a:r>
              <a:rPr lang="ru-RU" sz="2800" b="1" dirty="0" err="1" smtClean="0">
                <a:solidFill>
                  <a:schemeClr val="bg1"/>
                </a:solidFill>
              </a:rPr>
              <a:t>духовну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орієнтацію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сучасної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чеської</a:t>
            </a:r>
            <a:r>
              <a:rPr lang="ru-RU" sz="2800" b="1" dirty="0" smtClean="0">
                <a:solidFill>
                  <a:schemeClr val="bg1"/>
                </a:solidFill>
              </a:rPr>
              <a:t> літератури.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3.bp.blogspot.com/_1oeI_YTvkMU/SjJ2MoOY1CI/AAAAAAAARBo/ctVjPkgGbfM/s400/kundera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14554"/>
            <a:ext cx="3300436" cy="4643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357431"/>
            <a:ext cx="59293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У культурно-політичному виступі на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IV 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з'їзді Союзу Чехословацьких письменників в 1967 він відмітив, що чеській культурі, надовго ізольованій від світу, спочатку німецькою окупацією, а потім сталінізмом, загрожує втрата історичної пам'яті. 	У цьому виступі містилася також різка критика будь-яких проявів цензури.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	У 1969 </a:t>
            </a:r>
            <a:r>
              <a:rPr lang="uk-UA" sz="2400" dirty="0" err="1" smtClean="0">
                <a:solidFill>
                  <a:schemeClr val="bg1"/>
                </a:solidFill>
                <a:latin typeface="Calibri" pitchFamily="34" charset="0"/>
              </a:rPr>
              <a:t>Кундеру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</a:rPr>
              <a:t> звільнили з роботи, і усі його публікації були викреслені з офіційних списків книг, виданих в Чехословаччині. 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154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Його позбавили права працювати і друкуватися в Чехословаччині, п'єси не ставилися</a:t>
            </a: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42984"/>
            <a:ext cx="87154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Оскільки твори </a:t>
            </a:r>
            <a:r>
              <a:rPr lang="ru-RU" sz="2400" dirty="0" err="1" smtClean="0"/>
              <a:t>публікувалися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заході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гонорари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частина грошей </a:t>
            </a:r>
            <a:r>
              <a:rPr lang="ru-RU" sz="2400" dirty="0" err="1" smtClean="0"/>
              <a:t>діставалася</a:t>
            </a:r>
            <a:r>
              <a:rPr lang="ru-RU" sz="2400" dirty="0" smtClean="0"/>
              <a:t> державі, а сам автор </a:t>
            </a:r>
            <a:r>
              <a:rPr lang="ru-RU" sz="2400" dirty="0" err="1" smtClean="0"/>
              <a:t>отримував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малу їх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500306"/>
            <a:ext cx="878687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У 1974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Ренн</a:t>
            </a:r>
            <a:r>
              <a:rPr lang="ru-RU" sz="2400" dirty="0" smtClean="0"/>
              <a:t> у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. У 1975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дали </a:t>
            </a:r>
            <a:r>
              <a:rPr lang="ru-RU" sz="2400" dirty="0" err="1" smtClean="0"/>
              <a:t>дозвіл</a:t>
            </a:r>
            <a:r>
              <a:rPr lang="ru-RU" sz="2400" dirty="0" smtClean="0"/>
              <a:t> </a:t>
            </a:r>
            <a:r>
              <a:rPr lang="ru-RU" sz="2400" dirty="0" err="1" smtClean="0"/>
              <a:t>виїхати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цю</a:t>
            </a:r>
            <a:r>
              <a:rPr lang="ru-RU" sz="2400" dirty="0" smtClean="0"/>
              <a:t> країну разом з дружиною </a:t>
            </a:r>
            <a:r>
              <a:rPr lang="ru-RU" sz="2400" b="1" dirty="0" err="1" smtClean="0"/>
              <a:t>Вірою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Грабанковой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1266" name="Picture 2" descr="http://thisrecording.wordpress.com/files/2008/09/61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05576"/>
            <a:ext cx="5643602" cy="366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dirty="0"/>
              <a:t> </a:t>
            </a:r>
            <a:r>
              <a:rPr lang="uk-UA" sz="2400" dirty="0" smtClean="0"/>
              <a:t>Через чотири роки, після публікації </a:t>
            </a:r>
            <a:r>
              <a:rPr lang="uk-UA" sz="2400" dirty="0" err="1" smtClean="0"/>
              <a:t>“Книги</a:t>
            </a:r>
            <a:r>
              <a:rPr lang="uk-UA" sz="2400" dirty="0" smtClean="0"/>
              <a:t> сміху і </a:t>
            </a:r>
            <a:r>
              <a:rPr lang="uk-UA" sz="2400" dirty="0" err="1" smtClean="0"/>
              <a:t>забуття”</a:t>
            </a:r>
            <a:r>
              <a:rPr lang="uk-UA" sz="2400" dirty="0" smtClean="0"/>
              <a:t>, чехословацький уряд позбавив його громадянства. У 1981 отримав </a:t>
            </a:r>
            <a:r>
              <a:rPr lang="uk-UA" sz="2400" b="1" i="1" dirty="0" smtClean="0"/>
              <a:t>французьке громадянство</a:t>
            </a:r>
            <a:r>
              <a:rPr lang="uk-UA" sz="2400" dirty="0" smtClean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71612"/>
            <a:ext cx="878687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err="1" smtClean="0"/>
              <a:t>Пропрацювавши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роки в </a:t>
            </a:r>
            <a:r>
              <a:rPr lang="ru-RU" sz="2400" dirty="0" err="1" smtClean="0"/>
              <a:t>Ренне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перебрався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Париж, де </a:t>
            </a:r>
            <a:r>
              <a:rPr lang="ru-RU" sz="2400" dirty="0" err="1" smtClean="0"/>
              <a:t>викладав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вищій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громадських</a:t>
            </a:r>
            <a:r>
              <a:rPr lang="ru-RU" sz="2400" dirty="0" smtClean="0"/>
              <a:t> наук.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86058"/>
            <a:ext cx="585791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Сам </a:t>
            </a:r>
            <a:r>
              <a:rPr lang="uk-UA" sz="2800" dirty="0" err="1" smtClean="0"/>
              <a:t>Кундера</a:t>
            </a:r>
            <a:r>
              <a:rPr lang="uk-UA" sz="2800" dirty="0" smtClean="0"/>
              <a:t> ділить свою творчість на два етапи: </a:t>
            </a:r>
            <a:r>
              <a:rPr lang="uk-UA" sz="2800" u="sng" dirty="0" smtClean="0">
                <a:solidFill>
                  <a:schemeClr val="accent1"/>
                </a:solidFill>
              </a:rPr>
              <a:t>період незрілості</a:t>
            </a:r>
            <a:r>
              <a:rPr lang="uk-UA" sz="2800" dirty="0" smtClean="0"/>
              <a:t>, </a:t>
            </a:r>
            <a:r>
              <a:rPr lang="uk-UA" sz="2800" i="1" dirty="0" smtClean="0"/>
              <a:t>коли він підкорявся партійним обмеженням в області літератури(від цієї частини своєї творчості дистанціюється і забороняє публікувати твори цього </a:t>
            </a:r>
            <a:r>
              <a:rPr lang="uk-UA" sz="2800" i="1" dirty="0" err="1" smtClean="0"/>
              <a:t>періду</a:t>
            </a:r>
            <a:r>
              <a:rPr lang="uk-UA" sz="2800" i="1" dirty="0" smtClean="0"/>
              <a:t>)</a:t>
            </a:r>
            <a:r>
              <a:rPr lang="uk-UA" sz="2800" dirty="0" smtClean="0"/>
              <a:t>, і на </a:t>
            </a:r>
            <a:r>
              <a:rPr lang="uk-UA" sz="2800" u="sng" dirty="0" smtClean="0">
                <a:solidFill>
                  <a:schemeClr val="accent1"/>
                </a:solidFill>
              </a:rPr>
              <a:t>період своїх кращих творів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664371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Кундера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стверджує</a:t>
            </a:r>
            <a:r>
              <a:rPr lang="ru-RU" sz="2800" dirty="0" smtClean="0"/>
              <a:t>, що </a:t>
            </a:r>
            <a:r>
              <a:rPr lang="ru-RU" sz="2800" dirty="0" err="1" smtClean="0"/>
              <a:t>уперше</a:t>
            </a:r>
            <a:r>
              <a:rPr lang="ru-RU" sz="2800" dirty="0" smtClean="0"/>
              <a:t> </a:t>
            </a:r>
            <a:r>
              <a:rPr lang="ru-RU" sz="2800" b="1" dirty="0" smtClean="0"/>
              <a:t>"</a:t>
            </a:r>
            <a:r>
              <a:rPr lang="ru-RU" sz="2800" b="1" dirty="0" err="1" smtClean="0"/>
              <a:t>знайшов</a:t>
            </a:r>
            <a:r>
              <a:rPr lang="ru-RU" sz="2800" b="1" dirty="0" smtClean="0"/>
              <a:t> себе", </a:t>
            </a:r>
            <a:r>
              <a:rPr lang="ru-RU" sz="2800" dirty="0" smtClean="0"/>
              <a:t>коли писав </a:t>
            </a:r>
            <a:r>
              <a:rPr lang="ru-RU" sz="2800" dirty="0" err="1" smtClean="0"/>
              <a:t>розповідь</a:t>
            </a:r>
            <a:r>
              <a:rPr lang="ru-RU" sz="2800" dirty="0" smtClean="0"/>
              <a:t> </a:t>
            </a:r>
            <a:r>
              <a:rPr lang="ru-RU" sz="2800" b="1" i="1" dirty="0" smtClean="0"/>
              <a:t>«Я </a:t>
            </a:r>
            <a:r>
              <a:rPr lang="ru-RU" sz="2800" b="1" i="1" dirty="0" err="1" smtClean="0"/>
              <a:t>сумний</a:t>
            </a:r>
            <a:r>
              <a:rPr lang="ru-RU" sz="2800" b="1" i="1" dirty="0" smtClean="0"/>
              <a:t> Бог»(1958)</a:t>
            </a:r>
            <a:r>
              <a:rPr lang="ru-RU" sz="2800" dirty="0" smtClean="0"/>
              <a:t>,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 включений в перший з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зошитів</a:t>
            </a:r>
            <a:r>
              <a:rPr lang="ru-RU" sz="2800" dirty="0" smtClean="0"/>
              <a:t> «</a:t>
            </a:r>
            <a:r>
              <a:rPr lang="ru-RU" sz="2800" dirty="0" err="1" smtClean="0"/>
              <a:t>Смішних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любовей</a:t>
            </a:r>
            <a:r>
              <a:rPr lang="ru-RU" sz="2800" dirty="0" smtClean="0"/>
              <a:t>»(1963, 1965, 1968).</a:t>
            </a:r>
            <a:endParaRPr lang="ru-RU" sz="2800" dirty="0"/>
          </a:p>
        </p:txBody>
      </p:sp>
      <p:pic>
        <p:nvPicPr>
          <p:cNvPr id="9218" name="Picture 2" descr="http://knygy.com.ua/pictures/l/9785389055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87420"/>
            <a:ext cx="3714744" cy="47705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214686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Характерна риса </a:t>
            </a:r>
            <a:r>
              <a:rPr lang="ru-RU" sz="2400" dirty="0" err="1" smtClean="0">
                <a:solidFill>
                  <a:schemeClr val="bg1"/>
                </a:solidFill>
              </a:rPr>
              <a:t>Смішних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любовей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</a:rPr>
              <a:t>анекдотичність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жартівливість</a:t>
            </a:r>
            <a:r>
              <a:rPr lang="ru-RU" sz="2400" dirty="0" smtClean="0">
                <a:solidFill>
                  <a:schemeClr val="bg1"/>
                </a:solidFill>
              </a:rPr>
              <a:t>. По </a:t>
            </a:r>
            <a:r>
              <a:rPr lang="ru-RU" sz="2400" dirty="0" err="1" smtClean="0">
                <a:solidFill>
                  <a:schemeClr val="bg1"/>
                </a:solidFill>
              </a:rPr>
              <a:t>визнанню</a:t>
            </a:r>
            <a:r>
              <a:rPr lang="ru-RU" sz="2400" dirty="0" smtClean="0">
                <a:solidFill>
                  <a:schemeClr val="bg1"/>
                </a:solidFill>
              </a:rPr>
              <a:t> автора,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почав </a:t>
            </a:r>
            <a:r>
              <a:rPr lang="ru-RU" sz="2400" dirty="0" err="1" smtClean="0">
                <a:solidFill>
                  <a:schemeClr val="bg1"/>
                </a:solidFill>
              </a:rPr>
              <a:t>писати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2400" dirty="0" smtClean="0">
                <a:solidFill>
                  <a:schemeClr val="bg1"/>
                </a:solidFill>
              </a:rPr>
              <a:t> для власного </a:t>
            </a:r>
            <a:r>
              <a:rPr lang="ru-RU" sz="2400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67151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Перше загальне видання усіх трьох зошитів, що складається з 8 оповідань, вийшло в Празі в 1970, проте пізніше автор переробив збірку, надавши йому нової форми і композиційну єдність, і включив в нього тільки 7 оповідань. </a:t>
            </a:r>
            <a:endParaRPr lang="ru-RU" sz="2400" dirty="0"/>
          </a:p>
        </p:txBody>
      </p:sp>
      <p:pic>
        <p:nvPicPr>
          <p:cNvPr id="8194" name="Picture 2" descr="http://bukvoid.com.ua/images/9785389021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500306"/>
            <a:ext cx="2693689" cy="4000528"/>
          </a:xfrm>
          <a:prstGeom prst="rect">
            <a:avLst/>
          </a:prstGeom>
          <a:noFill/>
        </p:spPr>
      </p:pic>
      <p:pic>
        <p:nvPicPr>
          <p:cNvPr id="8196" name="Picture 4" descr="http://i.livelib.ru/boocover/1000428301/l/a0a1/Milan_Kundera__Vals_na_prosch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428868"/>
            <a:ext cx="2786082" cy="4243417"/>
          </a:xfrm>
          <a:prstGeom prst="rect">
            <a:avLst/>
          </a:prstGeom>
          <a:noFill/>
        </p:spPr>
      </p:pic>
      <p:pic>
        <p:nvPicPr>
          <p:cNvPr id="8198" name="Picture 6" descr="http://img1.liveinternet.ru/images/attach/c/2/69/337/69337979_1273700099_10004219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714356"/>
            <a:ext cx="221454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786742" cy="237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Перший роман  - </a:t>
            </a:r>
            <a:r>
              <a:rPr lang="uk-UA" sz="2800" b="1" dirty="0" smtClean="0">
                <a:solidFill>
                  <a:schemeClr val="bg1"/>
                </a:solidFill>
              </a:rPr>
              <a:t>“ Жарт ” </a:t>
            </a:r>
            <a:r>
              <a:rPr lang="uk-UA" sz="2400" dirty="0" smtClean="0">
                <a:solidFill>
                  <a:schemeClr val="bg1"/>
                </a:solidFill>
              </a:rPr>
              <a:t>– присвячений темі сталінізму. Після виступу Хрущова на 20 з'їзді КПРС з викриттям культу особи Сталіна </a:t>
            </a:r>
            <a:r>
              <a:rPr lang="uk-UA" sz="2400" dirty="0">
                <a:solidFill>
                  <a:schemeClr val="bg1"/>
                </a:solidFill>
              </a:rPr>
              <a:t>ц</a:t>
            </a:r>
            <a:r>
              <a:rPr lang="uk-UA" sz="2400" dirty="0" smtClean="0">
                <a:solidFill>
                  <a:schemeClr val="bg1"/>
                </a:solidFill>
              </a:rPr>
              <a:t>я тема набула популярності. Вже у першому своєму романі автор постав зрілим майстром критичної оцінки політичних подій,котрий на все має свою власну думку.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3.bp.blogspot.com/-v3CGTJS2a6A/TaWTGPeft9I/AAAAAAAAZzA/dfBYJfunfjg/s1600/Milan-Kundera_1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66555"/>
            <a:ext cx="5857884" cy="42914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495"/>
            <a:ext cx="3643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</a:rPr>
              <a:t>Кундера</a:t>
            </a:r>
            <a:r>
              <a:rPr lang="uk-UA" sz="2000" dirty="0" smtClean="0">
                <a:solidFill>
                  <a:schemeClr val="bg1"/>
                </a:solidFill>
              </a:rPr>
              <a:t> відстояв роман перед урядовими цензорами, і книга нарешті була надрукована в 1967 без змін. Використовуючи гротескну історію про людське життя, зіпсоване із-за простого жарту, і про невдалу </a:t>
            </a:r>
            <a:r>
              <a:rPr lang="uk-UA" sz="2000" i="1" dirty="0" smtClean="0">
                <a:solidFill>
                  <a:schemeClr val="bg1"/>
                </a:solidFill>
              </a:rPr>
              <a:t>помсту</a:t>
            </a:r>
            <a:r>
              <a:rPr lang="uk-UA" sz="2000" dirty="0" smtClean="0">
                <a:solidFill>
                  <a:schemeClr val="bg1"/>
                </a:solidFill>
              </a:rPr>
              <a:t> героя, автор малює зміни, що відбувалися в чеському суспільстві з середини 50-х, і приводить свого героя до відчуття відчуженості від світу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714356"/>
            <a:ext cx="385765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Кундера</a:t>
            </a:r>
            <a:r>
              <a:rPr lang="ru-RU" sz="2800" dirty="0" smtClean="0">
                <a:solidFill>
                  <a:schemeClr val="tx1"/>
                </a:solidFill>
              </a:rPr>
              <a:t> не раз </a:t>
            </a:r>
            <a:r>
              <a:rPr lang="ru-RU" sz="2800" dirty="0" err="1" smtClean="0">
                <a:solidFill>
                  <a:schemeClr val="tx1"/>
                </a:solidFill>
              </a:rPr>
              <a:t>підкреслював</a:t>
            </a:r>
            <a:r>
              <a:rPr lang="ru-RU" sz="2800" dirty="0" smtClean="0">
                <a:solidFill>
                  <a:schemeClr val="tx1"/>
                </a:solidFill>
              </a:rPr>
              <a:t>, що </a:t>
            </a:r>
            <a:r>
              <a:rPr lang="ru-RU" sz="2800" dirty="0" err="1" smtClean="0">
                <a:solidFill>
                  <a:schemeClr val="tx1"/>
                </a:solidFill>
              </a:rPr>
              <a:t>черпає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натхнення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творах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європейської</a:t>
            </a:r>
            <a:r>
              <a:rPr lang="ru-RU" sz="2800" dirty="0" smtClean="0">
                <a:solidFill>
                  <a:schemeClr val="tx1"/>
                </a:solidFill>
              </a:rPr>
              <a:t> літератури періоду </a:t>
            </a:r>
            <a:r>
              <a:rPr lang="ru-RU" sz="2800" dirty="0" err="1" smtClean="0">
                <a:solidFill>
                  <a:schemeClr val="tx1"/>
                </a:solidFill>
              </a:rPr>
              <a:t>Відродження</a:t>
            </a:r>
            <a:r>
              <a:rPr lang="ru-RU" sz="2800" dirty="0" smtClean="0">
                <a:solidFill>
                  <a:schemeClr val="tx1"/>
                </a:solidFill>
              </a:rPr>
              <a:t> і </a:t>
            </a:r>
            <a:r>
              <a:rPr lang="ru-RU" sz="2800" dirty="0" err="1" smtClean="0">
                <a:solidFill>
                  <a:schemeClr val="tx1"/>
                </a:solidFill>
              </a:rPr>
              <a:t>Просвіти</a:t>
            </a:r>
            <a:r>
              <a:rPr lang="ru-RU" sz="2800" dirty="0" smtClean="0">
                <a:solidFill>
                  <a:schemeClr val="tx1"/>
                </a:solidFill>
              </a:rPr>
              <a:t>, особливо в романах Боккаччо, Ф. Рабле, Л. Стерна і </a:t>
            </a:r>
            <a:r>
              <a:rPr lang="ru-RU" sz="2800" dirty="0" err="1" smtClean="0">
                <a:solidFill>
                  <a:schemeClr val="tx1"/>
                </a:solidFill>
              </a:rPr>
              <a:t>Д.Дідро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encrypted-tbn2.gstatic.com/images?q=tbn:ANd9GcQpaNSU9fvgn_pO09K-rqXaerf4OQq24bPWKQxJ1IhwsVzUZM6W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786309" cy="3357562"/>
          </a:xfrm>
          <a:prstGeom prst="rect">
            <a:avLst/>
          </a:prstGeom>
          <a:noFill/>
        </p:spPr>
      </p:pic>
      <p:pic>
        <p:nvPicPr>
          <p:cNvPr id="7172" name="Picture 4" descr="http://img1.liveinternet.ru/images/attach/c/1/62/881/62881024_1282154393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09999"/>
            <a:ext cx="46196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421484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Останній роман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“Невідання”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(2000) був уперше опублікований за бажанням автора на іспанській мові. Теми роману - еміграція, самотність, пам'ять, забуття, ностальгія, байдужість.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1.liveinternet.ru/images/attach/c/2/69/337/69337979_1273700099_1000421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692" y="1"/>
            <a:ext cx="42203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70009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“ Я впевнився, що кожну книгу треба писати так, наче вона остання, ніколи не варто нічого відкладати до наступної книги. В мене завжди таке відчуття, що книга, над якою я в певний момент працюю,буде моїм епілогом, що більше я нічого не напишу. Та я не можу спинитись – я приречений продовжувати.. ”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://5pages.net/wp-content/uploads/2010/10/rep_14_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55151"/>
            <a:ext cx="5357818" cy="370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1857364"/>
            <a:ext cx="821537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dirty="0">
                <a:latin typeface="Mistral" pitchFamily="66" charset="0"/>
                <a:cs typeface="Times New Roman" pitchFamily="18" charset="0"/>
              </a:rPr>
              <a:t>Дякую за увагу!</a:t>
            </a:r>
            <a:endParaRPr lang="ru-RU" sz="8000" dirty="0"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0" y="785794"/>
            <a:ext cx="5715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err="1">
                <a:solidFill>
                  <a:schemeClr val="bg1"/>
                </a:solidFill>
                <a:latin typeface="Calibri" pitchFamily="34" charset="0"/>
              </a:rPr>
              <a:t>всесвітньо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Calibri" pitchFamily="34" charset="0"/>
              </a:rPr>
              <a:t>відомий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Calibri" pitchFamily="34" charset="0"/>
              </a:rPr>
              <a:t>чесько-французький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alibri" pitchFamily="34" charset="0"/>
              </a:rPr>
              <a:t>письменник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</a:rPr>
              <a:t>оет ;</a:t>
            </a:r>
          </a:p>
          <a:p>
            <a:pPr>
              <a:buFont typeface="Wingdings" pitchFamily="2" charset="2"/>
              <a:buChar char="q"/>
            </a:pPr>
            <a:endParaRPr lang="uk-UA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3200" dirty="0" smtClean="0">
                <a:solidFill>
                  <a:schemeClr val="bg1"/>
                </a:solidFill>
                <a:latin typeface="Calibri" pitchFamily="34" charset="0"/>
              </a:rPr>
              <a:t> драматург ;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err="1" smtClean="0">
                <a:solidFill>
                  <a:schemeClr val="bg1"/>
                </a:solidFill>
                <a:latin typeface="Calibri" pitchFamily="34" charset="0"/>
              </a:rPr>
              <a:t>прозаїк</a:t>
            </a:r>
            <a:r>
              <a:rPr lang="uk-UA" sz="32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ru-RU" dirty="0" smtClean="0"/>
              <a:t>драматург</a:t>
            </a:r>
            <a:r>
              <a:rPr lang="ru-RU" dirty="0"/>
              <a:t>; </a:t>
            </a:r>
          </a:p>
        </p:txBody>
      </p:sp>
      <p:pic>
        <p:nvPicPr>
          <p:cNvPr id="22530" name="Picture 2" descr="http://j.livelib.ru/auface/008215/l/2dfd/Milan_Kund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4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0430" y="214290"/>
            <a:ext cx="550072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Народився </a:t>
            </a:r>
            <a:r>
              <a:rPr lang="uk-UA" sz="3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 квітня 1929р. 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місті Брно в </a:t>
            </a:r>
            <a:r>
              <a:rPr lang="uk-UA" sz="3200" b="1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Чехословаччині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в сім'ї відомого піаніста і музикознавця </a:t>
            </a:r>
            <a:r>
              <a:rPr lang="uk-UA" sz="3200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Людвика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Кундери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учня композитора </a:t>
            </a:r>
            <a:r>
              <a:rPr lang="uk-UA" sz="3200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Леоша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Яначека</a:t>
            </a:r>
            <a:r>
              <a:rPr lang="uk-UA" sz="32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uk-UA" sz="32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43446"/>
            <a:ext cx="578644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З дитинства вчився грі на фортепіано у свого батька, пізніше також вивчав музичну композицію. У юності підробляв чорноробом і грав джаз.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img11.nnm.ru/7/5/5/4/5/389a006f070b07c121c0eaf33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5782"/>
            <a:ext cx="3428991" cy="457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4429156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У 1948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гімназію</a:t>
            </a:r>
            <a:r>
              <a:rPr lang="ru-RU" sz="2400" dirty="0" smtClean="0"/>
              <a:t> у Брно,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відправився</a:t>
            </a:r>
            <a:r>
              <a:rPr lang="ru-RU" sz="2400" dirty="0" smtClean="0"/>
              <a:t> в Прагу </a:t>
            </a:r>
            <a:r>
              <a:rPr lang="ru-RU" sz="2400" dirty="0" err="1" smtClean="0"/>
              <a:t>вступати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Карлового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Провчившись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семестри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філософському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факультеті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фахом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літературознавство</a:t>
            </a:r>
            <a:r>
              <a:rPr lang="ru-RU" sz="2400" dirty="0" smtClean="0"/>
              <a:t> і </a:t>
            </a:r>
            <a:r>
              <a:rPr lang="ru-RU" sz="2400" dirty="0" err="1" smtClean="0"/>
              <a:t>естетика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перейшов</a:t>
            </a:r>
            <a:r>
              <a:rPr lang="ru-RU" sz="2400" dirty="0" smtClean="0"/>
              <a:t> на факультет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телебачення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Празької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Академії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Витончених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Мистецтв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9458" name="Picture 2" descr="Файл:Hlavní budova A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4759"/>
            <a:ext cx="3357554" cy="2413242"/>
          </a:xfrm>
          <a:prstGeom prst="rect">
            <a:avLst/>
          </a:prstGeom>
          <a:noFill/>
        </p:spPr>
      </p:pic>
      <p:pic>
        <p:nvPicPr>
          <p:cNvPr id="19460" name="Picture 4" descr="Symbol AV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14818"/>
            <a:ext cx="2571768" cy="1143008"/>
          </a:xfrm>
          <a:prstGeom prst="rect">
            <a:avLst/>
          </a:prstGeom>
          <a:noFill/>
        </p:spPr>
      </p:pic>
      <p:pic>
        <p:nvPicPr>
          <p:cNvPr id="19462" name="Picture 6" descr="http://www.snob.ru/i/indoc/db/rubric_issue_846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0"/>
            <a:ext cx="407193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режисуру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сценаристику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Закінчивши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Академію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1952, став там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посаді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асистента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 1964 - доцентом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ymbol A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7137" y="0"/>
            <a:ext cx="3696863" cy="1643050"/>
          </a:xfrm>
          <a:prstGeom prst="rect">
            <a:avLst/>
          </a:prstGeom>
          <a:noFill/>
        </p:spPr>
      </p:pic>
      <p:pic>
        <p:nvPicPr>
          <p:cNvPr id="18434" name="Picture 2" descr="http://2.bp.blogspot.com/-IG6FLwsbQk0/UMspgOWYdzI/AAAAAAAAC7Q/PKEkYzi3xCo/s1600/%D0%BA%D1%83%D0%BD%D0%B4%D0%B5%D1%80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528" y="2000240"/>
            <a:ext cx="3903472" cy="2971803"/>
          </a:xfrm>
          <a:prstGeom prst="rect">
            <a:avLst/>
          </a:prstGeom>
          <a:noFill/>
        </p:spPr>
      </p:pic>
      <p:pic>
        <p:nvPicPr>
          <p:cNvPr id="18436" name="Picture 4" descr="http://4.bp.blogspot.com/_1JB0bFiVQ4M/THUE0YW_6AI/AAAAAAAAGE0/bRl6mmTrYJo/s400/20070418klplylliu_308_Ies_SC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071810"/>
            <a:ext cx="342682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Оскільки в </a:t>
            </a:r>
            <a:r>
              <a:rPr lang="ru-RU" sz="2800" dirty="0" err="1" smtClean="0"/>
              <a:t>ранньому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</a:t>
            </a:r>
            <a:r>
              <a:rPr lang="ru-RU" sz="2800" dirty="0" err="1" smtClean="0"/>
              <a:t>Кундері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довелося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пережити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нацистську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окупацію</a:t>
            </a:r>
            <a:r>
              <a:rPr lang="ru-RU" sz="2800" dirty="0" smtClean="0"/>
              <a:t>,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досить рано </a:t>
            </a:r>
            <a:r>
              <a:rPr lang="ru-RU" sz="2800" dirty="0" err="1" smtClean="0"/>
              <a:t>прокинулася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свідомість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857364"/>
            <a:ext cx="4929206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Природною </a:t>
            </a:r>
            <a:r>
              <a:rPr lang="ru-RU" sz="2400" dirty="0" err="1" smtClean="0"/>
              <a:t>реакцією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комуністичну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партію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1948р., оскільки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перемоги над фашизмом </a:t>
            </a:r>
            <a:r>
              <a:rPr lang="ru-RU" sz="2400" dirty="0" err="1" smtClean="0"/>
              <a:t>комуністи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багатьом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представлялися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рятівниками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в 1950р. </a:t>
            </a:r>
            <a:r>
              <a:rPr lang="ru-RU" sz="2400" dirty="0" err="1" smtClean="0"/>
              <a:t>Кундера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виключений</a:t>
            </a:r>
            <a:r>
              <a:rPr lang="ru-RU" sz="2400" dirty="0" smtClean="0"/>
              <a:t> з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за "</a:t>
            </a:r>
            <a:r>
              <a:rPr lang="ru-RU" sz="2400" i="1" dirty="0" err="1" smtClean="0"/>
              <a:t>протипартійну</a:t>
            </a:r>
            <a:r>
              <a:rPr lang="ru-RU" sz="2400" i="1" dirty="0" smtClean="0"/>
              <a:t> діяльність" </a:t>
            </a:r>
            <a:r>
              <a:rPr lang="ru-RU" sz="2400" dirty="0" smtClean="0"/>
              <a:t>і </a:t>
            </a:r>
            <a:r>
              <a:rPr lang="ru-RU" sz="2400" i="1" dirty="0" smtClean="0"/>
              <a:t>"</a:t>
            </a:r>
            <a:r>
              <a:rPr lang="ru-RU" sz="2400" i="1" dirty="0" err="1" smtClean="0"/>
              <a:t>помилкові</a:t>
            </a:r>
            <a:r>
              <a:rPr lang="ru-RU" sz="2400" i="1" dirty="0" smtClean="0"/>
              <a:t> погляди</a:t>
            </a:r>
            <a:r>
              <a:rPr lang="ru-RU" sz="2400" dirty="0" smtClean="0"/>
              <a:t>".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214950"/>
            <a:ext cx="535785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 1956,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початку " </a:t>
            </a:r>
            <a:r>
              <a:rPr lang="ru-RU" sz="2400" dirty="0" err="1" smtClean="0"/>
              <a:t>відлиги</a:t>
            </a:r>
            <a:r>
              <a:rPr lang="ru-RU" sz="2400" dirty="0" smtClean="0"/>
              <a:t>", </a:t>
            </a:r>
            <a:r>
              <a:rPr lang="ru-RU" sz="2400" dirty="0" err="1" smtClean="0"/>
              <a:t>Кундеру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відновили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, але в 1970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виключений</a:t>
            </a:r>
            <a:r>
              <a:rPr lang="ru-RU" sz="2400" dirty="0" smtClean="0"/>
              <a:t> за участь в "</a:t>
            </a:r>
            <a:r>
              <a:rPr lang="ru-RU" sz="2400" dirty="0" err="1" smtClean="0"/>
              <a:t>празькій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весні</a:t>
            </a:r>
            <a:r>
              <a:rPr lang="ru-RU" sz="2400" dirty="0" smtClean="0"/>
              <a:t>" 1968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9058" y="428605"/>
            <a:ext cx="507209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У 1940-і перекладав чеською мовою вірші В. </a:t>
            </a:r>
            <a:r>
              <a:rPr lang="uk-UA" sz="2800" i="1" dirty="0" smtClean="0"/>
              <a:t>Маяковського</a:t>
            </a:r>
            <a:r>
              <a:rPr lang="uk-UA" sz="2800" dirty="0" smtClean="0"/>
              <a:t> і </a:t>
            </a:r>
            <a:r>
              <a:rPr lang="uk-UA" sz="2800" i="1" dirty="0" smtClean="0"/>
              <a:t>Г.Аполлінера</a:t>
            </a:r>
            <a:r>
              <a:rPr lang="uk-UA" sz="2800" dirty="0" smtClean="0"/>
              <a:t>, а в 1946 вийшли його власні </a:t>
            </a:r>
            <a:r>
              <a:rPr lang="uk-UA" sz="2800" b="1" dirty="0" smtClean="0"/>
              <a:t>перші вірші </a:t>
            </a:r>
            <a:r>
              <a:rPr lang="uk-UA" sz="2800" dirty="0" smtClean="0"/>
              <a:t>в </a:t>
            </a:r>
            <a:r>
              <a:rPr lang="uk-UA" sz="2800" b="1" i="1" dirty="0" smtClean="0"/>
              <a:t>журналі "</a:t>
            </a:r>
            <a:r>
              <a:rPr lang="en-US" sz="2800" b="1" i="1" dirty="0" err="1" smtClean="0"/>
              <a:t>Mlade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archy</a:t>
            </a:r>
            <a:r>
              <a:rPr lang="en-US" sz="2800" b="1" i="1" dirty="0" smtClean="0"/>
              <a:t>". </a:t>
            </a:r>
            <a:r>
              <a:rPr lang="uk-UA" sz="2800" dirty="0" smtClean="0"/>
              <a:t>Рання поезія </a:t>
            </a:r>
            <a:r>
              <a:rPr lang="uk-UA" sz="2800" dirty="0" err="1" smtClean="0"/>
              <a:t>Кундери</a:t>
            </a:r>
            <a:r>
              <a:rPr lang="uk-UA" sz="2800" dirty="0" smtClean="0"/>
              <a:t> відповідала духу часу і була схвалена офіційною критикою.</a:t>
            </a:r>
            <a:endParaRPr lang="ru-RU" sz="2800" dirty="0"/>
          </a:p>
        </p:txBody>
      </p:sp>
      <p:pic>
        <p:nvPicPr>
          <p:cNvPr id="16386" name="Picture 2" descr="http://www.antikbuddha.com/photos/44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786214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664371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 В той же час в </a:t>
            </a:r>
            <a:r>
              <a:rPr lang="ru-RU" sz="2400" dirty="0" err="1" smtClean="0"/>
              <a:t>поетичній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збірці</a:t>
            </a:r>
            <a:r>
              <a:rPr lang="ru-RU" sz="2400" dirty="0" smtClean="0"/>
              <a:t> </a:t>
            </a:r>
            <a:r>
              <a:rPr lang="ru-RU" sz="2400" b="1" dirty="0" smtClean="0"/>
              <a:t>«Людина - </a:t>
            </a:r>
            <a:r>
              <a:rPr lang="ru-RU" sz="2400" b="1" dirty="0" err="1" smtClean="0"/>
              <a:t>неосяжний</a:t>
            </a:r>
            <a:r>
              <a:rPr lang="ru-RU" sz="2400" b="1" dirty="0" smtClean="0"/>
              <a:t> сад»(1953)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полемізувати</a:t>
            </a:r>
            <a:r>
              <a:rPr lang="ru-RU" sz="2400" dirty="0" smtClean="0"/>
              <a:t> із </a:t>
            </a:r>
            <a:r>
              <a:rPr lang="ru-RU" sz="2400" dirty="0" err="1" smtClean="0"/>
              <a:t>спрощеним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тлумаченням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протистояти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естетиці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5362" name="Picture 2" descr="http://tvory.net.ua/zarubizhna_literatura/biografii/kund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86059"/>
            <a:ext cx="3428992" cy="4071942"/>
          </a:xfrm>
          <a:prstGeom prst="rect">
            <a:avLst/>
          </a:prstGeom>
          <a:noFill/>
        </p:spPr>
      </p:pic>
      <p:pic>
        <p:nvPicPr>
          <p:cNvPr id="15364" name="Picture 4" descr="http://old.newlit.ru/pic/kund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150" y="0"/>
            <a:ext cx="1847850" cy="2543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571744"/>
            <a:ext cx="5072098" cy="3908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err="1" smtClean="0"/>
              <a:t>Переломним</a:t>
            </a:r>
            <a:r>
              <a:rPr lang="ru-RU" sz="2400" dirty="0" smtClean="0"/>
              <a:t> моментом в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Кундери</a:t>
            </a:r>
            <a:r>
              <a:rPr lang="ru-RU" sz="2400" dirty="0" smtClean="0"/>
              <a:t>  можна </a:t>
            </a:r>
            <a:r>
              <a:rPr lang="ru-RU" sz="2400" dirty="0" err="1" smtClean="0"/>
              <a:t>вважати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збірку</a:t>
            </a:r>
            <a:r>
              <a:rPr lang="ru-RU" sz="2400" dirty="0" smtClean="0"/>
              <a:t> </a:t>
            </a:r>
            <a:r>
              <a:rPr lang="ru-RU" sz="2400" b="1" dirty="0" smtClean="0"/>
              <a:t>«Монологи»</a:t>
            </a:r>
          </a:p>
          <a:p>
            <a:pPr algn="ctr">
              <a:buNone/>
            </a:pPr>
            <a:r>
              <a:rPr lang="ru-RU" sz="2400" i="1" dirty="0" smtClean="0"/>
              <a:t>(1957, </a:t>
            </a:r>
            <a:r>
              <a:rPr lang="ru-RU" sz="2400" i="1" dirty="0" err="1" smtClean="0"/>
              <a:t>перероблений</a:t>
            </a:r>
            <a:r>
              <a:rPr lang="ru-RU" sz="2400" i="1" dirty="0" smtClean="0"/>
              <a:t> в 1964 і в 1965), </a:t>
            </a:r>
          </a:p>
          <a:p>
            <a:pPr algn="ctr">
              <a:buNone/>
            </a:pPr>
            <a:r>
              <a:rPr lang="ru-RU" sz="2400" dirty="0" smtClean="0"/>
              <a:t>в якому </a:t>
            </a:r>
            <a:r>
              <a:rPr lang="ru-RU" sz="2400" dirty="0" err="1" smtClean="0"/>
              <a:t>проявився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 автора до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психології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uk-UA" sz="2000" dirty="0" smtClean="0"/>
              <a:t>Збірка мала підзаголовок </a:t>
            </a:r>
            <a:r>
              <a:rPr lang="uk-UA" sz="2000" dirty="0" err="1" smtClean="0"/>
              <a:t>“</a:t>
            </a:r>
            <a:r>
              <a:rPr lang="uk-UA" sz="2000" b="1" i="1" dirty="0" err="1" smtClean="0"/>
              <a:t>Книга</a:t>
            </a:r>
            <a:r>
              <a:rPr lang="uk-UA" sz="2000" b="1" i="1" dirty="0" smtClean="0"/>
              <a:t> про </a:t>
            </a:r>
            <a:r>
              <a:rPr lang="uk-UA" sz="2000" b="1" i="1" dirty="0" err="1" smtClean="0"/>
              <a:t>любов</a:t>
            </a:r>
            <a:r>
              <a:rPr lang="uk-UA" sz="2000" dirty="0" err="1" smtClean="0"/>
              <a:t>”</a:t>
            </a:r>
            <a:r>
              <a:rPr lang="uk-UA" sz="2000" dirty="0" smtClean="0"/>
              <a:t> і була присвячена стосункам між чоловіком і жінкою, з усією їх складністю, що не відповідало комуністичній ідеології.</a:t>
            </a:r>
            <a:r>
              <a:rPr lang="ru-RU" sz="2000" dirty="0" smtClean="0"/>
              <a:t> 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Рабочий стол\28_black_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3438" y="214291"/>
            <a:ext cx="4143404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50-х поступово </a:t>
            </a:r>
            <a:r>
              <a:rPr lang="ru-RU" sz="2400" dirty="0" err="1" smtClean="0"/>
              <a:t>знаходив</a:t>
            </a:r>
            <a:r>
              <a:rPr lang="ru-RU" sz="2400" dirty="0" smtClean="0"/>
              <a:t> </a:t>
            </a:r>
            <a:r>
              <a:rPr lang="ru-RU" sz="2400" dirty="0" err="1" smtClean="0"/>
              <a:t>адекватну</a:t>
            </a:r>
            <a:r>
              <a:rPr lang="ru-RU" sz="2400" dirty="0" smtClean="0"/>
              <a:t> форму для </a:t>
            </a:r>
            <a:r>
              <a:rPr lang="ru-RU" sz="2400" dirty="0" err="1" smtClean="0"/>
              <a:t>вираження</a:t>
            </a:r>
            <a:r>
              <a:rPr lang="ru-RU" sz="2400" dirty="0" smtClean="0"/>
              <a:t> свого </a:t>
            </a:r>
            <a:r>
              <a:rPr lang="ru-RU" sz="2400" dirty="0" err="1" smtClean="0"/>
              <a:t>світогляду</a:t>
            </a:r>
            <a:r>
              <a:rPr lang="ru-RU" sz="2400" dirty="0" smtClean="0"/>
              <a:t> в </a:t>
            </a:r>
            <a:r>
              <a:rPr lang="ru-RU" sz="2400" dirty="0" err="1" smtClean="0"/>
              <a:t>драматургії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прозі</a:t>
            </a:r>
            <a:r>
              <a:rPr lang="ru-RU" sz="2400" dirty="0" smtClean="0"/>
              <a:t>. </a:t>
            </a:r>
            <a:r>
              <a:rPr lang="ru-RU" sz="2400" b="1" dirty="0" err="1" smtClean="0"/>
              <a:t>П'єса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Власники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ключів</a:t>
            </a:r>
            <a:r>
              <a:rPr lang="ru-RU" sz="2400" b="1" dirty="0" smtClean="0"/>
              <a:t>»</a:t>
            </a:r>
            <a:r>
              <a:rPr lang="ru-RU" sz="2400" dirty="0" smtClean="0"/>
              <a:t>(</a:t>
            </a:r>
            <a:r>
              <a:rPr lang="ru-RU" sz="2400" dirty="0" err="1" smtClean="0"/>
              <a:t>уперше</a:t>
            </a:r>
            <a:r>
              <a:rPr lang="ru-RU" sz="2400" dirty="0" smtClean="0"/>
              <a:t> поставлена в 1962), в якій </a:t>
            </a:r>
            <a:r>
              <a:rPr lang="ru-RU" sz="2400" dirty="0" err="1" smtClean="0"/>
              <a:t>протиставляються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обивателів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героїчних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використовуючи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військову</a:t>
            </a:r>
            <a:r>
              <a:rPr lang="ru-RU" sz="2400" dirty="0" smtClean="0"/>
              <a:t> тематику, </a:t>
            </a:r>
            <a:r>
              <a:rPr lang="ru-RU" sz="2400" dirty="0" err="1" smtClean="0"/>
              <a:t>викликала</a:t>
            </a:r>
            <a:r>
              <a:rPr lang="ru-RU" sz="2400" dirty="0" smtClean="0"/>
              <a:t> великий резонанс і на </a:t>
            </a:r>
            <a:r>
              <a:rPr lang="ru-RU" sz="2400" dirty="0" err="1" smtClean="0"/>
              <a:t>батьківщині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Кундери</a:t>
            </a:r>
            <a:r>
              <a:rPr lang="ru-RU" sz="2400" dirty="0" smtClean="0"/>
              <a:t>, і за кордоном.</a:t>
            </a:r>
            <a:endParaRPr lang="ru-RU" sz="2400" dirty="0"/>
          </a:p>
        </p:txBody>
      </p:sp>
      <p:pic>
        <p:nvPicPr>
          <p:cNvPr id="14338" name="Picture 2" descr="http://img1.1tv.ru/imgsize460x345/200810141314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953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User</cp:lastModifiedBy>
  <cp:revision>16</cp:revision>
  <dcterms:created xsi:type="dcterms:W3CDTF">2014-05-09T06:18:49Z</dcterms:created>
  <dcterms:modified xsi:type="dcterms:W3CDTF">2014-06-03T16:28:04Z</dcterms:modified>
</cp:coreProperties>
</file>