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7E27E4B-8581-4656-A7E3-DBC939E57832}" type="datetimeFigureOut">
              <a:rPr lang="ru-RU" smtClean="0"/>
              <a:t>09.06.2014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D675E1A-7058-4B25-A67F-DF7A45E0D93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b="1" dirty="0" err="1"/>
              <a:t>Органи</a:t>
            </a:r>
            <a:r>
              <a:rPr lang="ru-RU" sz="6000" b="1" dirty="0"/>
              <a:t> </a:t>
            </a:r>
            <a:r>
              <a:rPr lang="ru-RU" sz="6000" b="1" dirty="0" err="1"/>
              <a:t>державної</a:t>
            </a:r>
            <a:r>
              <a:rPr lang="ru-RU" sz="6000" b="1" dirty="0"/>
              <a:t> </a:t>
            </a:r>
            <a:r>
              <a:rPr lang="ru-RU" sz="6000" b="1" dirty="0" err="1"/>
              <a:t>податкової</a:t>
            </a:r>
            <a:r>
              <a:rPr lang="ru-RU" sz="6000" b="1" dirty="0"/>
              <a:t> </a:t>
            </a:r>
            <a:r>
              <a:rPr lang="ru-RU" sz="6000" b="1" dirty="0" err="1"/>
              <a:t>служби</a:t>
            </a:r>
            <a:r>
              <a:rPr lang="ru-RU" sz="6000" b="1" dirty="0"/>
              <a:t> </a:t>
            </a:r>
            <a:r>
              <a:rPr lang="ru-RU" sz="6000" b="1" dirty="0" err="1"/>
              <a:t>України</a:t>
            </a:r>
            <a:r>
              <a:rPr lang="ru-RU" sz="6000" b="1" dirty="0"/>
              <a:t> та </a:t>
            </a:r>
            <a:r>
              <a:rPr lang="ru-RU" sz="6000" b="1" dirty="0" err="1"/>
              <a:t>їх</a:t>
            </a:r>
            <a:r>
              <a:rPr lang="ru-RU" sz="6000" b="1" dirty="0"/>
              <a:t> </a:t>
            </a:r>
            <a:r>
              <a:rPr lang="ru-RU" sz="6000" b="1" dirty="0" err="1"/>
              <a:t>завдання</a:t>
            </a:r>
            <a:r>
              <a:rPr lang="ru-RU" sz="6000" b="1" dirty="0"/>
              <a:t>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Податкова</a:t>
            </a:r>
            <a:r>
              <a:rPr lang="ru-RU" dirty="0"/>
              <a:t> служба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організують</a:t>
            </a:r>
            <a:r>
              <a:rPr lang="ru-RU" dirty="0"/>
              <a:t> і </a:t>
            </a:r>
            <a:r>
              <a:rPr lang="ru-RU" dirty="0" err="1"/>
              <a:t>контролюють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податкових</a:t>
            </a:r>
            <a:r>
              <a:rPr lang="ru-RU" dirty="0"/>
              <a:t> і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неподаткових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276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в районах, </a:t>
            </a:r>
            <a:r>
              <a:rPr lang="ru-RU" dirty="0" err="1"/>
              <a:t>містах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</a:t>
            </a:r>
            <a:r>
              <a:rPr lang="ru-RU" dirty="0" err="1"/>
              <a:t>Києва</a:t>
            </a:r>
            <a:r>
              <a:rPr lang="ru-RU" dirty="0"/>
              <a:t> та Севастополя), районах у </a:t>
            </a:r>
            <a:r>
              <a:rPr lang="ru-RU" dirty="0" err="1"/>
              <a:t>містах</a:t>
            </a:r>
            <a:r>
              <a:rPr lang="ru-RU" dirty="0"/>
              <a:t>, </a:t>
            </a:r>
            <a:r>
              <a:rPr lang="ru-RU" dirty="0" err="1"/>
              <a:t>міжрайонні</a:t>
            </a:r>
            <a:r>
              <a:rPr lang="ru-RU" dirty="0"/>
              <a:t> та </a:t>
            </a:r>
            <a:r>
              <a:rPr lang="ru-RU" dirty="0" err="1"/>
              <a:t>об'єднані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</a:t>
            </a:r>
            <a:r>
              <a:rPr lang="ru-RU" dirty="0" err="1"/>
              <a:t>очолюють</a:t>
            </a:r>
            <a:r>
              <a:rPr lang="ru-RU" dirty="0"/>
              <a:t> начальники,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призначаються</a:t>
            </a:r>
            <a:r>
              <a:rPr lang="ru-RU" dirty="0"/>
              <a:t> на посаду і </a:t>
            </a:r>
            <a:r>
              <a:rPr lang="ru-RU" dirty="0" err="1"/>
              <a:t>звільняються</a:t>
            </a:r>
            <a:r>
              <a:rPr lang="ru-RU" dirty="0"/>
              <a:t> з посади Головою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голів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адміністрацій</a:t>
            </a:r>
            <a:r>
              <a:rPr lang="ru-RU" dirty="0"/>
              <a:t> в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областях,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Києві</a:t>
            </a:r>
            <a:r>
              <a:rPr lang="ru-RU" dirty="0"/>
              <a:t> та </a:t>
            </a:r>
            <a:r>
              <a:rPr lang="ru-RU" dirty="0" err="1"/>
              <a:t>Севастополі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629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uk-UA" dirty="0" smtClean="0"/>
              <a:t>Т</a:t>
            </a:r>
            <a:r>
              <a:rPr lang="ru-RU" dirty="0" err="1" smtClean="0"/>
              <a:t>аким</a:t>
            </a:r>
            <a:r>
              <a:rPr lang="ru-RU" dirty="0" smtClean="0"/>
              <a:t> </a:t>
            </a:r>
            <a:r>
              <a:rPr lang="ru-RU" dirty="0"/>
              <a:t>чином, </a:t>
            </a:r>
            <a:r>
              <a:rPr lang="ru-RU" dirty="0" err="1"/>
              <a:t>податкова</a:t>
            </a:r>
            <a:r>
              <a:rPr lang="ru-RU" dirty="0"/>
              <a:t> служба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три </a:t>
            </a:r>
            <a:r>
              <a:rPr lang="ru-RU" dirty="0" err="1"/>
              <a:t>рівні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smtClean="0"/>
              <a:t>-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адміністрацію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вища</a:t>
            </a:r>
            <a:r>
              <a:rPr lang="ru-RU" dirty="0"/>
              <a:t> ланка;</a:t>
            </a:r>
            <a:br>
              <a:rPr lang="ru-RU" dirty="0"/>
            </a:br>
            <a:r>
              <a:rPr lang="ru-RU" dirty="0" smtClean="0"/>
              <a:t>-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в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областях,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Києві</a:t>
            </a:r>
            <a:r>
              <a:rPr lang="ru-RU" dirty="0"/>
              <a:t> та </a:t>
            </a:r>
            <a:r>
              <a:rPr lang="ru-RU" dirty="0" err="1"/>
              <a:t>Севастополі</a:t>
            </a:r>
            <a:r>
              <a:rPr lang="ru-RU" dirty="0"/>
              <a:t> - </a:t>
            </a:r>
            <a:r>
              <a:rPr lang="ru-RU" dirty="0" err="1"/>
              <a:t>середня</a:t>
            </a:r>
            <a:r>
              <a:rPr lang="ru-RU" dirty="0"/>
              <a:t> ланка;</a:t>
            </a:r>
            <a:br>
              <a:rPr lang="ru-RU" dirty="0"/>
            </a:br>
            <a:r>
              <a:rPr lang="ru-RU" dirty="0" smtClean="0"/>
              <a:t>-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в районах, </a:t>
            </a:r>
            <a:r>
              <a:rPr lang="ru-RU" dirty="0" err="1"/>
              <a:t>містах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</a:t>
            </a:r>
            <a:r>
              <a:rPr lang="ru-RU" dirty="0" err="1"/>
              <a:t>Києва</a:t>
            </a:r>
            <a:r>
              <a:rPr lang="ru-RU" dirty="0"/>
              <a:t> та Севастополя), районах у </a:t>
            </a:r>
            <a:r>
              <a:rPr lang="ru-RU" dirty="0" err="1"/>
              <a:t>містах</a:t>
            </a:r>
            <a:r>
              <a:rPr lang="ru-RU" dirty="0"/>
              <a:t>, </a:t>
            </a:r>
            <a:r>
              <a:rPr lang="ru-RU" dirty="0" err="1"/>
              <a:t>міжрайонні</a:t>
            </a:r>
            <a:r>
              <a:rPr lang="ru-RU" dirty="0"/>
              <a:t> та </a:t>
            </a:r>
            <a:r>
              <a:rPr lang="ru-RU" dirty="0" err="1"/>
              <a:t>об`єднані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- </a:t>
            </a:r>
            <a:r>
              <a:rPr lang="ru-RU" dirty="0" err="1"/>
              <a:t>базова</a:t>
            </a:r>
            <a:r>
              <a:rPr lang="ru-RU" dirty="0"/>
              <a:t> ланка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593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-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/>
              <a:t>контролю за </a:t>
            </a:r>
            <a:r>
              <a:rPr lang="ru-RU" dirty="0" err="1"/>
              <a:t>додержанням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правильністю</a:t>
            </a:r>
            <a:r>
              <a:rPr lang="ru-RU" dirty="0"/>
              <a:t> </a:t>
            </a:r>
            <a:r>
              <a:rPr lang="ru-RU" dirty="0" err="1"/>
              <a:t>обчислення</a:t>
            </a:r>
            <a:r>
              <a:rPr lang="ru-RU" dirty="0"/>
              <a:t>, </a:t>
            </a:r>
            <a:r>
              <a:rPr lang="ru-RU" dirty="0" err="1"/>
              <a:t>повнотою</a:t>
            </a:r>
            <a:r>
              <a:rPr lang="ru-RU" dirty="0"/>
              <a:t> і </a:t>
            </a:r>
            <a:r>
              <a:rPr lang="ru-RU" dirty="0" err="1"/>
              <a:t>своєчасністю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(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неподаткових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податки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0019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внесення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встановленому</a:t>
            </a:r>
            <a:r>
              <a:rPr lang="ru-RU" dirty="0"/>
              <a:t> порядку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-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і </a:t>
            </a:r>
            <a:r>
              <a:rPr lang="ru-RU" dirty="0" err="1"/>
              <a:t>методичних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-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ведення</a:t>
            </a:r>
            <a:r>
              <a:rPr lang="ru-RU" dirty="0"/>
              <a:t>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-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Єдиного</a:t>
            </a:r>
            <a:r>
              <a:rPr lang="ru-RU" dirty="0"/>
              <a:t> банку </a:t>
            </a:r>
            <a:r>
              <a:rPr lang="ru-RU" dirty="0" err="1"/>
              <a:t>даних</a:t>
            </a:r>
            <a:r>
              <a:rPr lang="ru-RU" dirty="0"/>
              <a:t> про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-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09542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роз'яснення</a:t>
            </a:r>
            <a:r>
              <a:rPr lang="ru-RU" dirty="0" smtClean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-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/>
              <a:t>злочинам</a:t>
            </a:r>
            <a:r>
              <a:rPr lang="ru-RU" dirty="0"/>
              <a:t>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правопорушенням</a:t>
            </a:r>
            <a:r>
              <a:rPr lang="ru-RU" dirty="0"/>
              <a:t>, </a:t>
            </a:r>
            <a:r>
              <a:rPr lang="ru-RU" dirty="0" err="1"/>
              <a:t>віднесеним</a:t>
            </a:r>
            <a:r>
              <a:rPr lang="ru-RU" dirty="0"/>
              <a:t> законом до </a:t>
            </a:r>
            <a:r>
              <a:rPr lang="ru-RU" dirty="0" err="1"/>
              <a:t>компетенції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міліції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розкриття</a:t>
            </a:r>
            <a:r>
              <a:rPr lang="ru-RU" dirty="0"/>
              <a:t>, </a:t>
            </a:r>
            <a:r>
              <a:rPr lang="ru-RU" dirty="0" err="1"/>
              <a:t>припинення</a:t>
            </a:r>
            <a:r>
              <a:rPr lang="ru-RU" dirty="0"/>
              <a:t>, </a:t>
            </a:r>
            <a:r>
              <a:rPr lang="ru-RU" dirty="0" err="1"/>
              <a:t>розслідування</a:t>
            </a:r>
            <a:r>
              <a:rPr lang="ru-RU" dirty="0"/>
              <a:t> та </a:t>
            </a:r>
            <a:r>
              <a:rPr lang="ru-RU" dirty="0" err="1"/>
              <a:t>провадження</a:t>
            </a:r>
            <a:r>
              <a:rPr lang="ru-RU" dirty="0"/>
              <a:t> у справах про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660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 err="1"/>
              <a:t>Надійність</a:t>
            </a:r>
            <a:r>
              <a:rPr lang="ru-RU" dirty="0"/>
              <a:t> та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: </a:t>
            </a:r>
            <a:r>
              <a:rPr lang="ru-RU" dirty="0" err="1"/>
              <a:t>раціональності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86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>
            <a:normAutofit/>
          </a:bodyPr>
          <a:lstStyle/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розпочалось</a:t>
            </a:r>
            <a:r>
              <a:rPr lang="ru-RU" dirty="0"/>
              <a:t> у 1991 </a:t>
            </a:r>
            <a:r>
              <a:rPr lang="ru-RU" dirty="0" err="1"/>
              <a:t>році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з переходом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у бюджет до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. За умов </a:t>
            </a:r>
            <a:r>
              <a:rPr lang="ru-RU" dirty="0" err="1"/>
              <a:t>податкового</a:t>
            </a:r>
            <a:r>
              <a:rPr lang="ru-RU" dirty="0"/>
              <a:t> методу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бюджету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необхідна</a:t>
            </a:r>
            <a:r>
              <a:rPr lang="ru-RU" dirty="0"/>
              <a:t> </a:t>
            </a:r>
            <a:r>
              <a:rPr lang="ru-RU" dirty="0" err="1"/>
              <a:t>самостійна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організована</a:t>
            </a:r>
            <a:r>
              <a:rPr lang="ru-RU" dirty="0"/>
              <a:t> і </a:t>
            </a:r>
            <a:r>
              <a:rPr lang="ru-RU" dirty="0" err="1"/>
              <a:t>міцна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служба, яка </a:t>
            </a:r>
            <a:r>
              <a:rPr lang="ru-RU" dirty="0" err="1"/>
              <a:t>здійснює</a:t>
            </a:r>
            <a:r>
              <a:rPr lang="ru-RU" dirty="0"/>
              <a:t> контроль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.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не </a:t>
            </a:r>
            <a:r>
              <a:rPr lang="ru-RU" dirty="0" err="1"/>
              <a:t>існувало</a:t>
            </a:r>
            <a:r>
              <a:rPr lang="ru-RU" dirty="0"/>
              <a:t>.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в областях, районах,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виділялись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відділи</a:t>
            </a:r>
            <a:r>
              <a:rPr lang="ru-RU" dirty="0"/>
              <a:t> та </a:t>
            </a:r>
            <a:r>
              <a:rPr lang="ru-RU" dirty="0" err="1"/>
              <a:t>інспекції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. Вони несли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дотриманням</a:t>
            </a:r>
            <a:r>
              <a:rPr lang="ru-RU" dirty="0"/>
              <a:t> чинного порядку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за </a:t>
            </a:r>
            <a:r>
              <a:rPr lang="ru-RU" dirty="0" err="1"/>
              <a:t>виконання</a:t>
            </a:r>
            <a:r>
              <a:rPr lang="ru-RU" dirty="0"/>
              <a:t> плану </a:t>
            </a:r>
            <a:r>
              <a:rPr lang="ru-RU" dirty="0" err="1"/>
              <a:t>надходжень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до бюджету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742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/>
              <a:t>У 1991 </a:t>
            </a:r>
            <a:r>
              <a:rPr lang="ru-RU" dirty="0" err="1"/>
              <a:t>році</a:t>
            </a:r>
            <a:r>
              <a:rPr lang="ru-RU" dirty="0"/>
              <a:t> при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створена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інспекція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в 1996 </a:t>
            </a:r>
            <a:r>
              <a:rPr lang="ru-RU" dirty="0" err="1"/>
              <a:t>році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кримінальним</a:t>
            </a:r>
            <a:r>
              <a:rPr lang="ru-RU" dirty="0"/>
              <a:t> </a:t>
            </a:r>
            <a:r>
              <a:rPr lang="ru-RU" dirty="0" err="1"/>
              <a:t>приховуванням</a:t>
            </a:r>
            <a:r>
              <a:rPr lang="ru-RU" dirty="0"/>
              <a:t> </a:t>
            </a:r>
            <a:r>
              <a:rPr lang="ru-RU" dirty="0" err="1"/>
              <a:t>прибутків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створена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адміністрація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надали</a:t>
            </a:r>
            <a:r>
              <a:rPr lang="ru-RU" dirty="0"/>
              <a:t> статус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9499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04664"/>
            <a:ext cx="7543800" cy="5760640"/>
          </a:xfrm>
        </p:spPr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належать: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адміністрація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в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областях,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Києві</a:t>
            </a:r>
            <a:r>
              <a:rPr lang="ru-RU" dirty="0"/>
              <a:t> та </a:t>
            </a:r>
            <a:r>
              <a:rPr lang="ru-RU" dirty="0" err="1"/>
              <a:t>Севастополі</a:t>
            </a:r>
            <a:r>
              <a:rPr lang="ru-RU" dirty="0"/>
              <a:t>,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в районах, </a:t>
            </a:r>
            <a:r>
              <a:rPr lang="ru-RU" dirty="0" err="1"/>
              <a:t>містах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</a:t>
            </a:r>
            <a:r>
              <a:rPr lang="ru-RU" dirty="0" err="1"/>
              <a:t>Києва</a:t>
            </a:r>
            <a:r>
              <a:rPr lang="ru-RU" dirty="0"/>
              <a:t> та Севастополя), районах у </a:t>
            </a:r>
            <a:r>
              <a:rPr lang="ru-RU" dirty="0" err="1"/>
              <a:t>містах</a:t>
            </a:r>
            <a:r>
              <a:rPr lang="ru-RU" dirty="0"/>
              <a:t> (рис.3).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з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податковими</a:t>
            </a:r>
            <a:r>
              <a:rPr lang="ru-RU" dirty="0"/>
              <a:t> </a:t>
            </a:r>
            <a:r>
              <a:rPr lang="ru-RU" dirty="0" err="1"/>
              <a:t>правопорушеннями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міліція</a:t>
            </a:r>
            <a:r>
              <a:rPr lang="ru-RU" dirty="0"/>
              <a:t>) і </a:t>
            </a:r>
            <a:r>
              <a:rPr lang="ru-RU" dirty="0" err="1"/>
              <a:t>підрозділи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адміністрування</a:t>
            </a:r>
            <a:r>
              <a:rPr lang="ru-RU" dirty="0"/>
              <a:t> акцизного </a:t>
            </a:r>
            <a:r>
              <a:rPr lang="ru-RU" dirty="0" err="1"/>
              <a:t>збору</a:t>
            </a:r>
            <a:r>
              <a:rPr lang="ru-RU" dirty="0"/>
              <a:t> і контролю за </a:t>
            </a:r>
            <a:r>
              <a:rPr lang="ru-RU" dirty="0" err="1"/>
              <a:t>виробництвом</a:t>
            </a:r>
            <a:r>
              <a:rPr lang="ru-RU" dirty="0"/>
              <a:t> та </a:t>
            </a:r>
            <a:r>
              <a:rPr lang="ru-RU" dirty="0" err="1"/>
              <a:t>обігом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2532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адміністрація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умов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утворювати</a:t>
            </a:r>
            <a:r>
              <a:rPr lang="ru-RU" dirty="0"/>
              <a:t> </a:t>
            </a:r>
            <a:r>
              <a:rPr lang="ru-RU" dirty="0" err="1"/>
              <a:t>міжрайонні</a:t>
            </a:r>
            <a:r>
              <a:rPr lang="ru-RU" dirty="0"/>
              <a:t> (на два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районів</a:t>
            </a:r>
            <a:r>
              <a:rPr lang="ru-RU" dirty="0"/>
              <a:t>), </a:t>
            </a:r>
            <a:r>
              <a:rPr lang="ru-RU" dirty="0" err="1"/>
              <a:t>об'єднані</a:t>
            </a:r>
            <a:r>
              <a:rPr lang="ru-RU" dirty="0"/>
              <a:t> (на </a:t>
            </a:r>
            <a:r>
              <a:rPr lang="ru-RU" dirty="0" err="1"/>
              <a:t>місто</a:t>
            </a:r>
            <a:r>
              <a:rPr lang="ru-RU" dirty="0"/>
              <a:t> і район)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інспекції</a:t>
            </a:r>
            <a:r>
              <a:rPr lang="ru-RU" dirty="0"/>
              <a:t> та 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міліції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804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податковій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адміністраціях</a:t>
            </a:r>
            <a:r>
              <a:rPr lang="ru-RU" dirty="0"/>
              <a:t> в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областях,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Києві</a:t>
            </a:r>
            <a:r>
              <a:rPr lang="ru-RU" dirty="0"/>
              <a:t> та </a:t>
            </a:r>
            <a:r>
              <a:rPr lang="ru-RU" dirty="0" err="1"/>
              <a:t>Севастополі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</a:t>
            </a:r>
            <a:r>
              <a:rPr lang="ru-RU" dirty="0" err="1"/>
              <a:t>колегії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дорадчими</a:t>
            </a:r>
            <a:r>
              <a:rPr lang="ru-RU" dirty="0"/>
              <a:t> органами і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  <a:r>
              <a:rPr lang="ru-RU" dirty="0" err="1"/>
              <a:t>найважливіші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адміністрацій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948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службу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очолює</a:t>
            </a:r>
            <a:r>
              <a:rPr lang="ru-RU" dirty="0"/>
              <a:t> Голова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призначає</a:t>
            </a:r>
            <a:r>
              <a:rPr lang="ru-RU" dirty="0"/>
              <a:t> на посаду та </a:t>
            </a:r>
            <a:r>
              <a:rPr lang="ru-RU" dirty="0" err="1"/>
              <a:t>звільняє</a:t>
            </a:r>
            <a:r>
              <a:rPr lang="ru-RU" dirty="0"/>
              <a:t> з посади Президент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Прем'єр-міністра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0237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04664"/>
            <a:ext cx="7543800" cy="5760640"/>
          </a:xfrm>
        </p:spPr>
        <p:txBody>
          <a:bodyPr/>
          <a:lstStyle/>
          <a:p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в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областях, </a:t>
            </a:r>
            <a:r>
              <a:rPr lang="ru-RU" dirty="0" err="1"/>
              <a:t>містах</a:t>
            </a:r>
            <a:r>
              <a:rPr lang="ru-RU" dirty="0"/>
              <a:t> </a:t>
            </a:r>
            <a:r>
              <a:rPr lang="ru-RU" dirty="0" err="1"/>
              <a:t>Києві</a:t>
            </a:r>
            <a:r>
              <a:rPr lang="ru-RU" dirty="0"/>
              <a:t> та </a:t>
            </a:r>
            <a:r>
              <a:rPr lang="ru-RU" dirty="0" err="1"/>
              <a:t>Севастополі</a:t>
            </a:r>
            <a:r>
              <a:rPr lang="ru-RU" dirty="0"/>
              <a:t> </a:t>
            </a:r>
            <a:r>
              <a:rPr lang="ru-RU" dirty="0" err="1"/>
              <a:t>очолюють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призначаються</a:t>
            </a:r>
            <a:r>
              <a:rPr lang="ru-RU" dirty="0"/>
              <a:t> на посаду і </a:t>
            </a:r>
            <a:r>
              <a:rPr lang="ru-RU" dirty="0" err="1"/>
              <a:t>звільняються</a:t>
            </a:r>
            <a:r>
              <a:rPr lang="ru-RU" dirty="0"/>
              <a:t> з посади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527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</TotalTime>
  <Words>525</Words>
  <Application>Microsoft Office PowerPoint</Application>
  <PresentationFormat>Экран (4:3)</PresentationFormat>
  <Paragraphs>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NewsPrint</vt:lpstr>
      <vt:lpstr>Органи державної податкової служби України та їх завдання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 державної податкової служби України та їх завдання </dc:title>
  <dc:creator>Sasha</dc:creator>
  <cp:lastModifiedBy>Sasha</cp:lastModifiedBy>
  <cp:revision>2</cp:revision>
  <dcterms:created xsi:type="dcterms:W3CDTF">2014-04-02T15:11:26Z</dcterms:created>
  <dcterms:modified xsi:type="dcterms:W3CDTF">2014-06-08T21:32:48Z</dcterms:modified>
</cp:coreProperties>
</file>