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19.05.2013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19.05.2013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19.05.2013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19.05.2013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19.05.2013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19.05.2013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19.05.2013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6286544"/>
          </a:xfrm>
        </p:spPr>
        <p:txBody>
          <a:bodyPr>
            <a:normAutofit/>
          </a:bodyPr>
          <a:lstStyle/>
          <a:p>
            <a:r>
              <a:rPr lang="uk-UA" sz="2400" dirty="0" smtClean="0"/>
              <a:t>Міністерство освіти і науки, молоді та спорту України </a:t>
            </a:r>
            <a:br>
              <a:rPr lang="uk-UA" sz="2400" dirty="0" smtClean="0"/>
            </a:br>
            <a:r>
              <a:rPr lang="uk-UA" sz="2400" dirty="0" smtClean="0"/>
              <a:t>Спеціалізована школа №298 Оболонського району м. Києва</a:t>
            </a:r>
            <a:br>
              <a:rPr lang="uk-UA" sz="2400" dirty="0" smtClean="0"/>
            </a:br>
            <a:r>
              <a:rPr lang="uk-UA" sz="2400" dirty="0" smtClean="0"/>
              <a:t>Творча презентація з курсу за вибором</a:t>
            </a:r>
            <a:br>
              <a:rPr lang="uk-UA" sz="2400" dirty="0" smtClean="0"/>
            </a:br>
            <a:r>
              <a:rPr lang="uk-UA" sz="2400" dirty="0" smtClean="0"/>
              <a:t>“Гіди - перекладачі” на тему:</a:t>
            </a:r>
            <a:br>
              <a:rPr lang="uk-UA" sz="2400" dirty="0" smtClean="0"/>
            </a:br>
            <a:r>
              <a:rPr lang="en-US" sz="2400" dirty="0" smtClean="0"/>
              <a:t>Kiev Metro</a:t>
            </a:r>
            <a:r>
              <a:rPr lang="uk-UA" sz="2400" dirty="0" smtClean="0"/>
              <a:t/>
            </a:r>
            <a:br>
              <a:rPr lang="uk-UA" sz="2400" dirty="0" smtClean="0"/>
            </a:br>
            <a:r>
              <a:rPr lang="uk-UA" sz="2400" dirty="0" smtClean="0"/>
              <a:t>                                                                          Виконав учень 10-а класу</a:t>
            </a:r>
            <a:br>
              <a:rPr lang="uk-UA" sz="2400" dirty="0" smtClean="0"/>
            </a:br>
            <a:r>
              <a:rPr lang="uk-UA" sz="2400" dirty="0" smtClean="0"/>
              <a:t>                                                                                             Бородай Денис</a:t>
            </a:r>
            <a:br>
              <a:rPr lang="uk-UA" sz="2400" dirty="0" smtClean="0"/>
            </a:br>
            <a:r>
              <a:rPr lang="uk-UA" sz="2400" dirty="0" smtClean="0"/>
              <a:t>Київ 2013</a:t>
            </a:r>
            <a:endParaRPr lang="ru-R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Klovska_metro_station_Kiev_2010_02.jpg"/>
          <p:cNvPicPr>
            <a:picLocks noGrp="1" noChangeAspect="1"/>
          </p:cNvPicPr>
          <p:nvPr>
            <p:ph idx="1"/>
          </p:nvPr>
        </p:nvPicPr>
        <p:blipFill>
          <a:blip r:embed="rId2" cstate="print"/>
          <a:stretch>
            <a:fillRect/>
          </a:stretch>
        </p:blipFill>
        <p:spPr>
          <a:xfrm>
            <a:off x="5143504" y="428604"/>
            <a:ext cx="3786214" cy="2517833"/>
          </a:xfrm>
        </p:spPr>
      </p:pic>
      <p:sp>
        <p:nvSpPr>
          <p:cNvPr id="2" name="Заголовок 1"/>
          <p:cNvSpPr>
            <a:spLocks noGrp="1"/>
          </p:cNvSpPr>
          <p:nvPr>
            <p:ph type="title"/>
          </p:nvPr>
        </p:nvSpPr>
        <p:spPr>
          <a:xfrm>
            <a:off x="457200" y="274638"/>
            <a:ext cx="4614866" cy="6226196"/>
          </a:xfrm>
        </p:spPr>
        <p:txBody>
          <a:bodyPr>
            <a:normAutofit fontScale="90000"/>
          </a:bodyPr>
          <a:lstStyle/>
          <a:p>
            <a:r>
              <a:rPr lang="en-US" sz="3600" dirty="0" smtClean="0"/>
              <a:t>Only in the 1970s did decorative architecture start to make a recovery. The stations built from the 1980s onwards show more innovative design when compared with stations of the same era in other cities of the former USSR.</a:t>
            </a:r>
            <a:endParaRPr lang="ru-RU" sz="3600" dirty="0"/>
          </a:p>
        </p:txBody>
      </p:sp>
      <p:pic>
        <p:nvPicPr>
          <p:cNvPr id="5" name="Рисунок 4" descr="800px-Nyvky_metro_station_Kiev_2010_01.jpg"/>
          <p:cNvPicPr>
            <a:picLocks noChangeAspect="1"/>
          </p:cNvPicPr>
          <p:nvPr/>
        </p:nvPicPr>
        <p:blipFill>
          <a:blip r:embed="rId3" cstate="print"/>
          <a:stretch>
            <a:fillRect/>
          </a:stretch>
        </p:blipFill>
        <p:spPr>
          <a:xfrm>
            <a:off x="5138532" y="3429000"/>
            <a:ext cx="3835977" cy="26180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Counters_subway.JPG"/>
          <p:cNvPicPr>
            <a:picLocks noGrp="1" noChangeAspect="1"/>
          </p:cNvPicPr>
          <p:nvPr>
            <p:ph idx="1"/>
          </p:nvPr>
        </p:nvPicPr>
        <p:blipFill>
          <a:blip r:embed="rId2" cstate="print"/>
          <a:stretch>
            <a:fillRect/>
          </a:stretch>
        </p:blipFill>
        <p:spPr>
          <a:xfrm>
            <a:off x="500034" y="3571876"/>
            <a:ext cx="4106342" cy="2730718"/>
          </a:xfrm>
        </p:spPr>
      </p:pic>
      <p:sp>
        <p:nvSpPr>
          <p:cNvPr id="2" name="Заголовок 1"/>
          <p:cNvSpPr>
            <a:spLocks noGrp="1"/>
          </p:cNvSpPr>
          <p:nvPr>
            <p:ph type="title"/>
          </p:nvPr>
        </p:nvSpPr>
        <p:spPr>
          <a:xfrm>
            <a:off x="457200" y="274638"/>
            <a:ext cx="8229600" cy="3368676"/>
          </a:xfrm>
        </p:spPr>
        <p:txBody>
          <a:bodyPr>
            <a:normAutofit fontScale="90000"/>
          </a:bodyPr>
          <a:lstStyle/>
          <a:p>
            <a:r>
              <a:rPr lang="en-US" sz="3200" dirty="0" smtClean="0"/>
              <a:t>Plastic tokens are used for turnstiles; the tokens can be bought from cashiers at all stations or from automatic exchange machines that exchange 2 and 10 </a:t>
            </a:r>
            <a:r>
              <a:rPr lang="en-US" sz="3200" dirty="0" err="1" smtClean="0"/>
              <a:t>Hryvnia</a:t>
            </a:r>
            <a:r>
              <a:rPr lang="en-US" sz="3200" dirty="0" smtClean="0"/>
              <a:t> bills into tokens. The current tokens are of blue color; before 2008 green tokens were used that are no longer valid.</a:t>
            </a:r>
            <a:endParaRPr lang="ru-RU" sz="3200" dirty="0"/>
          </a:p>
        </p:txBody>
      </p:sp>
      <p:pic>
        <p:nvPicPr>
          <p:cNvPr id="5" name="Рисунок 4" descr="800px-Жетоны_киевского_метро.jpg"/>
          <p:cNvPicPr>
            <a:picLocks noChangeAspect="1"/>
          </p:cNvPicPr>
          <p:nvPr/>
        </p:nvPicPr>
        <p:blipFill>
          <a:blip r:embed="rId3" cstate="print"/>
          <a:stretch>
            <a:fillRect/>
          </a:stretch>
        </p:blipFill>
        <p:spPr>
          <a:xfrm>
            <a:off x="4786314" y="3500438"/>
            <a:ext cx="3657600" cy="1641348"/>
          </a:xfrm>
          <a:prstGeom prst="rect">
            <a:avLst/>
          </a:prstGeom>
        </p:spPr>
      </p:pic>
      <p:pic>
        <p:nvPicPr>
          <p:cNvPr id="6" name="Рисунок 5" descr="800px-Юбилейные_жетоны_киевского_метро.jpg"/>
          <p:cNvPicPr>
            <a:picLocks noChangeAspect="1"/>
          </p:cNvPicPr>
          <p:nvPr/>
        </p:nvPicPr>
        <p:blipFill>
          <a:blip r:embed="rId4" cstate="print"/>
          <a:stretch>
            <a:fillRect/>
          </a:stretch>
        </p:blipFill>
        <p:spPr>
          <a:xfrm>
            <a:off x="4714876" y="5143512"/>
            <a:ext cx="3657600" cy="14356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12px-Kyiv_Metro_logo.svg.png"/>
          <p:cNvPicPr>
            <a:picLocks noGrp="1" noChangeAspect="1"/>
          </p:cNvPicPr>
          <p:nvPr>
            <p:ph idx="1"/>
          </p:nvPr>
        </p:nvPicPr>
        <p:blipFill>
          <a:blip r:embed="rId2" cstate="print"/>
          <a:stretch>
            <a:fillRect/>
          </a:stretch>
        </p:blipFill>
        <p:spPr>
          <a:xfrm>
            <a:off x="5357818" y="1214422"/>
            <a:ext cx="3542596" cy="4121675"/>
          </a:xfrm>
        </p:spPr>
      </p:pic>
      <p:sp>
        <p:nvSpPr>
          <p:cNvPr id="2" name="Заголовок 1"/>
          <p:cNvSpPr>
            <a:spLocks noGrp="1"/>
          </p:cNvSpPr>
          <p:nvPr>
            <p:ph type="title"/>
          </p:nvPr>
        </p:nvSpPr>
        <p:spPr>
          <a:xfrm>
            <a:off x="457200" y="274638"/>
            <a:ext cx="4900618" cy="6083320"/>
          </a:xfrm>
        </p:spPr>
        <p:txBody>
          <a:bodyPr>
            <a:normAutofit/>
          </a:bodyPr>
          <a:lstStyle/>
          <a:p>
            <a:r>
              <a:rPr lang="en-US" sz="2000" dirty="0" smtClean="0"/>
              <a:t>The Kiev Metro </a:t>
            </a:r>
            <a:r>
              <a:rPr lang="en-US" sz="2000" dirty="0" smtClean="0"/>
              <a:t>is </a:t>
            </a:r>
            <a:r>
              <a:rPr lang="en-US" sz="2000" dirty="0" smtClean="0"/>
              <a:t>a metro system that is the mainstay of Kiev's public </a:t>
            </a:r>
            <a:r>
              <a:rPr lang="en-US" sz="2000" dirty="0" smtClean="0"/>
              <a:t>transpo</a:t>
            </a:r>
            <a:r>
              <a:rPr lang="en-US" sz="2000" dirty="0" smtClean="0"/>
              <a:t>r</a:t>
            </a:r>
            <a:r>
              <a:rPr lang="en-US" sz="2000" dirty="0" smtClean="0"/>
              <a:t>t</a:t>
            </a:r>
            <a:r>
              <a:rPr lang="en-US" sz="2000" dirty="0" smtClean="0"/>
              <a:t>. It was the </a:t>
            </a:r>
            <a:r>
              <a:rPr lang="en-US" sz="2000" dirty="0" smtClean="0"/>
              <a:t>first</a:t>
            </a:r>
            <a:r>
              <a:rPr lang="uk-UA" sz="2000" dirty="0" smtClean="0"/>
              <a:t> </a:t>
            </a:r>
            <a:r>
              <a:rPr lang="en-US" sz="2000" dirty="0" smtClean="0"/>
              <a:t>rapid </a:t>
            </a:r>
            <a:r>
              <a:rPr lang="en-US" sz="2000" dirty="0" smtClean="0"/>
              <a:t>transit system in Ukraine and the third one built in the USSR (after Moscow and St Petersburg Metros). It now has three lines with a total length of </a:t>
            </a:r>
            <a:r>
              <a:rPr lang="en-US" sz="2000" dirty="0" smtClean="0"/>
              <a:t>66</a:t>
            </a:r>
            <a:r>
              <a:rPr lang="en-US" sz="2000" dirty="0" smtClean="0"/>
              <a:t> </a:t>
            </a:r>
            <a:r>
              <a:rPr lang="en-US" sz="2000" dirty="0" err="1" smtClean="0"/>
              <a:t>kilometres</a:t>
            </a:r>
            <a:r>
              <a:rPr lang="en-US" sz="2000" dirty="0" smtClean="0"/>
              <a:t> (</a:t>
            </a:r>
            <a:r>
              <a:rPr lang="en-US" sz="2000" dirty="0" smtClean="0"/>
              <a:t>41 </a:t>
            </a:r>
            <a:r>
              <a:rPr lang="en-US" sz="2000" dirty="0" smtClean="0"/>
              <a:t>miles) and 51 stations. The system carries </a:t>
            </a:r>
            <a:r>
              <a:rPr lang="en-US" sz="2000" dirty="0" smtClean="0"/>
              <a:t>more than a </a:t>
            </a:r>
            <a:r>
              <a:rPr lang="en-US" sz="2000" dirty="0" smtClean="0"/>
              <a:t>million passengers </a:t>
            </a:r>
            <a:r>
              <a:rPr lang="en-US" sz="2000" dirty="0" smtClean="0"/>
              <a:t>daily. </a:t>
            </a:r>
            <a:r>
              <a:rPr lang="en-US" sz="2000" dirty="0" smtClean="0"/>
              <a:t>One of the deepest stations in the world, </a:t>
            </a:r>
            <a:r>
              <a:rPr lang="en-US" sz="2000" dirty="0" err="1" smtClean="0"/>
              <a:t>Arsenalna</a:t>
            </a:r>
            <a:r>
              <a:rPr lang="en-US" sz="2000" dirty="0" smtClean="0"/>
              <a:t> (at 105.5 m or 346 ft</a:t>
            </a:r>
            <a:r>
              <a:rPr lang="en-US" sz="2000" dirty="0" smtClean="0"/>
              <a:t>),</a:t>
            </a:r>
            <a:r>
              <a:rPr lang="en-US" sz="2000" dirty="0" smtClean="0"/>
              <a:t> is found on the system.</a:t>
            </a: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97px-Kiev_metro_-_metro_sign.jpg"/>
          <p:cNvPicPr>
            <a:picLocks noGrp="1" noChangeAspect="1"/>
          </p:cNvPicPr>
          <p:nvPr>
            <p:ph idx="1"/>
          </p:nvPr>
        </p:nvPicPr>
        <p:blipFill>
          <a:blip r:embed="rId2" cstate="print"/>
          <a:stretch>
            <a:fillRect/>
          </a:stretch>
        </p:blipFill>
        <p:spPr>
          <a:xfrm>
            <a:off x="6215074" y="1357298"/>
            <a:ext cx="2448104" cy="3693739"/>
          </a:xfrm>
        </p:spPr>
      </p:pic>
      <p:sp>
        <p:nvSpPr>
          <p:cNvPr id="2" name="Заголовок 1"/>
          <p:cNvSpPr>
            <a:spLocks noGrp="1"/>
          </p:cNvSpPr>
          <p:nvPr>
            <p:ph type="title"/>
          </p:nvPr>
        </p:nvSpPr>
        <p:spPr>
          <a:xfrm>
            <a:off x="457200" y="274638"/>
            <a:ext cx="5257808" cy="5797568"/>
          </a:xfrm>
        </p:spPr>
        <p:txBody>
          <a:bodyPr>
            <a:normAutofit/>
          </a:bodyPr>
          <a:lstStyle/>
          <a:p>
            <a:r>
              <a:rPr lang="en-US" sz="2000" dirty="0" smtClean="0"/>
              <a:t>The story for a rapid transit system in Kiev originates back to 1916 when businessmen of the Russo-American trading corporation attempted to collect funds to sponsor construction of a metro in Kiev, which previously has been a pioneering city for Imperial Russian rapid transit, like opening of the first Russian tram system</a:t>
            </a:r>
            <a:r>
              <a:rPr lang="en-US" sz="2000" dirty="0" smtClean="0"/>
              <a:t>. </a:t>
            </a:r>
            <a:r>
              <a:rPr lang="en-US" sz="2000" dirty="0" smtClean="0"/>
              <a:t>Following the Bolsheviks' victory in the Russian Civil War, Kiev became only a provincial city and no large-scale proposals to improve the city were drawn.</a:t>
            </a:r>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Vokzalna_metro_station_in_Kyiv.jpg"/>
          <p:cNvPicPr>
            <a:picLocks noGrp="1" noChangeAspect="1"/>
          </p:cNvPicPr>
          <p:nvPr>
            <p:ph idx="1"/>
          </p:nvPr>
        </p:nvPicPr>
        <p:blipFill>
          <a:blip r:embed="rId2" cstate="print"/>
          <a:stretch>
            <a:fillRect/>
          </a:stretch>
        </p:blipFill>
        <p:spPr>
          <a:xfrm>
            <a:off x="4643438" y="480754"/>
            <a:ext cx="4150181" cy="2733932"/>
          </a:xfrm>
        </p:spPr>
      </p:pic>
      <p:sp>
        <p:nvSpPr>
          <p:cNvPr id="2" name="Заголовок 1"/>
          <p:cNvSpPr>
            <a:spLocks noGrp="1"/>
          </p:cNvSpPr>
          <p:nvPr>
            <p:ph type="title"/>
          </p:nvPr>
        </p:nvSpPr>
        <p:spPr>
          <a:xfrm>
            <a:off x="285720" y="214290"/>
            <a:ext cx="4257676" cy="6226196"/>
          </a:xfrm>
        </p:spPr>
        <p:txBody>
          <a:bodyPr>
            <a:normAutofit fontScale="90000"/>
          </a:bodyPr>
          <a:lstStyle/>
          <a:p>
            <a:r>
              <a:rPr lang="en-US" sz="2800" dirty="0" smtClean="0"/>
              <a:t>Following the terrible destruction suffered by the city in the war, a massive reconstruction was opened for the capital of the third largest city in the USSR. This time the Metro was in the plan and construction began in August 1949. Eleven years later the first 5.2 </a:t>
            </a:r>
            <a:r>
              <a:rPr lang="en-US" sz="2800" dirty="0" err="1" smtClean="0"/>
              <a:t>kilometre</a:t>
            </a:r>
            <a:r>
              <a:rPr lang="en-US" sz="2800" dirty="0" smtClean="0"/>
              <a:t> segment from the </a:t>
            </a:r>
            <a:r>
              <a:rPr lang="en-US" sz="2800" dirty="0" err="1" smtClean="0"/>
              <a:t>Vokzalna</a:t>
            </a:r>
            <a:r>
              <a:rPr lang="en-US" sz="2800" dirty="0" smtClean="0"/>
              <a:t> to </a:t>
            </a:r>
            <a:r>
              <a:rPr lang="en-US" sz="2800" dirty="0" err="1" smtClean="0"/>
              <a:t>Dnipro</a:t>
            </a:r>
            <a:r>
              <a:rPr lang="en-US" sz="2800" dirty="0" smtClean="0"/>
              <a:t>.</a:t>
            </a:r>
            <a:endParaRPr lang="ru-RU" sz="2800" dirty="0"/>
          </a:p>
        </p:txBody>
      </p:sp>
      <p:pic>
        <p:nvPicPr>
          <p:cNvPr id="5" name="Рисунок 4" descr="800px-Metro_kiev_dnipro.JPG"/>
          <p:cNvPicPr>
            <a:picLocks noChangeAspect="1"/>
          </p:cNvPicPr>
          <p:nvPr/>
        </p:nvPicPr>
        <p:blipFill>
          <a:blip r:embed="rId3" cstate="print"/>
          <a:stretch>
            <a:fillRect/>
          </a:stretch>
        </p:blipFill>
        <p:spPr>
          <a:xfrm>
            <a:off x="4643438" y="3286124"/>
            <a:ext cx="4247896" cy="2808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900618" cy="6011882"/>
          </a:xfrm>
        </p:spPr>
        <p:txBody>
          <a:bodyPr>
            <a:normAutofit/>
          </a:bodyPr>
          <a:lstStyle/>
          <a:p>
            <a:r>
              <a:rPr lang="en-US" sz="3200" dirty="0" smtClean="0"/>
              <a:t>Construction of the second line began in the early 1970s and the first three stations were opened in 1976. What became known as the </a:t>
            </a:r>
            <a:r>
              <a:rPr lang="en-US" sz="3200" dirty="0" err="1" smtClean="0"/>
              <a:t>Kurenivsko-Chervonoarmiyska</a:t>
            </a:r>
            <a:r>
              <a:rPr lang="en-US" sz="3200" dirty="0" smtClean="0"/>
              <a:t> Line continued expanding</a:t>
            </a:r>
            <a:r>
              <a:rPr lang="en-US" sz="3200" dirty="0" smtClean="0"/>
              <a:t>.</a:t>
            </a:r>
            <a:endParaRPr lang="ru-RU" sz="3200" dirty="0"/>
          </a:p>
        </p:txBody>
      </p:sp>
      <p:pic>
        <p:nvPicPr>
          <p:cNvPr id="5" name="Рисунок 4" descr="800px-Obolon_metro_station_Kiev_02.jpg"/>
          <p:cNvPicPr>
            <a:picLocks noChangeAspect="1"/>
          </p:cNvPicPr>
          <p:nvPr/>
        </p:nvPicPr>
        <p:blipFill>
          <a:blip r:embed="rId2" cstate="print"/>
          <a:stretch>
            <a:fillRect/>
          </a:stretch>
        </p:blipFill>
        <p:spPr>
          <a:xfrm>
            <a:off x="5572132" y="2357430"/>
            <a:ext cx="3009904" cy="2001587"/>
          </a:xfrm>
          <a:prstGeom prst="rect">
            <a:avLst/>
          </a:prstGeom>
        </p:spPr>
      </p:pic>
      <p:pic>
        <p:nvPicPr>
          <p:cNvPr id="6" name="Рисунок 5" descr="800px-Maydan_Nezalezhnosti_metro_station_Kiev_2010_01.jpg"/>
          <p:cNvPicPr>
            <a:picLocks noChangeAspect="1"/>
          </p:cNvPicPr>
          <p:nvPr/>
        </p:nvPicPr>
        <p:blipFill>
          <a:blip r:embed="rId3" cstate="print"/>
          <a:stretch>
            <a:fillRect/>
          </a:stretch>
        </p:blipFill>
        <p:spPr>
          <a:xfrm>
            <a:off x="5572132" y="4572008"/>
            <a:ext cx="3048000" cy="2026920"/>
          </a:xfrm>
          <a:prstGeom prst="rect">
            <a:avLst/>
          </a:prstGeom>
        </p:spPr>
      </p:pic>
      <p:pic>
        <p:nvPicPr>
          <p:cNvPr id="8" name="Рисунок 7" descr="800px-Heroiv_Dnipra_metro_station_Kiev_2011_01.jpg"/>
          <p:cNvPicPr>
            <a:picLocks noChangeAspect="1"/>
          </p:cNvPicPr>
          <p:nvPr/>
        </p:nvPicPr>
        <p:blipFill>
          <a:blip r:embed="rId4" cstate="print"/>
          <a:stretch>
            <a:fillRect/>
          </a:stretch>
        </p:blipFill>
        <p:spPr>
          <a:xfrm>
            <a:off x="5572132" y="285728"/>
            <a:ext cx="3007915" cy="19288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Zoloti_Vorota_metro_station_Kiev_2010_01.jpg"/>
          <p:cNvPicPr>
            <a:picLocks noGrp="1" noChangeAspect="1"/>
          </p:cNvPicPr>
          <p:nvPr>
            <p:ph idx="1"/>
          </p:nvPr>
        </p:nvPicPr>
        <p:blipFill>
          <a:blip r:embed="rId2" cstate="print"/>
          <a:stretch>
            <a:fillRect/>
          </a:stretch>
        </p:blipFill>
        <p:spPr>
          <a:xfrm>
            <a:off x="5643570" y="285728"/>
            <a:ext cx="2933575" cy="1928826"/>
          </a:xfrm>
        </p:spPr>
      </p:pic>
      <p:sp>
        <p:nvSpPr>
          <p:cNvPr id="2" name="Заголовок 1"/>
          <p:cNvSpPr>
            <a:spLocks noGrp="1"/>
          </p:cNvSpPr>
          <p:nvPr>
            <p:ph type="title"/>
          </p:nvPr>
        </p:nvSpPr>
        <p:spPr>
          <a:xfrm>
            <a:off x="457200" y="274638"/>
            <a:ext cx="5186370" cy="6154758"/>
          </a:xfrm>
        </p:spPr>
        <p:txBody>
          <a:bodyPr>
            <a:normAutofit/>
          </a:bodyPr>
          <a:lstStyle/>
          <a:p>
            <a:r>
              <a:rPr lang="en-US" dirty="0" smtClean="0"/>
              <a:t>Construction of the third, </a:t>
            </a:r>
            <a:r>
              <a:rPr lang="en-US" dirty="0" err="1" smtClean="0"/>
              <a:t>Syretsko-Pecherska</a:t>
            </a:r>
            <a:r>
              <a:rPr lang="en-US" dirty="0" smtClean="0"/>
              <a:t> Line began in 1981 for the first three station segment to open in 1989 in central Kiev.</a:t>
            </a:r>
            <a:endParaRPr lang="ru-RU" dirty="0"/>
          </a:p>
        </p:txBody>
      </p:sp>
      <p:pic>
        <p:nvPicPr>
          <p:cNvPr id="5" name="Рисунок 4" descr="800px-Pecherska_metro_station_Kiev_2010_01.jpg"/>
          <p:cNvPicPr>
            <a:picLocks noChangeAspect="1"/>
          </p:cNvPicPr>
          <p:nvPr/>
        </p:nvPicPr>
        <p:blipFill>
          <a:blip r:embed="rId3" cstate="print"/>
          <a:stretch>
            <a:fillRect/>
          </a:stretch>
        </p:blipFill>
        <p:spPr>
          <a:xfrm>
            <a:off x="5643570" y="2428868"/>
            <a:ext cx="2928959" cy="1874534"/>
          </a:xfrm>
          <a:prstGeom prst="rect">
            <a:avLst/>
          </a:prstGeom>
        </p:spPr>
      </p:pic>
      <p:pic>
        <p:nvPicPr>
          <p:cNvPr id="6" name="Рисунок 5" descr="800px-Vydubychi_metro_station_Kiev_2010_01.jpg"/>
          <p:cNvPicPr>
            <a:picLocks noChangeAspect="1"/>
          </p:cNvPicPr>
          <p:nvPr/>
        </p:nvPicPr>
        <p:blipFill>
          <a:blip r:embed="rId4" cstate="print"/>
          <a:stretch>
            <a:fillRect/>
          </a:stretch>
        </p:blipFill>
        <p:spPr>
          <a:xfrm>
            <a:off x="5643570" y="4572007"/>
            <a:ext cx="2928958" cy="19477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85721" y="1"/>
          <a:ext cx="8143933" cy="6872049"/>
        </p:xfrm>
        <a:graphic>
          <a:graphicData uri="http://schemas.openxmlformats.org/drawingml/2006/table">
            <a:tbl>
              <a:tblPr firstRow="1" bandRow="1">
                <a:tableStyleId>{5C22544A-7EE6-4342-B048-85BDC9FD1C3A}</a:tableStyleId>
              </a:tblPr>
              <a:tblGrid>
                <a:gridCol w="1163419"/>
                <a:gridCol w="1163419"/>
                <a:gridCol w="1163419"/>
                <a:gridCol w="1163419"/>
                <a:gridCol w="1163419"/>
                <a:gridCol w="1163419"/>
                <a:gridCol w="1163419"/>
              </a:tblGrid>
              <a:tr h="942158">
                <a:tc>
                  <a:txBody>
                    <a:bodyPr/>
                    <a:lstStyle/>
                    <a:p>
                      <a:r>
                        <a:rPr lang="en-US" sz="1400" b="1" i="0" kern="1200" dirty="0" smtClean="0">
                          <a:solidFill>
                            <a:schemeClr val="lt1"/>
                          </a:solidFill>
                          <a:latin typeface="+mn-lt"/>
                          <a:ea typeface="+mn-ea"/>
                          <a:cs typeface="+mn-cs"/>
                        </a:rPr>
                        <a:t>Livery</a:t>
                      </a:r>
                      <a:r>
                        <a:rPr lang="en-US" sz="1400" dirty="0" smtClean="0"/>
                        <a:t/>
                      </a:r>
                      <a:br>
                        <a:rPr lang="en-US" sz="1400" dirty="0" smtClean="0"/>
                      </a:br>
                      <a:r>
                        <a:rPr lang="en-US" sz="1400" b="1" i="0" kern="1200" dirty="0" smtClean="0">
                          <a:solidFill>
                            <a:schemeClr val="lt1"/>
                          </a:solidFill>
                          <a:latin typeface="+mn-lt"/>
                          <a:ea typeface="+mn-ea"/>
                          <a:cs typeface="+mn-cs"/>
                        </a:rPr>
                        <a:t>and #</a:t>
                      </a:r>
                      <a:endParaRPr lang="ru-RU" sz="1400" dirty="0"/>
                    </a:p>
                  </a:txBody>
                  <a:tcPr/>
                </a:tc>
                <a:tc>
                  <a:txBody>
                    <a:bodyPr/>
                    <a:lstStyle/>
                    <a:p>
                      <a:r>
                        <a:rPr lang="en-US" sz="1400" b="1" i="0" kern="1200" dirty="0" smtClean="0">
                          <a:solidFill>
                            <a:schemeClr val="lt1"/>
                          </a:solidFill>
                          <a:latin typeface="+mn-lt"/>
                          <a:ea typeface="+mn-ea"/>
                          <a:cs typeface="+mn-cs"/>
                        </a:rPr>
                        <a:t>Name</a:t>
                      </a:r>
                      <a:endParaRPr lang="ru-RU" sz="1400" dirty="0"/>
                    </a:p>
                  </a:txBody>
                  <a:tcPr/>
                </a:tc>
                <a:tc>
                  <a:txBody>
                    <a:bodyPr/>
                    <a:lstStyle/>
                    <a:p>
                      <a:r>
                        <a:rPr lang="en-US" sz="1400" b="1" i="0" kern="1200" dirty="0" smtClean="0">
                          <a:solidFill>
                            <a:schemeClr val="lt1"/>
                          </a:solidFill>
                          <a:latin typeface="+mn-lt"/>
                          <a:ea typeface="+mn-ea"/>
                          <a:cs typeface="+mn-cs"/>
                        </a:rPr>
                        <a:t>Date of first</a:t>
                      </a:r>
                      <a:r>
                        <a:rPr lang="en-US" sz="1400" dirty="0" smtClean="0"/>
                        <a:t/>
                      </a:r>
                      <a:br>
                        <a:rPr lang="en-US" sz="1400" dirty="0" smtClean="0"/>
                      </a:br>
                      <a:r>
                        <a:rPr lang="en-US" sz="1400" b="1" i="0" kern="1200" dirty="0" smtClean="0">
                          <a:solidFill>
                            <a:schemeClr val="lt1"/>
                          </a:solidFill>
                          <a:latin typeface="+mn-lt"/>
                          <a:ea typeface="+mn-ea"/>
                          <a:cs typeface="+mn-cs"/>
                        </a:rPr>
                        <a:t>station opening</a:t>
                      </a:r>
                      <a:endParaRPr lang="ru-RU" sz="1400" dirty="0"/>
                    </a:p>
                  </a:txBody>
                  <a:tcPr/>
                </a:tc>
                <a:tc>
                  <a:txBody>
                    <a:bodyPr/>
                    <a:lstStyle/>
                    <a:p>
                      <a:r>
                        <a:rPr lang="en-US" sz="1400" b="1" i="0" kern="1200" dirty="0" smtClean="0">
                          <a:solidFill>
                            <a:schemeClr val="lt1"/>
                          </a:solidFill>
                          <a:latin typeface="+mn-lt"/>
                          <a:ea typeface="+mn-ea"/>
                          <a:cs typeface="+mn-cs"/>
                        </a:rPr>
                        <a:t>Most recent station</a:t>
                      </a:r>
                      <a:r>
                        <a:rPr lang="en-US" sz="1400" dirty="0" smtClean="0"/>
                        <a:t/>
                      </a:r>
                      <a:br>
                        <a:rPr lang="en-US" sz="1400" dirty="0" smtClean="0"/>
                      </a:br>
                      <a:r>
                        <a:rPr lang="en-US" sz="1400" b="1" i="0" kern="1200" dirty="0" smtClean="0">
                          <a:solidFill>
                            <a:schemeClr val="lt1"/>
                          </a:solidFill>
                          <a:latin typeface="+mn-lt"/>
                          <a:ea typeface="+mn-ea"/>
                          <a:cs typeface="+mn-cs"/>
                        </a:rPr>
                        <a:t>opening</a:t>
                      </a:r>
                      <a:endParaRPr lang="ru-RU" sz="1400" dirty="0"/>
                    </a:p>
                  </a:txBody>
                  <a:tcPr/>
                </a:tc>
                <a:tc>
                  <a:txBody>
                    <a:bodyPr/>
                    <a:lstStyle/>
                    <a:p>
                      <a:r>
                        <a:rPr lang="en-US" sz="1400" b="1" i="0" kern="1200" dirty="0" smtClean="0">
                          <a:solidFill>
                            <a:schemeClr val="lt1"/>
                          </a:solidFill>
                          <a:latin typeface="+mn-lt"/>
                          <a:ea typeface="+mn-ea"/>
                          <a:cs typeface="+mn-cs"/>
                        </a:rPr>
                        <a:t>Length</a:t>
                      </a:r>
                      <a:r>
                        <a:rPr lang="en-US" sz="1400" dirty="0" smtClean="0"/>
                        <a:t/>
                      </a:r>
                      <a:br>
                        <a:rPr lang="en-US" sz="1400" dirty="0" smtClean="0"/>
                      </a:br>
                      <a:r>
                        <a:rPr lang="en-US" sz="1400" b="1" i="0" kern="1200" dirty="0" smtClean="0">
                          <a:solidFill>
                            <a:schemeClr val="lt1"/>
                          </a:solidFill>
                          <a:latin typeface="+mn-lt"/>
                          <a:ea typeface="+mn-ea"/>
                          <a:cs typeface="+mn-cs"/>
                        </a:rPr>
                        <a:t>(km)</a:t>
                      </a:r>
                      <a:endParaRPr lang="ru-RU" sz="1400" dirty="0"/>
                    </a:p>
                  </a:txBody>
                  <a:tcPr/>
                </a:tc>
                <a:tc>
                  <a:txBody>
                    <a:bodyPr/>
                    <a:lstStyle/>
                    <a:p>
                      <a:r>
                        <a:rPr lang="en-US" sz="1400" b="1" i="0" kern="1200" dirty="0" smtClean="0">
                          <a:solidFill>
                            <a:schemeClr val="lt1"/>
                          </a:solidFill>
                          <a:latin typeface="+mn-lt"/>
                          <a:ea typeface="+mn-ea"/>
                          <a:cs typeface="+mn-cs"/>
                        </a:rPr>
                        <a:t>Number</a:t>
                      </a:r>
                      <a:r>
                        <a:rPr lang="en-US" sz="1400" dirty="0" smtClean="0"/>
                        <a:t/>
                      </a:r>
                      <a:br>
                        <a:rPr lang="en-US" sz="1400" dirty="0" smtClean="0"/>
                      </a:br>
                      <a:r>
                        <a:rPr lang="en-US" sz="1400" b="1" i="0" kern="1200" dirty="0" smtClean="0">
                          <a:solidFill>
                            <a:schemeClr val="lt1"/>
                          </a:solidFill>
                          <a:latin typeface="+mn-lt"/>
                          <a:ea typeface="+mn-ea"/>
                          <a:cs typeface="+mn-cs"/>
                        </a:rPr>
                        <a:t>of stations</a:t>
                      </a:r>
                      <a:endParaRPr lang="ru-RU" sz="1400" dirty="0"/>
                    </a:p>
                  </a:txBody>
                  <a:tcPr/>
                </a:tc>
                <a:tc>
                  <a:txBody>
                    <a:bodyPr/>
                    <a:lstStyle/>
                    <a:p>
                      <a:r>
                        <a:rPr lang="en-US" sz="1400" b="1" i="0" kern="1200" dirty="0" smtClean="0">
                          <a:solidFill>
                            <a:schemeClr val="lt1"/>
                          </a:solidFill>
                          <a:latin typeface="+mn-lt"/>
                          <a:ea typeface="+mn-ea"/>
                          <a:cs typeface="+mn-cs"/>
                        </a:rPr>
                        <a:t>Ride time (end</a:t>
                      </a:r>
                      <a:r>
                        <a:rPr lang="en-US" sz="1400" dirty="0" smtClean="0"/>
                        <a:t/>
                      </a:r>
                      <a:br>
                        <a:rPr lang="en-US" sz="1400" dirty="0" smtClean="0"/>
                      </a:br>
                      <a:r>
                        <a:rPr lang="en-US" sz="1400" b="1" i="0" kern="1200" dirty="0" err="1" smtClean="0">
                          <a:solidFill>
                            <a:schemeClr val="lt1"/>
                          </a:solidFill>
                          <a:latin typeface="+mn-lt"/>
                          <a:ea typeface="+mn-ea"/>
                          <a:cs typeface="+mn-cs"/>
                        </a:rPr>
                        <a:t>stn.</a:t>
                      </a:r>
                      <a:r>
                        <a:rPr lang="en-US" sz="1400" b="1" i="0" kern="1200" dirty="0" smtClean="0">
                          <a:solidFill>
                            <a:schemeClr val="lt1"/>
                          </a:solidFill>
                          <a:latin typeface="+mn-lt"/>
                          <a:ea typeface="+mn-ea"/>
                          <a:cs typeface="+mn-cs"/>
                        </a:rPr>
                        <a:t> to end </a:t>
                      </a:r>
                      <a:r>
                        <a:rPr lang="en-US" sz="1400" b="1" i="0" kern="1200" dirty="0" err="1" smtClean="0">
                          <a:solidFill>
                            <a:schemeClr val="lt1"/>
                          </a:solidFill>
                          <a:latin typeface="+mn-lt"/>
                          <a:ea typeface="+mn-ea"/>
                          <a:cs typeface="+mn-cs"/>
                        </a:rPr>
                        <a:t>stn.</a:t>
                      </a:r>
                      <a:r>
                        <a:rPr lang="en-US" sz="1400" b="1" i="0" kern="1200" dirty="0" smtClean="0">
                          <a:solidFill>
                            <a:schemeClr val="lt1"/>
                          </a:solidFill>
                          <a:latin typeface="+mn-lt"/>
                          <a:ea typeface="+mn-ea"/>
                          <a:cs typeface="+mn-cs"/>
                        </a:rPr>
                        <a:t>)</a:t>
                      </a:r>
                      <a:endParaRPr lang="ru-RU" sz="1400" dirty="0"/>
                    </a:p>
                  </a:txBody>
                  <a:tcPr/>
                </a:tc>
              </a:tr>
              <a:tr h="9421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5400" dirty="0" smtClean="0">
                          <a:solidFill>
                            <a:srgbClr val="FF0000"/>
                          </a:solidFill>
                        </a:rPr>
                        <a:t>1</a:t>
                      </a:r>
                      <a:endParaRPr lang="ru-RU" sz="5400" dirty="0">
                        <a:solidFill>
                          <a:srgbClr val="FF0000"/>
                        </a:solidFill>
                      </a:endParaRPr>
                    </a:p>
                  </a:txBody>
                  <a:tcPr/>
                </a:tc>
                <a:tc>
                  <a:txBody>
                    <a:bodyPr/>
                    <a:lstStyle/>
                    <a:p>
                      <a:r>
                        <a:rPr lang="en-US" sz="1400" b="0" i="0" u="none" strike="noStrike" kern="1200" dirty="0" smtClean="0">
                          <a:solidFill>
                            <a:schemeClr val="dk1"/>
                          </a:solidFill>
                          <a:latin typeface="+mn-lt"/>
                          <a:ea typeface="+mn-ea"/>
                          <a:cs typeface="+mn-cs"/>
                        </a:rPr>
                        <a:t>Line 1</a:t>
                      </a:r>
                      <a:br>
                        <a:rPr lang="en-US" sz="1400" b="0" i="0" u="none" strike="noStrike" kern="1200" dirty="0" smtClean="0">
                          <a:solidFill>
                            <a:schemeClr val="dk1"/>
                          </a:solidFill>
                          <a:latin typeface="+mn-lt"/>
                          <a:ea typeface="+mn-ea"/>
                          <a:cs typeface="+mn-cs"/>
                        </a:rPr>
                      </a:br>
                      <a:r>
                        <a:rPr lang="en-US" sz="1400" b="0" i="0" u="none" strike="noStrike" kern="1200" dirty="0" smtClean="0">
                          <a:solidFill>
                            <a:schemeClr val="dk1"/>
                          </a:solidFill>
                          <a:latin typeface="+mn-lt"/>
                          <a:ea typeface="+mn-ea"/>
                          <a:cs typeface="+mn-cs"/>
                        </a:rPr>
                        <a:t>(</a:t>
                      </a:r>
                      <a:r>
                        <a:rPr lang="en-US" sz="1400" b="0" i="0" u="none" strike="noStrike" kern="1200" dirty="0" err="1" smtClean="0">
                          <a:solidFill>
                            <a:schemeClr val="dk1"/>
                          </a:solidFill>
                          <a:latin typeface="+mn-lt"/>
                          <a:ea typeface="+mn-ea"/>
                          <a:cs typeface="+mn-cs"/>
                        </a:rPr>
                        <a:t>Sviatoshynsko-Brovarska</a:t>
                      </a:r>
                      <a:r>
                        <a:rPr lang="en-US" sz="1400" b="0" i="0" u="none" strike="noStrike" kern="1200" dirty="0" smtClean="0">
                          <a:solidFill>
                            <a:schemeClr val="dk1"/>
                          </a:solidFill>
                          <a:latin typeface="+mn-lt"/>
                          <a:ea typeface="+mn-ea"/>
                          <a:cs typeface="+mn-cs"/>
                        </a:rPr>
                        <a:t>)</a:t>
                      </a:r>
                      <a:endParaRPr lang="ru-RU" sz="1400" dirty="0"/>
                    </a:p>
                  </a:txBody>
                  <a:tcPr/>
                </a:tc>
                <a:tc>
                  <a:txBody>
                    <a:bodyPr/>
                    <a:lstStyle/>
                    <a:p>
                      <a:r>
                        <a:rPr lang="en-US" sz="1400" b="0" i="0" kern="1200" dirty="0" smtClean="0">
                          <a:solidFill>
                            <a:schemeClr val="dk1"/>
                          </a:solidFill>
                          <a:latin typeface="+mn-lt"/>
                          <a:ea typeface="+mn-ea"/>
                          <a:cs typeface="+mn-cs"/>
                        </a:rPr>
                        <a:t>6 November 1960</a:t>
                      </a:r>
                      <a:endParaRPr lang="ru-RU" sz="1400" dirty="0"/>
                    </a:p>
                  </a:txBody>
                  <a:tcPr/>
                </a:tc>
                <a:tc>
                  <a:txBody>
                    <a:bodyPr/>
                    <a:lstStyle/>
                    <a:p>
                      <a:r>
                        <a:rPr lang="en-US" sz="1400" b="0" i="0" kern="1200" dirty="0" smtClean="0">
                          <a:solidFill>
                            <a:schemeClr val="dk1"/>
                          </a:solidFill>
                          <a:latin typeface="+mn-lt"/>
                          <a:ea typeface="+mn-ea"/>
                          <a:cs typeface="+mn-cs"/>
                        </a:rPr>
                        <a:t>24 May 2003</a:t>
                      </a:r>
                      <a:endParaRPr lang="ru-RU" sz="1400" dirty="0"/>
                    </a:p>
                  </a:txBody>
                  <a:tcPr/>
                </a:tc>
                <a:tc>
                  <a:txBody>
                    <a:bodyPr/>
                    <a:lstStyle/>
                    <a:p>
                      <a:r>
                        <a:rPr lang="ru-RU" sz="1400" b="0" i="0" kern="1200" dirty="0" smtClean="0">
                          <a:solidFill>
                            <a:schemeClr val="dk1"/>
                          </a:solidFill>
                          <a:latin typeface="+mn-lt"/>
                          <a:ea typeface="+mn-ea"/>
                          <a:cs typeface="+mn-cs"/>
                        </a:rPr>
                        <a:t>22.6</a:t>
                      </a:r>
                      <a:endParaRPr lang="ru-RU" sz="1400" dirty="0"/>
                    </a:p>
                  </a:txBody>
                  <a:tcPr/>
                </a:tc>
                <a:tc>
                  <a:txBody>
                    <a:bodyPr/>
                    <a:lstStyle/>
                    <a:p>
                      <a:r>
                        <a:rPr lang="ru-RU" sz="1400" b="0" i="0" kern="1200" dirty="0" smtClean="0">
                          <a:solidFill>
                            <a:schemeClr val="dk1"/>
                          </a:solidFill>
                          <a:latin typeface="+mn-lt"/>
                          <a:ea typeface="+mn-ea"/>
                          <a:cs typeface="+mn-cs"/>
                        </a:rPr>
                        <a:t>18</a:t>
                      </a:r>
                      <a:endParaRPr lang="ru-RU" sz="1400" dirty="0"/>
                    </a:p>
                  </a:txBody>
                  <a:tcPr/>
                </a:tc>
                <a:tc>
                  <a:txBody>
                    <a:bodyPr/>
                    <a:lstStyle/>
                    <a:p>
                      <a:r>
                        <a:rPr lang="en-US" sz="1400" b="0" i="0" kern="1200" dirty="0" smtClean="0">
                          <a:solidFill>
                            <a:schemeClr val="dk1"/>
                          </a:solidFill>
                          <a:latin typeface="+mn-lt"/>
                          <a:ea typeface="+mn-ea"/>
                          <a:cs typeface="+mn-cs"/>
                        </a:rPr>
                        <a:t>40 minutes</a:t>
                      </a:r>
                      <a:endParaRPr lang="ru-RU" sz="1400" dirty="0"/>
                    </a:p>
                  </a:txBody>
                  <a:tcPr/>
                </a:tc>
              </a:tr>
              <a:tr h="1154903">
                <a:tc>
                  <a:txBody>
                    <a:bodyPr/>
                    <a:lstStyle/>
                    <a:p>
                      <a:r>
                        <a:rPr lang="en-US" sz="5400" dirty="0" smtClean="0">
                          <a:solidFill>
                            <a:srgbClr val="0070C0"/>
                          </a:solidFill>
                        </a:rPr>
                        <a:t>2</a:t>
                      </a:r>
                      <a:endParaRPr lang="ru-RU" sz="5400" dirty="0">
                        <a:solidFill>
                          <a:srgbClr val="0070C0"/>
                        </a:solidFill>
                      </a:endParaRPr>
                    </a:p>
                  </a:txBody>
                  <a:tcPr/>
                </a:tc>
                <a:tc>
                  <a:txBody>
                    <a:bodyPr/>
                    <a:lstStyle/>
                    <a:p>
                      <a:r>
                        <a:rPr lang="en-US" sz="1400" b="0" i="0" u="none" strike="noStrike" kern="1200" dirty="0" smtClean="0">
                          <a:solidFill>
                            <a:schemeClr val="dk1"/>
                          </a:solidFill>
                          <a:latin typeface="+mn-lt"/>
                          <a:ea typeface="+mn-ea"/>
                          <a:cs typeface="+mn-cs"/>
                        </a:rPr>
                        <a:t>Line 2</a:t>
                      </a:r>
                      <a:br>
                        <a:rPr lang="en-US" sz="1400" b="0" i="0" u="none" strike="noStrike" kern="1200" dirty="0" smtClean="0">
                          <a:solidFill>
                            <a:schemeClr val="dk1"/>
                          </a:solidFill>
                          <a:latin typeface="+mn-lt"/>
                          <a:ea typeface="+mn-ea"/>
                          <a:cs typeface="+mn-cs"/>
                        </a:rPr>
                      </a:br>
                      <a:r>
                        <a:rPr lang="en-US" sz="1400" b="0" i="0" u="none" strike="noStrike" kern="1200" dirty="0" smtClean="0">
                          <a:solidFill>
                            <a:schemeClr val="dk1"/>
                          </a:solidFill>
                          <a:latin typeface="+mn-lt"/>
                          <a:ea typeface="+mn-ea"/>
                          <a:cs typeface="+mn-cs"/>
                        </a:rPr>
                        <a:t>(</a:t>
                      </a:r>
                      <a:r>
                        <a:rPr lang="en-US" sz="1400" b="0" i="0" u="none" strike="noStrike" kern="1200" dirty="0" err="1" smtClean="0">
                          <a:solidFill>
                            <a:schemeClr val="dk1"/>
                          </a:solidFill>
                          <a:latin typeface="+mn-lt"/>
                          <a:ea typeface="+mn-ea"/>
                          <a:cs typeface="+mn-cs"/>
                        </a:rPr>
                        <a:t>Kurenivsko-Chervonoarmiyska</a:t>
                      </a:r>
                      <a:r>
                        <a:rPr lang="en-US" sz="1400" b="0" i="0" u="none" strike="noStrike" kern="1200" dirty="0" smtClean="0">
                          <a:solidFill>
                            <a:schemeClr val="dk1"/>
                          </a:solidFill>
                          <a:latin typeface="+mn-lt"/>
                          <a:ea typeface="+mn-ea"/>
                          <a:cs typeface="+mn-cs"/>
                        </a:rPr>
                        <a:t>)</a:t>
                      </a:r>
                      <a:endParaRPr lang="en-US" sz="1400" dirty="0"/>
                    </a:p>
                  </a:txBody>
                  <a:tcPr anchor="ctr"/>
                </a:tc>
                <a:tc>
                  <a:txBody>
                    <a:bodyPr/>
                    <a:lstStyle/>
                    <a:p>
                      <a:r>
                        <a:rPr lang="en-US" sz="1400" b="0" i="0" kern="1200" dirty="0" smtClean="0">
                          <a:solidFill>
                            <a:schemeClr val="dk1"/>
                          </a:solidFill>
                          <a:latin typeface="+mn-lt"/>
                          <a:ea typeface="+mn-ea"/>
                          <a:cs typeface="+mn-cs"/>
                        </a:rPr>
                        <a:t>17 December 1976</a:t>
                      </a:r>
                      <a:endParaRPr lang="ru-RU" sz="1400" dirty="0"/>
                    </a:p>
                  </a:txBody>
                  <a:tcPr/>
                </a:tc>
                <a:tc>
                  <a:txBody>
                    <a:bodyPr/>
                    <a:lstStyle/>
                    <a:p>
                      <a:r>
                        <a:rPr lang="en-US" sz="1400" b="0" i="0" kern="1200" dirty="0" smtClean="0">
                          <a:solidFill>
                            <a:schemeClr val="dk1"/>
                          </a:solidFill>
                          <a:latin typeface="+mn-lt"/>
                          <a:ea typeface="+mn-ea"/>
                          <a:cs typeface="+mn-cs"/>
                        </a:rPr>
                        <a:t>25 October 2012</a:t>
                      </a:r>
                      <a:endParaRPr lang="ru-RU" sz="1400" dirty="0"/>
                    </a:p>
                  </a:txBody>
                  <a:tcPr/>
                </a:tc>
                <a:tc>
                  <a:txBody>
                    <a:bodyPr/>
                    <a:lstStyle/>
                    <a:p>
                      <a:r>
                        <a:rPr lang="ru-RU" sz="1400" b="0" i="0" kern="1200" dirty="0" smtClean="0">
                          <a:solidFill>
                            <a:schemeClr val="dk1"/>
                          </a:solidFill>
                          <a:latin typeface="+mn-lt"/>
                          <a:ea typeface="+mn-ea"/>
                          <a:cs typeface="+mn-cs"/>
                        </a:rPr>
                        <a:t>19.4</a:t>
                      </a:r>
                      <a:endParaRPr lang="ru-RU" sz="1400" dirty="0"/>
                    </a:p>
                  </a:txBody>
                  <a:tcPr/>
                </a:tc>
                <a:tc>
                  <a:txBody>
                    <a:bodyPr/>
                    <a:lstStyle/>
                    <a:p>
                      <a:r>
                        <a:rPr lang="ru-RU" sz="1400" b="0" i="0" kern="1200" dirty="0" smtClean="0">
                          <a:solidFill>
                            <a:schemeClr val="dk1"/>
                          </a:solidFill>
                          <a:latin typeface="+mn-lt"/>
                          <a:ea typeface="+mn-ea"/>
                          <a:cs typeface="+mn-cs"/>
                        </a:rPr>
                        <a:t>17</a:t>
                      </a:r>
                      <a:endParaRPr lang="ru-RU" sz="1400" dirty="0"/>
                    </a:p>
                  </a:txBody>
                  <a:tcPr/>
                </a:tc>
                <a:tc>
                  <a:txBody>
                    <a:bodyPr/>
                    <a:lstStyle/>
                    <a:p>
                      <a:r>
                        <a:rPr lang="en-US" sz="1400" b="0" i="0" kern="1200" dirty="0" smtClean="0">
                          <a:solidFill>
                            <a:schemeClr val="dk1"/>
                          </a:solidFill>
                          <a:latin typeface="+mn-lt"/>
                          <a:ea typeface="+mn-ea"/>
                          <a:cs typeface="+mn-cs"/>
                        </a:rPr>
                        <a:t>31 minutes</a:t>
                      </a:r>
                      <a:endParaRPr lang="ru-RU" sz="1400" dirty="0"/>
                    </a:p>
                  </a:txBody>
                  <a:tcPr/>
                </a:tc>
              </a:tr>
              <a:tr h="911766">
                <a:tc>
                  <a:txBody>
                    <a:bodyPr/>
                    <a:lstStyle/>
                    <a:p>
                      <a:r>
                        <a:rPr lang="en-US" sz="5400" dirty="0" smtClean="0">
                          <a:solidFill>
                            <a:srgbClr val="00B050"/>
                          </a:solidFill>
                        </a:rPr>
                        <a:t>3</a:t>
                      </a:r>
                      <a:endParaRPr lang="ru-RU" sz="5400" dirty="0">
                        <a:solidFill>
                          <a:srgbClr val="00B050"/>
                        </a:solidFill>
                      </a:endParaRPr>
                    </a:p>
                  </a:txBody>
                  <a:tcPr/>
                </a:tc>
                <a:tc>
                  <a:txBody>
                    <a:bodyPr/>
                    <a:lstStyle/>
                    <a:p>
                      <a:r>
                        <a:rPr lang="en-US" sz="1400" b="0" i="0" u="none" strike="noStrike" kern="1200" dirty="0" smtClean="0">
                          <a:solidFill>
                            <a:schemeClr val="dk1"/>
                          </a:solidFill>
                          <a:latin typeface="+mn-lt"/>
                          <a:ea typeface="+mn-ea"/>
                          <a:cs typeface="+mn-cs"/>
                        </a:rPr>
                        <a:t>Line 3</a:t>
                      </a:r>
                      <a:br>
                        <a:rPr lang="en-US" sz="1400" b="0" i="0" u="none" strike="noStrike" kern="1200" dirty="0" smtClean="0">
                          <a:solidFill>
                            <a:schemeClr val="dk1"/>
                          </a:solidFill>
                          <a:latin typeface="+mn-lt"/>
                          <a:ea typeface="+mn-ea"/>
                          <a:cs typeface="+mn-cs"/>
                        </a:rPr>
                      </a:br>
                      <a:r>
                        <a:rPr lang="en-US" sz="1400" b="0" i="0" u="none" strike="noStrike" kern="1200" dirty="0" smtClean="0">
                          <a:solidFill>
                            <a:schemeClr val="dk1"/>
                          </a:solidFill>
                          <a:latin typeface="+mn-lt"/>
                          <a:ea typeface="+mn-ea"/>
                          <a:cs typeface="+mn-cs"/>
                        </a:rPr>
                        <a:t>(</a:t>
                      </a:r>
                      <a:r>
                        <a:rPr lang="en-US" sz="1400" b="0" i="0" u="none" strike="noStrike" kern="1200" dirty="0" err="1" smtClean="0">
                          <a:solidFill>
                            <a:schemeClr val="dk1"/>
                          </a:solidFill>
                          <a:latin typeface="+mn-lt"/>
                          <a:ea typeface="+mn-ea"/>
                          <a:cs typeface="+mn-cs"/>
                        </a:rPr>
                        <a:t>Syretsko-Pecherska</a:t>
                      </a:r>
                      <a:r>
                        <a:rPr lang="en-US" sz="1400" b="0" i="0" u="none" strike="noStrike" kern="1200" dirty="0" smtClean="0">
                          <a:solidFill>
                            <a:schemeClr val="dk1"/>
                          </a:solidFill>
                          <a:latin typeface="+mn-lt"/>
                          <a:ea typeface="+mn-ea"/>
                          <a:cs typeface="+mn-cs"/>
                        </a:rPr>
                        <a:t>)</a:t>
                      </a:r>
                      <a:endParaRPr lang="ru-RU" sz="1400" dirty="0"/>
                    </a:p>
                  </a:txBody>
                  <a:tcPr/>
                </a:tc>
                <a:tc>
                  <a:txBody>
                    <a:bodyPr/>
                    <a:lstStyle/>
                    <a:p>
                      <a:r>
                        <a:rPr lang="en-US" sz="1400" b="0" i="0" kern="1200" dirty="0" smtClean="0">
                          <a:solidFill>
                            <a:schemeClr val="dk1"/>
                          </a:solidFill>
                          <a:latin typeface="+mn-lt"/>
                          <a:ea typeface="+mn-ea"/>
                          <a:cs typeface="+mn-cs"/>
                        </a:rPr>
                        <a:t>31 December 1989</a:t>
                      </a:r>
                      <a:endParaRPr lang="ru-RU" sz="1400" dirty="0"/>
                    </a:p>
                  </a:txBody>
                  <a:tcPr/>
                </a:tc>
                <a:tc>
                  <a:txBody>
                    <a:bodyPr/>
                    <a:lstStyle/>
                    <a:p>
                      <a:r>
                        <a:rPr lang="en-US" sz="1400" b="0" i="0" kern="1200" dirty="0" smtClean="0">
                          <a:solidFill>
                            <a:schemeClr val="dk1"/>
                          </a:solidFill>
                          <a:latin typeface="+mn-lt"/>
                          <a:ea typeface="+mn-ea"/>
                          <a:cs typeface="+mn-cs"/>
                        </a:rPr>
                        <a:t>23 May 2008</a:t>
                      </a:r>
                      <a:endParaRPr lang="ru-RU" sz="1400" dirty="0"/>
                    </a:p>
                  </a:txBody>
                  <a:tcPr/>
                </a:tc>
                <a:tc>
                  <a:txBody>
                    <a:bodyPr/>
                    <a:lstStyle/>
                    <a:p>
                      <a:r>
                        <a:rPr lang="ru-RU" sz="1400" b="0" i="0" kern="1200" dirty="0" smtClean="0">
                          <a:solidFill>
                            <a:schemeClr val="dk1"/>
                          </a:solidFill>
                          <a:latin typeface="+mn-lt"/>
                          <a:ea typeface="+mn-ea"/>
                          <a:cs typeface="+mn-cs"/>
                        </a:rPr>
                        <a:t>23.9</a:t>
                      </a:r>
                      <a:endParaRPr lang="ru-RU" sz="1400" dirty="0"/>
                    </a:p>
                  </a:txBody>
                  <a:tcPr/>
                </a:tc>
                <a:tc>
                  <a:txBody>
                    <a:bodyPr/>
                    <a:lstStyle/>
                    <a:p>
                      <a:r>
                        <a:rPr lang="ru-RU" sz="1400" b="0" i="0" kern="1200" dirty="0" smtClean="0">
                          <a:solidFill>
                            <a:schemeClr val="dk1"/>
                          </a:solidFill>
                          <a:latin typeface="+mn-lt"/>
                          <a:ea typeface="+mn-ea"/>
                          <a:cs typeface="+mn-cs"/>
                        </a:rPr>
                        <a:t>16</a:t>
                      </a:r>
                      <a:endParaRPr lang="ru-RU" sz="1400" dirty="0"/>
                    </a:p>
                  </a:txBody>
                  <a:tcPr/>
                </a:tc>
                <a:tc>
                  <a:txBody>
                    <a:bodyPr/>
                    <a:lstStyle/>
                    <a:p>
                      <a:r>
                        <a:rPr lang="en-US" sz="1400" b="0" i="0" kern="1200" dirty="0" smtClean="0">
                          <a:solidFill>
                            <a:schemeClr val="dk1"/>
                          </a:solidFill>
                          <a:latin typeface="+mn-lt"/>
                          <a:ea typeface="+mn-ea"/>
                          <a:cs typeface="+mn-cs"/>
                        </a:rPr>
                        <a:t>44 minutes</a:t>
                      </a:r>
                      <a:endParaRPr lang="ru-RU" sz="1400" dirty="0"/>
                    </a:p>
                  </a:txBody>
                  <a:tcPr/>
                </a:tc>
              </a:tr>
              <a:tr h="1434025">
                <a:tc>
                  <a:txBody>
                    <a:bodyPr/>
                    <a:lstStyle/>
                    <a:p>
                      <a:r>
                        <a:rPr lang="en-US" sz="5400" dirty="0" smtClean="0">
                          <a:solidFill>
                            <a:srgbClr val="FFC000"/>
                          </a:solidFill>
                        </a:rPr>
                        <a:t>4</a:t>
                      </a:r>
                      <a:endParaRPr lang="ru-RU" sz="5400" dirty="0">
                        <a:solidFill>
                          <a:srgbClr val="FFC000"/>
                        </a:solidFill>
                      </a:endParaRPr>
                    </a:p>
                  </a:txBody>
                  <a:tcPr/>
                </a:tc>
                <a:tc>
                  <a:txBody>
                    <a:bodyPr/>
                    <a:lstStyle/>
                    <a:p>
                      <a:r>
                        <a:rPr lang="en-US" sz="1400" b="0" i="0" u="sng" kern="1200" dirty="0" smtClean="0">
                          <a:solidFill>
                            <a:schemeClr val="dk1"/>
                          </a:solidFill>
                          <a:latin typeface="+mn-lt"/>
                          <a:ea typeface="+mn-ea"/>
                          <a:cs typeface="+mn-cs"/>
                        </a:rPr>
                        <a:t>Line 4</a:t>
                      </a:r>
                      <a:br>
                        <a:rPr lang="en-US" sz="1400" b="0" i="0" u="sng" kern="1200" dirty="0" smtClean="0">
                          <a:solidFill>
                            <a:schemeClr val="dk1"/>
                          </a:solidFill>
                          <a:latin typeface="+mn-lt"/>
                          <a:ea typeface="+mn-ea"/>
                          <a:cs typeface="+mn-cs"/>
                        </a:rPr>
                      </a:br>
                      <a:r>
                        <a:rPr lang="en-US" sz="1400" b="0" i="0" u="sng" kern="1200" dirty="0" smtClean="0">
                          <a:solidFill>
                            <a:schemeClr val="dk1"/>
                          </a:solidFill>
                          <a:latin typeface="+mn-lt"/>
                          <a:ea typeface="+mn-ea"/>
                          <a:cs typeface="+mn-cs"/>
                        </a:rPr>
                        <a:t>(</a:t>
                      </a:r>
                      <a:r>
                        <a:rPr lang="en-US" sz="1400" b="0" i="0" u="sng" kern="1200" dirty="0" err="1" smtClean="0">
                          <a:solidFill>
                            <a:schemeClr val="dk1"/>
                          </a:solidFill>
                          <a:latin typeface="+mn-lt"/>
                          <a:ea typeface="+mn-ea"/>
                          <a:cs typeface="+mn-cs"/>
                        </a:rPr>
                        <a:t>Podilsko-Vyhurivska</a:t>
                      </a:r>
                      <a:r>
                        <a:rPr lang="en-US" sz="1400" b="0" i="0" u="sng" kern="1200" dirty="0" smtClean="0">
                          <a:solidFill>
                            <a:schemeClr val="dk1"/>
                          </a:solidFill>
                          <a:latin typeface="+mn-lt"/>
                          <a:ea typeface="+mn-ea"/>
                          <a:cs typeface="+mn-cs"/>
                        </a:rPr>
                        <a:t>)</a:t>
                      </a:r>
                      <a:endParaRPr lang="ru-RU" sz="1400" dirty="0"/>
                    </a:p>
                  </a:txBody>
                  <a:tcPr/>
                </a:tc>
                <a:tc>
                  <a:txBody>
                    <a:bodyPr/>
                    <a:lstStyle/>
                    <a:p>
                      <a:r>
                        <a:rPr lang="en-US" sz="1400" b="0" i="1" kern="1200" dirty="0" smtClean="0">
                          <a:solidFill>
                            <a:schemeClr val="dk1"/>
                          </a:solidFill>
                          <a:latin typeface="+mn-lt"/>
                          <a:ea typeface="+mn-ea"/>
                          <a:cs typeface="+mn-cs"/>
                        </a:rPr>
                        <a:t>Under construction</a:t>
                      </a:r>
                      <a:r>
                        <a:rPr lang="en-US" sz="1400" dirty="0" smtClean="0"/>
                        <a:t/>
                      </a:r>
                      <a:br>
                        <a:rPr lang="en-US" sz="1400" dirty="0" smtClean="0"/>
                      </a:br>
                      <a:r>
                        <a:rPr lang="en-US" sz="1400" i="1" dirty="0" smtClean="0"/>
                        <a:t>(Planned opening: after 2017)</a:t>
                      </a:r>
                      <a:endParaRPr lang="ru-RU" sz="1400" dirty="0"/>
                    </a:p>
                  </a:txBody>
                  <a:tcPr/>
                </a:tc>
                <a:tc>
                  <a:txBody>
                    <a:bodyPr/>
                    <a:lstStyle/>
                    <a:p>
                      <a:r>
                        <a:rPr lang="en-US" sz="1400" b="0" i="1" kern="1200" dirty="0" smtClean="0">
                          <a:solidFill>
                            <a:schemeClr val="dk1"/>
                          </a:solidFill>
                          <a:latin typeface="+mn-lt"/>
                          <a:ea typeface="+mn-ea"/>
                          <a:cs typeface="+mn-cs"/>
                        </a:rPr>
                        <a:t>Under construction</a:t>
                      </a:r>
                      <a:r>
                        <a:rPr lang="en-US" sz="1400" dirty="0" smtClean="0"/>
                        <a:t/>
                      </a:r>
                      <a:br>
                        <a:rPr lang="en-US" sz="1400" dirty="0" smtClean="0"/>
                      </a:br>
                      <a:r>
                        <a:rPr lang="en-US" sz="1400" i="1" dirty="0" smtClean="0"/>
                        <a:t>(Planned opening: after 2017)</a:t>
                      </a:r>
                      <a:endParaRPr lang="ru-RU" sz="1400" dirty="0"/>
                    </a:p>
                  </a:txBody>
                  <a:tcPr/>
                </a:tc>
                <a:tc>
                  <a:txBody>
                    <a:bodyPr/>
                    <a:lstStyle/>
                    <a:p>
                      <a:r>
                        <a:rPr lang="en-US" sz="1400" b="0" i="1" kern="1200" dirty="0" smtClean="0">
                          <a:solidFill>
                            <a:schemeClr val="dk1"/>
                          </a:solidFill>
                          <a:latin typeface="+mn-lt"/>
                          <a:ea typeface="+mn-ea"/>
                          <a:cs typeface="+mn-cs"/>
                        </a:rPr>
                        <a:t>ca. 20</a:t>
                      </a:r>
                      <a:br>
                        <a:rPr lang="en-US" sz="1400" b="0" i="1" kern="1200" dirty="0" smtClean="0">
                          <a:solidFill>
                            <a:schemeClr val="dk1"/>
                          </a:solidFill>
                          <a:latin typeface="+mn-lt"/>
                          <a:ea typeface="+mn-ea"/>
                          <a:cs typeface="+mn-cs"/>
                        </a:rPr>
                      </a:br>
                      <a:r>
                        <a:rPr lang="en-US" sz="1400" b="0" i="1" kern="1200" dirty="0" smtClean="0">
                          <a:solidFill>
                            <a:schemeClr val="dk1"/>
                          </a:solidFill>
                          <a:latin typeface="+mn-lt"/>
                          <a:ea typeface="+mn-ea"/>
                          <a:cs typeface="+mn-cs"/>
                        </a:rPr>
                        <a:t>(full line)</a:t>
                      </a:r>
                      <a:endParaRPr lang="ru-RU" sz="1400" dirty="0"/>
                    </a:p>
                  </a:txBody>
                  <a:tcPr/>
                </a:tc>
                <a:tc>
                  <a:txBody>
                    <a:bodyPr/>
                    <a:lstStyle/>
                    <a:p>
                      <a:r>
                        <a:rPr lang="en-US" sz="1400" b="0" i="1" kern="1200" dirty="0" smtClean="0">
                          <a:solidFill>
                            <a:schemeClr val="dk1"/>
                          </a:solidFill>
                          <a:latin typeface="+mn-lt"/>
                          <a:ea typeface="+mn-ea"/>
                          <a:cs typeface="+mn-cs"/>
                        </a:rPr>
                        <a:t>15</a:t>
                      </a:r>
                      <a:br>
                        <a:rPr lang="en-US" sz="1400" b="0" i="1" kern="1200" dirty="0" smtClean="0">
                          <a:solidFill>
                            <a:schemeClr val="dk1"/>
                          </a:solidFill>
                          <a:latin typeface="+mn-lt"/>
                          <a:ea typeface="+mn-ea"/>
                          <a:cs typeface="+mn-cs"/>
                        </a:rPr>
                      </a:br>
                      <a:r>
                        <a:rPr lang="en-US" sz="1400" b="0" i="1" kern="1200" dirty="0" smtClean="0">
                          <a:solidFill>
                            <a:schemeClr val="dk1"/>
                          </a:solidFill>
                          <a:latin typeface="+mn-lt"/>
                          <a:ea typeface="+mn-ea"/>
                          <a:cs typeface="+mn-cs"/>
                        </a:rPr>
                        <a:t>(planned)</a:t>
                      </a:r>
                      <a:endParaRPr lang="ru-RU" sz="1400" dirty="0"/>
                    </a:p>
                  </a:txBody>
                  <a:tcPr/>
                </a:tc>
                <a:tc>
                  <a:txBody>
                    <a:bodyPr/>
                    <a:lstStyle/>
                    <a:p>
                      <a:r>
                        <a:rPr lang="en-US" sz="1400" b="0" i="1" kern="1200" dirty="0" smtClean="0">
                          <a:solidFill>
                            <a:schemeClr val="dk1"/>
                          </a:solidFill>
                          <a:latin typeface="+mn-lt"/>
                          <a:ea typeface="+mn-ea"/>
                          <a:cs typeface="+mn-cs"/>
                        </a:rPr>
                        <a:t>n/a</a:t>
                      </a:r>
                      <a:endParaRPr lang="ru-RU" sz="1400" dirty="0"/>
                    </a:p>
                  </a:txBody>
                  <a:tcPr/>
                </a:tc>
              </a:tr>
              <a:tr h="911766">
                <a:tc>
                  <a:txBody>
                    <a:bodyPr/>
                    <a:lstStyle/>
                    <a:p>
                      <a:r>
                        <a:rPr lang="en-US" sz="5400" dirty="0" smtClean="0">
                          <a:solidFill>
                            <a:srgbClr val="00B0F0"/>
                          </a:solidFill>
                        </a:rPr>
                        <a:t>5</a:t>
                      </a:r>
                      <a:endParaRPr lang="ru-RU" sz="5400" dirty="0">
                        <a:solidFill>
                          <a:srgbClr val="00B0F0"/>
                        </a:solidFill>
                      </a:endParaRPr>
                    </a:p>
                  </a:txBody>
                  <a:tcPr/>
                </a:tc>
                <a:tc>
                  <a:txBody>
                    <a:bodyPr/>
                    <a:lstStyle/>
                    <a:p>
                      <a:r>
                        <a:rPr lang="en-US" sz="1400" b="0" i="0" u="none" strike="noStrike" kern="1200" dirty="0" smtClean="0">
                          <a:solidFill>
                            <a:schemeClr val="dk1"/>
                          </a:solidFill>
                          <a:latin typeface="+mn-lt"/>
                          <a:ea typeface="+mn-ea"/>
                          <a:cs typeface="+mn-cs"/>
                        </a:rPr>
                        <a:t>Line 5</a:t>
                      </a:r>
                      <a:br>
                        <a:rPr lang="en-US" sz="1400" b="0" i="0" u="none" strike="noStrike" kern="1200" dirty="0" smtClean="0">
                          <a:solidFill>
                            <a:schemeClr val="dk1"/>
                          </a:solidFill>
                          <a:latin typeface="+mn-lt"/>
                          <a:ea typeface="+mn-ea"/>
                          <a:cs typeface="+mn-cs"/>
                        </a:rPr>
                      </a:br>
                      <a:r>
                        <a:rPr lang="en-US" sz="1400" b="0" i="0" u="none" strike="noStrike" kern="1200" dirty="0" smtClean="0">
                          <a:solidFill>
                            <a:schemeClr val="dk1"/>
                          </a:solidFill>
                          <a:latin typeface="+mn-lt"/>
                          <a:ea typeface="+mn-ea"/>
                          <a:cs typeface="+mn-cs"/>
                        </a:rPr>
                        <a:t>(</a:t>
                      </a:r>
                      <a:r>
                        <a:rPr lang="en-US" sz="1400" b="0" i="0" u="none" strike="noStrike" kern="1200" dirty="0" err="1" smtClean="0">
                          <a:solidFill>
                            <a:schemeClr val="dk1"/>
                          </a:solidFill>
                          <a:latin typeface="+mn-lt"/>
                          <a:ea typeface="+mn-ea"/>
                          <a:cs typeface="+mn-cs"/>
                        </a:rPr>
                        <a:t>Livoberezhna</a:t>
                      </a:r>
                      <a:r>
                        <a:rPr lang="en-US" sz="1400" b="0" i="0" u="none" strike="noStrike" kern="1200" dirty="0" smtClean="0">
                          <a:solidFill>
                            <a:schemeClr val="dk1"/>
                          </a:solidFill>
                          <a:latin typeface="+mn-lt"/>
                          <a:ea typeface="+mn-ea"/>
                          <a:cs typeface="+mn-cs"/>
                        </a:rPr>
                        <a:t>)</a:t>
                      </a:r>
                      <a:endParaRPr lang="ru-RU" sz="1400" dirty="0"/>
                    </a:p>
                  </a:txBody>
                  <a:tcPr/>
                </a:tc>
                <a:tc>
                  <a:txBody>
                    <a:bodyPr/>
                    <a:lstStyle/>
                    <a:p>
                      <a:r>
                        <a:rPr lang="en-US" sz="1400" b="0" i="1" kern="1200" dirty="0" smtClean="0">
                          <a:solidFill>
                            <a:schemeClr val="dk1"/>
                          </a:solidFill>
                          <a:latin typeface="+mn-lt"/>
                          <a:ea typeface="+mn-ea"/>
                          <a:cs typeface="+mn-cs"/>
                        </a:rPr>
                        <a:t>Planned</a:t>
                      </a:r>
                      <a:endParaRPr lang="ru-RU" sz="1400" dirty="0"/>
                    </a:p>
                  </a:txBody>
                  <a:tcPr/>
                </a:tc>
                <a:tc>
                  <a:txBody>
                    <a:bodyPr/>
                    <a:lstStyle/>
                    <a:p>
                      <a:r>
                        <a:rPr lang="en-US" sz="1400" b="0" i="1" kern="1200" dirty="0" smtClean="0">
                          <a:solidFill>
                            <a:schemeClr val="dk1"/>
                          </a:solidFill>
                          <a:latin typeface="+mn-lt"/>
                          <a:ea typeface="+mn-ea"/>
                          <a:cs typeface="+mn-cs"/>
                        </a:rPr>
                        <a:t>Planned</a:t>
                      </a:r>
                      <a:endParaRPr lang="ru-RU" sz="1400" dirty="0"/>
                    </a:p>
                  </a:txBody>
                  <a:tcPr/>
                </a:tc>
                <a:tc>
                  <a:txBody>
                    <a:bodyPr/>
                    <a:lstStyle/>
                    <a:p>
                      <a:r>
                        <a:rPr lang="en-US" sz="1400" b="0" i="1" kern="1200" dirty="0" smtClean="0">
                          <a:solidFill>
                            <a:schemeClr val="dk1"/>
                          </a:solidFill>
                          <a:latin typeface="+mn-lt"/>
                          <a:ea typeface="+mn-ea"/>
                          <a:cs typeface="+mn-cs"/>
                        </a:rPr>
                        <a:t>ca. 5</a:t>
                      </a:r>
                      <a:br>
                        <a:rPr lang="en-US" sz="1400" b="0" i="1" kern="1200" dirty="0" smtClean="0">
                          <a:solidFill>
                            <a:schemeClr val="dk1"/>
                          </a:solidFill>
                          <a:latin typeface="+mn-lt"/>
                          <a:ea typeface="+mn-ea"/>
                          <a:cs typeface="+mn-cs"/>
                        </a:rPr>
                      </a:br>
                      <a:r>
                        <a:rPr lang="en-US" sz="1400" b="0" i="1" kern="1200" dirty="0" smtClean="0">
                          <a:solidFill>
                            <a:schemeClr val="dk1"/>
                          </a:solidFill>
                          <a:latin typeface="+mn-lt"/>
                          <a:ea typeface="+mn-ea"/>
                          <a:cs typeface="+mn-cs"/>
                        </a:rPr>
                        <a:t>(first phase)</a:t>
                      </a:r>
                      <a:endParaRPr lang="ru-RU" sz="1400" dirty="0"/>
                    </a:p>
                  </a:txBody>
                  <a:tcPr/>
                </a:tc>
                <a:tc>
                  <a:txBody>
                    <a:bodyPr/>
                    <a:lstStyle/>
                    <a:p>
                      <a:r>
                        <a:rPr lang="en-US" sz="1400" b="0" i="1" kern="1200" dirty="0" smtClean="0">
                          <a:solidFill>
                            <a:schemeClr val="dk1"/>
                          </a:solidFill>
                          <a:latin typeface="+mn-lt"/>
                          <a:ea typeface="+mn-ea"/>
                          <a:cs typeface="+mn-cs"/>
                        </a:rPr>
                        <a:t>17</a:t>
                      </a:r>
                      <a:br>
                        <a:rPr lang="en-US" sz="1400" b="0" i="1" kern="1200" dirty="0" smtClean="0">
                          <a:solidFill>
                            <a:schemeClr val="dk1"/>
                          </a:solidFill>
                          <a:latin typeface="+mn-lt"/>
                          <a:ea typeface="+mn-ea"/>
                          <a:cs typeface="+mn-cs"/>
                        </a:rPr>
                      </a:br>
                      <a:r>
                        <a:rPr lang="en-US" sz="1400" b="0" i="1" kern="1200" dirty="0" smtClean="0">
                          <a:solidFill>
                            <a:schemeClr val="dk1"/>
                          </a:solidFill>
                          <a:latin typeface="+mn-lt"/>
                          <a:ea typeface="+mn-ea"/>
                          <a:cs typeface="+mn-cs"/>
                        </a:rPr>
                        <a:t>(planned)</a:t>
                      </a:r>
                      <a:endParaRPr lang="ru-RU" sz="1400" dirty="0"/>
                    </a:p>
                  </a:txBody>
                  <a:tcPr/>
                </a:tc>
                <a:tc>
                  <a:txBody>
                    <a:bodyPr/>
                    <a:lstStyle/>
                    <a:p>
                      <a:r>
                        <a:rPr lang="en-US" sz="1400" b="0" i="1" kern="1200" dirty="0" smtClean="0">
                          <a:solidFill>
                            <a:schemeClr val="dk1"/>
                          </a:solidFill>
                          <a:latin typeface="+mn-lt"/>
                          <a:ea typeface="+mn-ea"/>
                          <a:cs typeface="+mn-cs"/>
                        </a:rPr>
                        <a:t>n/a</a:t>
                      </a:r>
                      <a:endParaRPr lang="ru-RU" sz="1400" dirty="0"/>
                    </a:p>
                  </a:txBody>
                  <a:tcPr/>
                </a:tc>
              </a:tr>
              <a:tr h="561224">
                <a:tc>
                  <a:txBody>
                    <a:bodyPr/>
                    <a:lstStyle/>
                    <a:p>
                      <a:endParaRPr lang="ru-RU" sz="1400"/>
                    </a:p>
                  </a:txBody>
                  <a:tcPr/>
                </a:tc>
                <a:tc>
                  <a:txBody>
                    <a:bodyPr/>
                    <a:lstStyle/>
                    <a:p>
                      <a:endParaRPr lang="ru-RU" sz="1400"/>
                    </a:p>
                  </a:txBody>
                  <a:tcPr/>
                </a:tc>
                <a:tc>
                  <a:txBody>
                    <a:bodyPr/>
                    <a:lstStyle/>
                    <a:p>
                      <a:endParaRPr lang="ru-RU" sz="1400"/>
                    </a:p>
                  </a:txBody>
                  <a:tcPr/>
                </a:tc>
                <a:tc>
                  <a:txBody>
                    <a:bodyPr/>
                    <a:lstStyle/>
                    <a:p>
                      <a:r>
                        <a:rPr lang="en-US" sz="1400" b="1" dirty="0" smtClean="0"/>
                        <a:t>Total:</a:t>
                      </a:r>
                      <a:endParaRPr lang="ru-RU" sz="1400" b="1" dirty="0"/>
                    </a:p>
                  </a:txBody>
                  <a:tcPr/>
                </a:tc>
                <a:tc>
                  <a:txBody>
                    <a:bodyPr/>
                    <a:lstStyle/>
                    <a:p>
                      <a:r>
                        <a:rPr lang="en-US" sz="1400" b="1" dirty="0" smtClean="0"/>
                        <a:t>66.1</a:t>
                      </a:r>
                      <a:endParaRPr lang="ru-RU" sz="1400" b="1" dirty="0"/>
                    </a:p>
                  </a:txBody>
                  <a:tcPr/>
                </a:tc>
                <a:tc>
                  <a:txBody>
                    <a:bodyPr/>
                    <a:lstStyle/>
                    <a:p>
                      <a:r>
                        <a:rPr lang="en-US" sz="1400" b="1" dirty="0" smtClean="0"/>
                        <a:t>51</a:t>
                      </a:r>
                      <a:endParaRPr lang="ru-RU" sz="1400" b="1" dirty="0"/>
                    </a:p>
                  </a:txBody>
                  <a:tcPr/>
                </a:tc>
                <a:tc>
                  <a:txBody>
                    <a:bodyPr/>
                    <a:lstStyle/>
                    <a:p>
                      <a:endParaRPr lang="ru-RU" sz="1400"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Kiev_metro_map_en_uk.svg.png"/>
          <p:cNvPicPr>
            <a:picLocks noGrp="1" noChangeAspect="1"/>
          </p:cNvPicPr>
          <p:nvPr>
            <p:ph idx="1"/>
          </p:nvPr>
        </p:nvPicPr>
        <p:blipFill>
          <a:blip r:embed="rId2" cstate="print"/>
          <a:stretch>
            <a:fillRect/>
          </a:stretch>
        </p:blipFill>
        <p:spPr>
          <a:xfrm>
            <a:off x="642910" y="428604"/>
            <a:ext cx="8024842" cy="583807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Universytet_metro_station_Kiev_2010_02.jpg"/>
          <p:cNvPicPr>
            <a:picLocks noGrp="1" noChangeAspect="1"/>
          </p:cNvPicPr>
          <p:nvPr>
            <p:ph idx="1"/>
          </p:nvPr>
        </p:nvPicPr>
        <p:blipFill>
          <a:blip r:embed="rId2" cstate="print"/>
          <a:stretch>
            <a:fillRect/>
          </a:stretch>
        </p:blipFill>
        <p:spPr>
          <a:xfrm>
            <a:off x="5258734" y="857232"/>
            <a:ext cx="3643054" cy="2286016"/>
          </a:xfrm>
        </p:spPr>
      </p:pic>
      <p:sp>
        <p:nvSpPr>
          <p:cNvPr id="2" name="Заголовок 1"/>
          <p:cNvSpPr>
            <a:spLocks noGrp="1"/>
          </p:cNvSpPr>
          <p:nvPr>
            <p:ph type="title"/>
          </p:nvPr>
        </p:nvSpPr>
        <p:spPr>
          <a:xfrm>
            <a:off x="457200" y="274638"/>
            <a:ext cx="4686304" cy="5726130"/>
          </a:xfrm>
        </p:spPr>
        <p:txBody>
          <a:bodyPr>
            <a:normAutofit fontScale="90000"/>
          </a:bodyPr>
          <a:lstStyle/>
          <a:p>
            <a:r>
              <a:rPr lang="en-US" sz="3200" dirty="0" smtClean="0"/>
              <a:t>Like all Metro systems in the former Soviet Union which are known for their vivid and </a:t>
            </a:r>
            <a:r>
              <a:rPr lang="en-US" sz="3200" dirty="0" err="1" smtClean="0"/>
              <a:t>colourful</a:t>
            </a:r>
            <a:r>
              <a:rPr lang="en-US" sz="3200" dirty="0" smtClean="0"/>
              <a:t> decorations, Kiev's is no exception. The original stations of the first stage are elaborately decorated, showing the postwar Stalinist </a:t>
            </a:r>
            <a:r>
              <a:rPr lang="en-US" sz="3200" dirty="0" smtClean="0"/>
              <a:t>architecture blended </a:t>
            </a:r>
            <a:r>
              <a:rPr lang="en-US" sz="3200" dirty="0" smtClean="0"/>
              <a:t>with traditional Ukrainian motifs.</a:t>
            </a:r>
            <a:endParaRPr lang="ru-RU" sz="3200" dirty="0"/>
          </a:p>
        </p:txBody>
      </p:sp>
      <p:pic>
        <p:nvPicPr>
          <p:cNvPr id="5" name="Рисунок 4" descr="800px-Arsenalna_metro_station_Kiev_2010_04.jpg"/>
          <p:cNvPicPr>
            <a:picLocks noChangeAspect="1"/>
          </p:cNvPicPr>
          <p:nvPr/>
        </p:nvPicPr>
        <p:blipFill>
          <a:blip r:embed="rId3" cstate="print"/>
          <a:stretch>
            <a:fillRect/>
          </a:stretch>
        </p:blipFill>
        <p:spPr>
          <a:xfrm>
            <a:off x="5286380" y="3357562"/>
            <a:ext cx="3654000" cy="242991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64</TotalTime>
  <Words>266</Words>
  <Application>Microsoft Office PowerPoint</Application>
  <PresentationFormat>Экран (4:3)</PresentationFormat>
  <Paragraphs>54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Открытая</vt:lpstr>
      <vt:lpstr>Міністерство освіти і науки, молоді та спорту України  Спеціалізована школа №298 Оболонського району м. Києва Творча презентація з курсу за вибором “Гіди - перекладачі” на тему: Kiev Metro                                                                           Виконав учень 10-а класу                                                                                              Бородай Денис Київ 2013</vt:lpstr>
      <vt:lpstr>The Kiev Metro is a metro system that is the mainstay of Kiev's public transport. It was the first rapid transit system in Ukraine and the third one built in the USSR (after Moscow and St Petersburg Metros). It now has three lines with a total length of 66 kilometres (41 miles) and 51 stations. The system carries more than a million passengers daily. One of the deepest stations in the world, Arsenalna (at 105.5 m or 346 ft), is found on the system.</vt:lpstr>
      <vt:lpstr>The story for a rapid transit system in Kiev originates back to 1916 when businessmen of the Russo-American trading corporation attempted to collect funds to sponsor construction of a metro in Kiev, which previously has been a pioneering city for Imperial Russian rapid transit, like opening of the first Russian tram system. Following the Bolsheviks' victory in the Russian Civil War, Kiev became only a provincial city and no large-scale proposals to improve the city were drawn.</vt:lpstr>
      <vt:lpstr>Following the terrible destruction suffered by the city in the war, a massive reconstruction was opened for the capital of the third largest city in the USSR. This time the Metro was in the plan and construction began in August 1949. Eleven years later the first 5.2 kilometre segment from the Vokzalna to Dnipro.</vt:lpstr>
      <vt:lpstr>Construction of the second line began in the early 1970s and the first three stations were opened in 1976. What became known as the Kurenivsko-Chervonoarmiyska Line continued expanding.</vt:lpstr>
      <vt:lpstr>Construction of the third, Syretsko-Pecherska Line began in 1981 for the first three station segment to open in 1989 in central Kiev.</vt:lpstr>
      <vt:lpstr>Слайд 7</vt:lpstr>
      <vt:lpstr>Слайд 8</vt:lpstr>
      <vt:lpstr>Like all Metro systems in the former Soviet Union which are known for their vivid and colourful decorations, Kiev's is no exception. The original stations of the first stage are elaborately decorated, showing the postwar Stalinist architecture blended with traditional Ukrainian motifs.</vt:lpstr>
      <vt:lpstr>Only in the 1970s did decorative architecture start to make a recovery. The stations built from the 1980s onwards show more innovative design when compared with stations of the same era in other cities of the former USSR.</vt:lpstr>
      <vt:lpstr>Plastic tokens are used for turnstiles; the tokens can be bought from cashiers at all stations or from automatic exchange machines that exchange 2 and 10 Hryvnia bills into tokens. The current tokens are of blue color; before 2008 green tokens were used that are no longer valid.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освіти і науки, молоді та спорту України  Спеціалізована школа №298 Оболонського району м. Києва Творча презентація з курсу за вибором “Гіди - перекладачі” на тему: Kiev Metro                                                                           Виконав учень 10-а класу                                                                                              Бородай Денис Київ 2013</dc:title>
  <cp:lastModifiedBy>Admin</cp:lastModifiedBy>
  <cp:revision>9</cp:revision>
  <dcterms:modified xsi:type="dcterms:W3CDTF">2013-05-19T17:18:03Z</dcterms:modified>
</cp:coreProperties>
</file>