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0" autoAdjust="0"/>
    <p:restoredTop sz="92473" autoAdjust="0"/>
  </p:normalViewPr>
  <p:slideViewPr>
    <p:cSldViewPr>
      <p:cViewPr varScale="1">
        <p:scale>
          <a:sx n="65" d="100"/>
          <a:sy n="65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F18D2-A9CB-446D-93C2-70892B66A61C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7080B-A5BC-441E-BA76-B6DCB89E8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714488"/>
            <a:ext cx="8229600" cy="2571760"/>
          </a:xfrm>
        </p:spPr>
        <p:txBody>
          <a:bodyPr/>
          <a:lstStyle/>
          <a:p>
            <a:r>
              <a:rPr lang="uk-UA" dirty="0" smtClean="0"/>
              <a:t>    Молодіжні субкультури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 dirty="0" err="1" smtClean="0"/>
              <a:t>Рейв</a:t>
            </a:r>
            <a:endParaRPr lang="ru-RU" sz="36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357298"/>
            <a:ext cx="378621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Масова</a:t>
            </a:r>
            <a:r>
              <a:rPr lang="ru-RU" dirty="0" smtClean="0"/>
              <a:t> дискотека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виступом</a:t>
            </a:r>
            <a:r>
              <a:rPr lang="ru-RU" dirty="0" smtClean="0"/>
              <a:t> </a:t>
            </a:r>
            <a:r>
              <a:rPr lang="ru-RU" dirty="0" err="1" smtClean="0"/>
              <a:t>діджеїв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виконавців</a:t>
            </a:r>
            <a:r>
              <a:rPr lang="ru-RU" dirty="0" smtClean="0"/>
              <a:t> </a:t>
            </a:r>
            <a:r>
              <a:rPr lang="ru-RU" dirty="0" err="1" smtClean="0"/>
              <a:t>електронної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рейви</a:t>
            </a:r>
            <a:r>
              <a:rPr lang="ru-RU" dirty="0" smtClean="0"/>
              <a:t> </a:t>
            </a:r>
            <a:r>
              <a:rPr lang="ru-RU" dirty="0" err="1" smtClean="0"/>
              <a:t>проводилися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початку 1990-х </a:t>
            </a:r>
            <a:r>
              <a:rPr lang="ru-RU" dirty="0" err="1" smtClean="0"/>
              <a:t>років</a:t>
            </a:r>
            <a:r>
              <a:rPr lang="ru-RU" dirty="0" smtClean="0"/>
              <a:t> (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- «</a:t>
            </a:r>
            <a:r>
              <a:rPr lang="ru-RU" dirty="0" err="1" smtClean="0"/>
              <a:t>Гагарін-паті</a:t>
            </a:r>
            <a:r>
              <a:rPr lang="ru-RU" dirty="0" smtClean="0"/>
              <a:t>» (1991 </a:t>
            </a:r>
            <a:r>
              <a:rPr lang="ru-RU" dirty="0" err="1" smtClean="0"/>
              <a:t>рік</a:t>
            </a:r>
            <a:r>
              <a:rPr lang="ru-RU" dirty="0" smtClean="0"/>
              <a:t>, </a:t>
            </a:r>
            <a:r>
              <a:rPr lang="ru-RU" dirty="0" err="1" smtClean="0"/>
              <a:t>брати</a:t>
            </a:r>
            <a:r>
              <a:rPr lang="ru-RU" dirty="0" smtClean="0"/>
              <a:t> </a:t>
            </a:r>
            <a:r>
              <a:rPr lang="ru-RU" dirty="0" err="1" smtClean="0"/>
              <a:t>Хаас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Bloc Limited), «</a:t>
            </a:r>
            <a:r>
              <a:rPr lang="ru-RU" dirty="0" err="1" smtClean="0"/>
              <a:t>Мобиле</a:t>
            </a:r>
            <a:r>
              <a:rPr lang="ru-RU" dirty="0" smtClean="0"/>
              <a:t>» в </a:t>
            </a:r>
            <a:r>
              <a:rPr lang="ru-RU" dirty="0" err="1" smtClean="0"/>
              <a:t>Москві</a:t>
            </a:r>
            <a:r>
              <a:rPr lang="ru-RU" dirty="0" smtClean="0"/>
              <a:t>, 1992); </a:t>
            </a:r>
            <a:r>
              <a:rPr lang="ru-RU" dirty="0" err="1" smtClean="0"/>
              <a:t>найбільшим</a:t>
            </a:r>
            <a:r>
              <a:rPr lang="ru-RU" dirty="0" smtClean="0"/>
              <a:t> на </a:t>
            </a:r>
            <a:r>
              <a:rPr lang="ru-RU" dirty="0" err="1" smtClean="0"/>
              <a:t>пострадянському</a:t>
            </a:r>
            <a:r>
              <a:rPr lang="ru-RU" dirty="0" smtClean="0"/>
              <a:t> </a:t>
            </a:r>
            <a:r>
              <a:rPr lang="ru-RU" dirty="0" err="1" smtClean="0"/>
              <a:t>просторі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фестиваль «</a:t>
            </a:r>
            <a:r>
              <a:rPr lang="ru-RU" dirty="0" err="1" smtClean="0"/>
              <a:t>Ка</a:t>
            </a:r>
            <a:r>
              <a:rPr lang="en-US" dirty="0" smtClean="0"/>
              <a:t>Z</a:t>
            </a:r>
            <a:r>
              <a:rPr lang="ru-RU" dirty="0" err="1" smtClean="0"/>
              <a:t>антип</a:t>
            </a:r>
            <a:r>
              <a:rPr lang="ru-RU" dirty="0" smtClean="0"/>
              <a:t>»,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проводився</a:t>
            </a:r>
            <a:r>
              <a:rPr lang="ru-RU" dirty="0" smtClean="0"/>
              <a:t> на </a:t>
            </a:r>
            <a:r>
              <a:rPr lang="ru-RU" dirty="0" err="1" smtClean="0"/>
              <a:t>кримському</a:t>
            </a:r>
            <a:r>
              <a:rPr lang="ru-RU" dirty="0" smtClean="0"/>
              <a:t> </a:t>
            </a:r>
            <a:r>
              <a:rPr lang="ru-RU" dirty="0" err="1" smtClean="0"/>
              <a:t>мисі</a:t>
            </a:r>
            <a:r>
              <a:rPr lang="ru-RU" dirty="0" smtClean="0"/>
              <a:t> </a:t>
            </a:r>
            <a:r>
              <a:rPr lang="ru-RU" dirty="0" err="1" smtClean="0"/>
              <a:t>Казантип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поміняв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на «</a:t>
            </a:r>
            <a:r>
              <a:rPr lang="ru-RU" dirty="0" err="1" smtClean="0"/>
              <a:t>Республіка</a:t>
            </a:r>
            <a:r>
              <a:rPr lang="ru-RU" dirty="0" smtClean="0"/>
              <a:t> </a:t>
            </a:r>
            <a:r>
              <a:rPr lang="en-US" dirty="0" err="1" smtClean="0"/>
              <a:t>KaZa</a:t>
            </a:r>
            <a:r>
              <a:rPr lang="ru-RU" dirty="0" err="1" smtClean="0"/>
              <a:t>нтип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переїхав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у село </a:t>
            </a:r>
            <a:r>
              <a:rPr lang="ru-RU" dirty="0" err="1" smtClean="0"/>
              <a:t>Веселе</a:t>
            </a:r>
            <a:r>
              <a:rPr lang="ru-RU" dirty="0" smtClean="0"/>
              <a:t> (</a:t>
            </a:r>
            <a:r>
              <a:rPr lang="ru-RU" dirty="0" err="1" smtClean="0"/>
              <a:t>поблизу</a:t>
            </a:r>
            <a:r>
              <a:rPr lang="ru-RU" dirty="0" smtClean="0"/>
              <a:t> Судака),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селище Поповка (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Євпаторії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  <p:pic>
        <p:nvPicPr>
          <p:cNvPr id="4" name="Рисунок 3" descr="de9b7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642918"/>
            <a:ext cx="4005291" cy="5715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 dirty="0" err="1" smtClean="0"/>
              <a:t>Фуррі</a:t>
            </a:r>
            <a:endParaRPr lang="ru-RU" sz="36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142985"/>
            <a:ext cx="314327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Спільнота симпатизують антропоморфним тваринам персонажам [1]. </a:t>
            </a:r>
            <a:r>
              <a:rPr lang="uk-UA" dirty="0" err="1" smtClean="0"/>
              <a:t>Принимаемая</a:t>
            </a:r>
            <a:r>
              <a:rPr lang="uk-UA" dirty="0" smtClean="0"/>
              <a:t> </a:t>
            </a:r>
            <a:r>
              <a:rPr lang="uk-UA" dirty="0" err="1" smtClean="0"/>
              <a:t>фуррі-шанувальниками</a:t>
            </a:r>
            <a:r>
              <a:rPr lang="uk-UA" dirty="0" smtClean="0"/>
              <a:t> </a:t>
            </a:r>
            <a:r>
              <a:rPr lang="uk-UA" dirty="0" err="1" smtClean="0"/>
              <a:t>антропоморфізація</a:t>
            </a:r>
            <a:r>
              <a:rPr lang="uk-UA" dirty="0" smtClean="0"/>
              <a:t> тварин виражається у привласненні їм таких якостей, як людська свідомість і міміка, риси анатомії людини, мова, ходіння на двох ногах і носіння одягу. В англійській мові шанувальників антропоморфних, а також міфологічних тварин персонажів називають «</a:t>
            </a:r>
            <a:r>
              <a:rPr lang="uk-UA" dirty="0" err="1" smtClean="0"/>
              <a:t>furry</a:t>
            </a:r>
            <a:r>
              <a:rPr lang="uk-UA" dirty="0" smtClean="0"/>
              <a:t> </a:t>
            </a:r>
            <a:r>
              <a:rPr lang="uk-UA" dirty="0" err="1" smtClean="0"/>
              <a:t>fans</a:t>
            </a:r>
            <a:r>
              <a:rPr lang="uk-UA" dirty="0" smtClean="0"/>
              <a:t>», «</a:t>
            </a:r>
            <a:r>
              <a:rPr lang="uk-UA" dirty="0" err="1" smtClean="0"/>
              <a:t>furries</a:t>
            </a:r>
            <a:r>
              <a:rPr lang="uk-UA" dirty="0" smtClean="0"/>
              <a:t>» або «</a:t>
            </a:r>
            <a:r>
              <a:rPr lang="uk-UA" dirty="0" err="1" smtClean="0"/>
              <a:t>furs</a:t>
            </a:r>
            <a:r>
              <a:rPr lang="uk-UA" dirty="0" smtClean="0"/>
              <a:t>» .</a:t>
            </a:r>
            <a:endParaRPr lang="ru-RU" dirty="0"/>
          </a:p>
        </p:txBody>
      </p:sp>
      <p:pic>
        <p:nvPicPr>
          <p:cNvPr id="5" name="Рисунок 4" descr="300px-Dutch_Furries_Gorich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1643050"/>
            <a:ext cx="5000661" cy="3786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357166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 dirty="0" smtClean="0"/>
              <a:t>Металісти</a:t>
            </a:r>
            <a:endParaRPr lang="ru-RU" sz="36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1357298"/>
            <a:ext cx="30003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Субкультура, натхненна музикою в стилі метал, що з'явилася в 1970-і роки.</a:t>
            </a:r>
            <a:br>
              <a:rPr lang="uk-UA" dirty="0" smtClean="0"/>
            </a:br>
            <a:r>
              <a:rPr lang="uk-UA" dirty="0" smtClean="0"/>
              <a:t>Субкультура широко поширена в Північній Європі, досить широко - в Росії, Україні, Білорусі, в Північній Америці, є значна кількість її представників у Південній Америці, Південній Європі і Японії. На Близькому Сході, за винятком Туреччини та Ізраїлю, металісти (як і багато інших «неформали») нечисленні.</a:t>
            </a:r>
            <a:endParaRPr lang="uk-UA" dirty="0"/>
          </a:p>
        </p:txBody>
      </p:sp>
      <p:pic>
        <p:nvPicPr>
          <p:cNvPr id="5" name="Рисунок 4" descr="7865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0430" y="1285860"/>
            <a:ext cx="4857784" cy="46434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 dirty="0" err="1" smtClean="0"/>
              <a:t>Байкери</a:t>
            </a:r>
            <a:endParaRPr lang="ru-RU" sz="36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225689"/>
            <a:ext cx="378621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Любителі і поклонники мотоциклів. На відміну від звичайних мотоциклістів, у </a:t>
            </a:r>
            <a:r>
              <a:rPr lang="uk-UA" dirty="0" err="1" smtClean="0"/>
              <a:t>байкерів</a:t>
            </a:r>
            <a:r>
              <a:rPr lang="uk-UA" dirty="0" smtClean="0"/>
              <a:t> мотоцикл є частиною способу життя. Характерним також є об'єднання з однодумцями на основі цього способу життя. Стереотипний зовнішній вигляд </a:t>
            </a:r>
            <a:r>
              <a:rPr lang="uk-UA" dirty="0" err="1" smtClean="0"/>
              <a:t>байкера</a:t>
            </a:r>
            <a:r>
              <a:rPr lang="uk-UA" dirty="0" smtClean="0"/>
              <a:t>: «</a:t>
            </a:r>
            <a:r>
              <a:rPr lang="uk-UA" dirty="0" err="1" smtClean="0"/>
              <a:t>косуха</a:t>
            </a:r>
            <a:r>
              <a:rPr lang="uk-UA" dirty="0" smtClean="0"/>
              <a:t>» (шкіряна куртка із замком навскоси) або шкіряна </a:t>
            </a:r>
            <a:r>
              <a:rPr lang="uk-UA" dirty="0" err="1" smtClean="0"/>
              <a:t>мотокуртка</a:t>
            </a:r>
            <a:r>
              <a:rPr lang="uk-UA" dirty="0" smtClean="0"/>
              <a:t>, часто поверх </a:t>
            </a:r>
            <a:r>
              <a:rPr lang="uk-UA" dirty="0" err="1" smtClean="0"/>
              <a:t>мотокуртка</a:t>
            </a:r>
            <a:r>
              <a:rPr lang="uk-UA" dirty="0" smtClean="0"/>
              <a:t> надівається джинсова або шкіряний жилет без рукавів з символікою мотоклубу, шкіряні штани. </a:t>
            </a:r>
            <a:r>
              <a:rPr lang="uk-UA" dirty="0" err="1" smtClean="0"/>
              <a:t>Байкери</a:t>
            </a:r>
            <a:r>
              <a:rPr lang="uk-UA" dirty="0" smtClean="0"/>
              <a:t> часто відпускають довге волосся, вуса, бороди. Для захисту очей від вітру носять окуляри.</a:t>
            </a:r>
          </a:p>
          <a:p>
            <a:endParaRPr lang="uk-UA" dirty="0"/>
          </a:p>
        </p:txBody>
      </p:sp>
      <p:pic>
        <p:nvPicPr>
          <p:cNvPr id="4" name="Рисунок 3" descr="1248981081_slet_baykero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1643050"/>
            <a:ext cx="4762500" cy="3571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428868"/>
            <a:ext cx="6572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субкультур </a:t>
            </a:r>
            <a:r>
              <a:rPr lang="ru-RU" dirty="0" err="1" smtClean="0"/>
              <a:t>намагаються</a:t>
            </a:r>
            <a:r>
              <a:rPr lang="ru-RU" dirty="0" smtClean="0"/>
              <a:t> </a:t>
            </a:r>
            <a:r>
              <a:rPr lang="ru-RU" dirty="0" err="1" smtClean="0"/>
              <a:t>показати</a:t>
            </a:r>
            <a:r>
              <a:rPr lang="ru-RU" dirty="0" smtClean="0"/>
              <a:t> свою </a:t>
            </a:r>
            <a:r>
              <a:rPr lang="ru-RU" dirty="0" err="1" smtClean="0"/>
              <a:t>індивідуальність</a:t>
            </a:r>
            <a:r>
              <a:rPr lang="ru-RU" dirty="0" smtClean="0"/>
              <a:t>, </a:t>
            </a:r>
            <a:r>
              <a:rPr lang="ru-RU" dirty="0" err="1" smtClean="0"/>
              <a:t>сказати</a:t>
            </a:r>
            <a:r>
              <a:rPr lang="ru-RU" dirty="0" smtClean="0"/>
              <a:t> </a:t>
            </a:r>
            <a:r>
              <a:rPr lang="ru-RU" dirty="0" err="1" smtClean="0"/>
              <a:t>сірій</a:t>
            </a:r>
            <a:r>
              <a:rPr lang="ru-RU" dirty="0" smtClean="0"/>
              <a:t> </a:t>
            </a:r>
            <a:r>
              <a:rPr lang="ru-RU" dirty="0" err="1" smtClean="0"/>
              <a:t>масі</a:t>
            </a:r>
            <a:r>
              <a:rPr lang="ru-RU" dirty="0" smtClean="0"/>
              <a:t>: “Я — </a:t>
            </a:r>
            <a:r>
              <a:rPr lang="ru-RU" dirty="0" err="1" smtClean="0"/>
              <a:t>особистість</a:t>
            </a:r>
            <a:r>
              <a:rPr lang="ru-RU" dirty="0" smtClean="0"/>
              <a:t>”, </a:t>
            </a:r>
            <a:r>
              <a:rPr lang="ru-RU" dirty="0" err="1" smtClean="0"/>
              <a:t>кинути</a:t>
            </a:r>
            <a:r>
              <a:rPr lang="ru-RU" dirty="0" smtClean="0"/>
              <a:t> </a:t>
            </a:r>
            <a:r>
              <a:rPr lang="ru-RU" dirty="0" err="1" smtClean="0"/>
              <a:t>виклик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нескінченними</a:t>
            </a:r>
            <a:r>
              <a:rPr lang="ru-RU" dirty="0" smtClean="0"/>
              <a:t> буднями та </a:t>
            </a:r>
            <a:r>
              <a:rPr lang="ru-RU" dirty="0" err="1" smtClean="0"/>
              <a:t>вистроюванням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в один рядок. Все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підлітків</a:t>
            </a:r>
            <a:r>
              <a:rPr lang="ru-RU" dirty="0" smtClean="0"/>
              <a:t> кожного дня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приймають</a:t>
            </a:r>
            <a:r>
              <a:rPr lang="ru-RU" dirty="0" smtClean="0"/>
              <a:t> ту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іншу</a:t>
            </a:r>
            <a:r>
              <a:rPr lang="ru-RU" dirty="0" smtClean="0"/>
              <a:t> субкультуру. Тому </a:t>
            </a:r>
            <a:r>
              <a:rPr lang="ru-RU" dirty="0" err="1" smtClean="0"/>
              <a:t>необхідно</a:t>
            </a:r>
            <a:r>
              <a:rPr lang="ru-RU" dirty="0" smtClean="0"/>
              <a:t> знати про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культурне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, </a:t>
            </a:r>
            <a:r>
              <a:rPr lang="ru-RU" dirty="0" err="1" smtClean="0"/>
              <a:t>розуміти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та бути готовим </a:t>
            </a:r>
            <a:r>
              <a:rPr lang="ru-RU" dirty="0" err="1" smtClean="0"/>
              <a:t>зустрітися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представниками</a:t>
            </a:r>
            <a:r>
              <a:rPr lang="ru-RU" dirty="0" smtClean="0"/>
              <a:t> у реальному </a:t>
            </a:r>
            <a:r>
              <a:rPr lang="ru-RU" dirty="0" err="1" smtClean="0"/>
              <a:t>житті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43108" y="214290"/>
            <a:ext cx="6000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i="1" u="sng" dirty="0" smtClean="0"/>
              <a:t>Висновок</a:t>
            </a:r>
            <a:endParaRPr lang="ru-RU" sz="7200" b="1" i="1" u="sng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72066" y="4714884"/>
            <a:ext cx="40719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Підготувала</a:t>
            </a:r>
          </a:p>
          <a:p>
            <a:r>
              <a:rPr lang="uk-UA" sz="2800" dirty="0" smtClean="0"/>
              <a:t>Студентка 15 групи</a:t>
            </a:r>
          </a:p>
          <a:p>
            <a:r>
              <a:rPr lang="uk-UA" sz="2800" dirty="0" smtClean="0"/>
              <a:t>ШЛК ім. В.В. </a:t>
            </a:r>
            <a:r>
              <a:rPr lang="uk-UA" sz="2800" dirty="0" err="1" smtClean="0"/>
              <a:t>Сулька</a:t>
            </a:r>
            <a:endParaRPr lang="uk-UA" sz="2800" dirty="0" smtClean="0"/>
          </a:p>
          <a:p>
            <a:r>
              <a:rPr lang="uk-UA" sz="2800" dirty="0" smtClean="0"/>
              <a:t>Зуб Ірина</a:t>
            </a:r>
            <a:endParaRPr lang="ru-RU" sz="2800" dirty="0"/>
          </a:p>
        </p:txBody>
      </p:sp>
      <p:pic>
        <p:nvPicPr>
          <p:cNvPr id="3" name="Рисунок 2" descr="2d4909711eee7e55fd007a9da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422866">
            <a:off x="354426" y="864317"/>
            <a:ext cx="3490257" cy="2714644"/>
          </a:xfrm>
          <a:prstGeom prst="rect">
            <a:avLst/>
          </a:prstGeom>
        </p:spPr>
      </p:pic>
      <p:pic>
        <p:nvPicPr>
          <p:cNvPr id="4" name="Рисунок 3" descr="8c13eb23f8ea97d123e17a92098b81ca11b9d99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564942">
            <a:off x="5347322" y="733894"/>
            <a:ext cx="3376387" cy="2532290"/>
          </a:xfrm>
          <a:prstGeom prst="rect">
            <a:avLst/>
          </a:prstGeom>
        </p:spPr>
      </p:pic>
      <p:pic>
        <p:nvPicPr>
          <p:cNvPr id="5" name="Рисунок 4" descr="215px-Whitby_goth_coup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14678" y="928669"/>
            <a:ext cx="3000396" cy="2777111"/>
          </a:xfrm>
          <a:prstGeom prst="rect">
            <a:avLst/>
          </a:prstGeom>
        </p:spPr>
      </p:pic>
      <p:pic>
        <p:nvPicPr>
          <p:cNvPr id="6" name="Рисунок 5" descr="280px-Torontogoth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1260220">
            <a:off x="924290" y="2560128"/>
            <a:ext cx="3556000" cy="2603500"/>
          </a:xfrm>
          <a:prstGeom prst="rect">
            <a:avLst/>
          </a:prstGeom>
        </p:spPr>
      </p:pic>
      <p:pic>
        <p:nvPicPr>
          <p:cNvPr id="7" name="Рисунок 6" descr="0133372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640126">
            <a:off x="5545645" y="1726833"/>
            <a:ext cx="2243747" cy="2608257"/>
          </a:xfrm>
          <a:prstGeom prst="rect">
            <a:avLst/>
          </a:prstGeom>
        </p:spPr>
      </p:pic>
      <p:pic>
        <p:nvPicPr>
          <p:cNvPr id="8" name="Рисунок 7" descr="Hiphop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274180">
            <a:off x="1432204" y="4273928"/>
            <a:ext cx="3357553" cy="20145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428604"/>
            <a:ext cx="78581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  <a:r>
              <a:rPr lang="uk-UA" dirty="0" smtClean="0"/>
              <a:t>Субкультура - це спільність людей, чиї переконання, погляди на життя і поведінку відмінні від загальноприйнятих або просто приховані від широкої публіки, що відрізняє їх від ширшого поняття культури, відгалуженням якої вони є. Найчастіше субкультури переходять у окремі ідейні поняття, бо важко назвати культуру, до якої б вони відносились.</a:t>
            </a:r>
            <a:endParaRPr lang="uk-UA" dirty="0"/>
          </a:p>
        </p:txBody>
      </p:sp>
      <p:pic>
        <p:nvPicPr>
          <p:cNvPr id="3" name="Рисунок 2" descr="2d4909711eee7e55fd007a9da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2714620"/>
            <a:ext cx="4286250" cy="3333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785794"/>
            <a:ext cx="735811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ПЛАН:</a:t>
            </a:r>
          </a:p>
          <a:p>
            <a:endParaRPr lang="ru-RU" b="1" u="sng" dirty="0" smtClean="0"/>
          </a:p>
          <a:p>
            <a:r>
              <a:rPr lang="ru-RU" dirty="0" smtClean="0"/>
              <a:t>-</a:t>
            </a:r>
            <a:r>
              <a:rPr lang="ru-RU" dirty="0" err="1" smtClean="0"/>
              <a:t>Приклади</a:t>
            </a:r>
            <a:r>
              <a:rPr lang="ru-RU" dirty="0" smtClean="0"/>
              <a:t> субкультур:</a:t>
            </a:r>
          </a:p>
          <a:p>
            <a:r>
              <a:rPr lang="ru-RU" dirty="0" smtClean="0"/>
              <a:t>     - </a:t>
            </a:r>
            <a:r>
              <a:rPr lang="ru-RU" dirty="0" err="1" smtClean="0"/>
              <a:t>х</a:t>
            </a:r>
            <a:r>
              <a:rPr lang="uk-UA" dirty="0" err="1" smtClean="0"/>
              <a:t>іпі</a:t>
            </a:r>
            <a:r>
              <a:rPr lang="uk-UA" dirty="0" smtClean="0"/>
              <a:t>;</a:t>
            </a:r>
          </a:p>
          <a:p>
            <a:r>
              <a:rPr lang="uk-UA" dirty="0" smtClean="0"/>
              <a:t>     - панки;</a:t>
            </a:r>
          </a:p>
          <a:p>
            <a:r>
              <a:rPr lang="uk-UA" dirty="0" smtClean="0"/>
              <a:t>     - </a:t>
            </a:r>
            <a:r>
              <a:rPr lang="uk-UA" dirty="0" err="1" smtClean="0"/>
              <a:t>скінхеди</a:t>
            </a:r>
            <a:r>
              <a:rPr lang="uk-UA" dirty="0" smtClean="0"/>
              <a:t>;</a:t>
            </a:r>
          </a:p>
          <a:p>
            <a:r>
              <a:rPr lang="uk-UA" dirty="0" smtClean="0"/>
              <a:t>     - </a:t>
            </a:r>
            <a:r>
              <a:rPr lang="uk-UA" dirty="0" err="1" smtClean="0"/>
              <a:t>гопніки</a:t>
            </a:r>
            <a:r>
              <a:rPr lang="uk-UA" dirty="0" smtClean="0"/>
              <a:t>;</a:t>
            </a:r>
          </a:p>
          <a:p>
            <a:r>
              <a:rPr lang="uk-UA" dirty="0" smtClean="0"/>
              <a:t>     - готи;</a:t>
            </a:r>
          </a:p>
          <a:p>
            <a:r>
              <a:rPr lang="uk-UA" dirty="0" smtClean="0"/>
              <a:t>     - хіп-хоп;</a:t>
            </a:r>
          </a:p>
          <a:p>
            <a:r>
              <a:rPr lang="uk-UA" dirty="0" smtClean="0"/>
              <a:t>     - </a:t>
            </a:r>
            <a:r>
              <a:rPr lang="uk-UA" dirty="0" err="1" smtClean="0"/>
              <a:t>рейв</a:t>
            </a:r>
            <a:r>
              <a:rPr lang="uk-UA" dirty="0" smtClean="0"/>
              <a:t>;</a:t>
            </a:r>
          </a:p>
          <a:p>
            <a:r>
              <a:rPr lang="uk-UA" dirty="0" smtClean="0"/>
              <a:t>     - </a:t>
            </a:r>
            <a:r>
              <a:rPr lang="uk-UA" dirty="0" err="1" smtClean="0"/>
              <a:t>фуррі</a:t>
            </a:r>
            <a:r>
              <a:rPr lang="uk-UA" dirty="0" smtClean="0"/>
              <a:t>;</a:t>
            </a:r>
          </a:p>
          <a:p>
            <a:r>
              <a:rPr lang="uk-UA" dirty="0" smtClean="0"/>
              <a:t>     - металісти;</a:t>
            </a:r>
          </a:p>
          <a:p>
            <a:r>
              <a:rPr lang="uk-UA" dirty="0" smtClean="0"/>
              <a:t>     - </a:t>
            </a:r>
            <a:r>
              <a:rPr lang="uk-UA" dirty="0" err="1" smtClean="0"/>
              <a:t>байкери</a:t>
            </a:r>
            <a:r>
              <a:rPr lang="uk-UA" dirty="0" smtClean="0"/>
              <a:t>.</a:t>
            </a:r>
          </a:p>
          <a:p>
            <a:r>
              <a:rPr lang="uk-UA" dirty="0" smtClean="0"/>
              <a:t>-Висновок.</a:t>
            </a:r>
          </a:p>
          <a:p>
            <a:r>
              <a:rPr lang="uk-UA" dirty="0" smtClean="0"/>
              <a:t>  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214290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 dirty="0" smtClean="0"/>
              <a:t>Хіпі</a:t>
            </a:r>
            <a:endParaRPr lang="ru-RU" sz="36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1000108"/>
            <a:ext cx="364333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молодіжний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, </a:t>
            </a:r>
            <a:r>
              <a:rPr lang="ru-RU" dirty="0" err="1" smtClean="0"/>
              <a:t>виник</a:t>
            </a:r>
            <a:r>
              <a:rPr lang="ru-RU" dirty="0" smtClean="0"/>
              <a:t> у 1965 </a:t>
            </a:r>
            <a:r>
              <a:rPr lang="ru-RU" dirty="0" err="1" smtClean="0"/>
              <a:t>році</a:t>
            </a:r>
            <a:r>
              <a:rPr lang="ru-RU" dirty="0" smtClean="0"/>
              <a:t> у Сан-Франциско у </a:t>
            </a:r>
            <a:r>
              <a:rPr lang="ru-RU" dirty="0" err="1" smtClean="0"/>
              <a:t>контексті</a:t>
            </a:r>
            <a:r>
              <a:rPr lang="ru-RU" dirty="0" smtClean="0"/>
              <a:t> </a:t>
            </a:r>
            <a:r>
              <a:rPr lang="ru-RU" dirty="0" err="1" smtClean="0"/>
              <a:t>лібералізації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демократизації</a:t>
            </a:r>
            <a:r>
              <a:rPr lang="ru-RU" dirty="0" smtClean="0"/>
              <a:t> </a:t>
            </a:r>
            <a:r>
              <a:rPr lang="ru-RU" dirty="0" err="1" smtClean="0"/>
              <a:t>традиційного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найяскравіших</a:t>
            </a:r>
            <a:r>
              <a:rPr lang="ru-RU" dirty="0" smtClean="0"/>
              <a:t> </a:t>
            </a:r>
            <a:r>
              <a:rPr lang="ru-RU" dirty="0" err="1" smtClean="0"/>
              <a:t>проявів</a:t>
            </a:r>
            <a:r>
              <a:rPr lang="ru-RU" dirty="0" smtClean="0"/>
              <a:t> </a:t>
            </a:r>
            <a:r>
              <a:rPr lang="ru-RU" dirty="0" err="1" smtClean="0"/>
              <a:t>контркультури</a:t>
            </a:r>
            <a:r>
              <a:rPr lang="ru-RU" dirty="0" smtClean="0"/>
              <a:t>,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пацифістське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, </a:t>
            </a:r>
            <a:r>
              <a:rPr lang="ru-RU" dirty="0" err="1" smtClean="0"/>
              <a:t>склав</a:t>
            </a:r>
            <a:r>
              <a:rPr lang="ru-RU" dirty="0" smtClean="0"/>
              <a:t> великий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мистецтво</a:t>
            </a:r>
            <a:r>
              <a:rPr lang="ru-RU" dirty="0" smtClean="0"/>
              <a:t>, особливо </a:t>
            </a:r>
            <a:r>
              <a:rPr lang="ru-RU" dirty="0" err="1" smtClean="0"/>
              <a:t>рок-музику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ним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, як сексуальна </a:t>
            </a:r>
            <a:r>
              <a:rPr lang="ru-RU" dirty="0" err="1" smtClean="0"/>
              <a:t>революція,</a:t>
            </a:r>
            <a:r>
              <a:rPr lang="ru-RU" u="sng" dirty="0" err="1" smtClean="0"/>
              <a:t>психоделічна</a:t>
            </a:r>
            <a:r>
              <a:rPr lang="ru-RU" u="sng" dirty="0" smtClean="0"/>
              <a:t> </a:t>
            </a:r>
            <a:r>
              <a:rPr lang="ru-RU" u="sng" dirty="0" err="1" smtClean="0"/>
              <a:t>революція</a:t>
            </a:r>
            <a:r>
              <a:rPr lang="ru-RU" dirty="0" smtClean="0"/>
              <a:t>. </a:t>
            </a:r>
            <a:r>
              <a:rPr lang="ru-RU" dirty="0" err="1" smtClean="0"/>
              <a:t>Занепав</a:t>
            </a:r>
            <a:r>
              <a:rPr lang="ru-RU" dirty="0" smtClean="0"/>
              <a:t> на початку 1970-их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перетворившись</a:t>
            </a:r>
            <a:r>
              <a:rPr lang="ru-RU" dirty="0" smtClean="0"/>
              <a:t> на одну </a:t>
            </a:r>
            <a:r>
              <a:rPr lang="ru-RU" dirty="0" err="1" smtClean="0"/>
              <a:t>з</a:t>
            </a:r>
            <a:r>
              <a:rPr lang="ru-RU" dirty="0" smtClean="0"/>
              <a:t> субкультур. </a:t>
            </a:r>
            <a:r>
              <a:rPr lang="ru-RU" dirty="0" err="1" smtClean="0"/>
              <a:t>Був</a:t>
            </a:r>
            <a:r>
              <a:rPr lang="ru-RU" dirty="0" smtClean="0"/>
              <a:t>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символів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учасники</a:t>
            </a:r>
            <a:r>
              <a:rPr lang="ru-RU" dirty="0" smtClean="0"/>
              <a:t> </a:t>
            </a:r>
            <a:r>
              <a:rPr lang="ru-RU" dirty="0" err="1" smtClean="0"/>
              <a:t>називали</a:t>
            </a:r>
            <a:r>
              <a:rPr lang="ru-RU" dirty="0" smtClean="0"/>
              <a:t> себе «</a:t>
            </a:r>
            <a:r>
              <a:rPr lang="ru-RU" dirty="0" err="1" smtClean="0"/>
              <a:t>Поколінням</a:t>
            </a:r>
            <a:r>
              <a:rPr lang="ru-RU" dirty="0" smtClean="0"/>
              <a:t> </a:t>
            </a:r>
            <a:r>
              <a:rPr lang="ru-RU" dirty="0" err="1" smtClean="0"/>
              <a:t>квітів</a:t>
            </a:r>
            <a:r>
              <a:rPr lang="ru-RU" dirty="0" smtClean="0"/>
              <a:t>, </a:t>
            </a:r>
            <a:r>
              <a:rPr lang="ru-RU" dirty="0" err="1" smtClean="0"/>
              <a:t>Дітьми</a:t>
            </a:r>
            <a:r>
              <a:rPr lang="ru-RU" dirty="0" smtClean="0"/>
              <a:t> </a:t>
            </a:r>
            <a:r>
              <a:rPr lang="ru-RU" dirty="0" err="1" smtClean="0"/>
              <a:t>квітів</a:t>
            </a:r>
            <a:r>
              <a:rPr lang="ru-RU" dirty="0" smtClean="0"/>
              <a:t>, </a:t>
            </a:r>
            <a:r>
              <a:rPr lang="en-US" dirty="0" smtClean="0"/>
              <a:t>Love Generation».</a:t>
            </a:r>
            <a:endParaRPr lang="ru-RU" dirty="0"/>
          </a:p>
        </p:txBody>
      </p:sp>
      <p:pic>
        <p:nvPicPr>
          <p:cNvPr id="6" name="Рисунок 5" descr="subcult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1285860"/>
            <a:ext cx="4387196" cy="4214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285728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 dirty="0" smtClean="0"/>
              <a:t>Панки</a:t>
            </a:r>
            <a:endParaRPr lang="ru-RU" sz="36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1225689"/>
            <a:ext cx="33575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Молодіжна субкультура, що виникла наприкінці 1960-х - початку 1970-х років у Великобританії, США, Канаді та Австралії, характерними рисами якої є критичне ставлення до суспільства і політики.</a:t>
            </a:r>
            <a:br>
              <a:rPr lang="uk-UA" dirty="0" smtClean="0"/>
            </a:br>
            <a:r>
              <a:rPr lang="uk-UA" dirty="0" smtClean="0"/>
              <a:t>З панк-роком тісно пов'язане ім'я відомого американського художника </a:t>
            </a:r>
            <a:r>
              <a:rPr lang="uk-UA" dirty="0" err="1" smtClean="0"/>
              <a:t>Енді</a:t>
            </a:r>
            <a:r>
              <a:rPr lang="uk-UA" dirty="0" smtClean="0"/>
              <a:t> </a:t>
            </a:r>
            <a:r>
              <a:rPr lang="uk-UA" dirty="0" err="1" smtClean="0"/>
              <a:t>Уорхола</a:t>
            </a:r>
            <a:r>
              <a:rPr lang="uk-UA" dirty="0" smtClean="0"/>
              <a:t> і </a:t>
            </a:r>
            <a:r>
              <a:rPr lang="uk-UA" dirty="0" err="1" smtClean="0"/>
              <a:t>продюсував</a:t>
            </a:r>
            <a:r>
              <a:rPr lang="uk-UA" dirty="0" smtClean="0"/>
              <a:t> їм групою </a:t>
            </a:r>
            <a:r>
              <a:rPr lang="en-US" dirty="0" smtClean="0"/>
              <a:t>Velvet Underground. </a:t>
            </a:r>
            <a:r>
              <a:rPr lang="uk-UA" dirty="0" smtClean="0"/>
              <a:t>Їх соліст </a:t>
            </a:r>
            <a:r>
              <a:rPr lang="uk-UA" dirty="0" err="1" smtClean="0"/>
              <a:t>Лу</a:t>
            </a:r>
            <a:r>
              <a:rPr lang="uk-UA" dirty="0" smtClean="0"/>
              <a:t> Рід вважається батьком-засновником альтернативного року, плину, яке тісно пов'язане з панк-роком. Панки також мають дуже міцний союз з деякими іншими субкультурами.</a:t>
            </a:r>
            <a:endParaRPr lang="uk-UA" dirty="0"/>
          </a:p>
        </p:txBody>
      </p:sp>
      <p:pic>
        <p:nvPicPr>
          <p:cNvPr id="5" name="Рисунок 4" descr="pun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928670"/>
            <a:ext cx="4245982" cy="5429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 dirty="0" err="1" smtClean="0"/>
              <a:t>Скінхеди</a:t>
            </a:r>
            <a:endParaRPr lang="ru-RU" sz="36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214423"/>
            <a:ext cx="33575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Члени </a:t>
            </a:r>
            <a:r>
              <a:rPr lang="ru-RU" dirty="0" err="1" smtClean="0"/>
              <a:t>субкультури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робочого</a:t>
            </a:r>
            <a:r>
              <a:rPr lang="ru-RU" dirty="0" smtClean="0"/>
              <a:t> </a:t>
            </a:r>
            <a:r>
              <a:rPr lang="ru-RU" dirty="0" err="1" smtClean="0"/>
              <a:t>класу</a:t>
            </a:r>
            <a:r>
              <a:rPr lang="ru-RU" dirty="0" smtClean="0"/>
              <a:t>, та </a:t>
            </a:r>
            <a:r>
              <a:rPr lang="ru-RU" dirty="0" err="1" smtClean="0"/>
              <a:t>молодих</a:t>
            </a:r>
            <a:r>
              <a:rPr lang="ru-RU" dirty="0" smtClean="0"/>
              <a:t> людей у </a:t>
            </a:r>
            <a:r>
              <a:rPr lang="ru-RU" dirty="0" err="1" smtClean="0"/>
              <a:t>Сполученому</a:t>
            </a:r>
            <a:r>
              <a:rPr lang="ru-RU" dirty="0" smtClean="0"/>
              <a:t> </a:t>
            </a:r>
            <a:r>
              <a:rPr lang="ru-RU" dirty="0" err="1" smtClean="0"/>
              <a:t>Королівстві</a:t>
            </a:r>
            <a:r>
              <a:rPr lang="ru-RU" dirty="0" smtClean="0"/>
              <a:t> в 1969 </a:t>
            </a:r>
            <a:r>
              <a:rPr lang="ru-RU" dirty="0" err="1" smtClean="0"/>
              <a:t>році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поширились</a:t>
            </a:r>
            <a:r>
              <a:rPr lang="ru-RU" dirty="0" smtClean="0"/>
              <a:t> на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</a:t>
            </a:r>
            <a:r>
              <a:rPr lang="ru-RU" dirty="0" err="1" smtClean="0"/>
              <a:t>Названі</a:t>
            </a:r>
            <a:r>
              <a:rPr lang="ru-RU" dirty="0" smtClean="0"/>
              <a:t> на </a:t>
            </a:r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стрижені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наголо </a:t>
            </a:r>
            <a:r>
              <a:rPr lang="ru-RU" dirty="0" err="1" smtClean="0"/>
              <a:t>голені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,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скінхеди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сильно </a:t>
            </a:r>
            <a:r>
              <a:rPr lang="ru-RU" dirty="0" err="1" smtClean="0"/>
              <a:t>залежні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Вест-Індії</a:t>
            </a:r>
            <a:r>
              <a:rPr lang="ru-RU" dirty="0" smtClean="0"/>
              <a:t> хлопчики </a:t>
            </a:r>
            <a:r>
              <a:rPr lang="ru-RU" dirty="0" err="1" smtClean="0"/>
              <a:t>з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моди</a:t>
            </a:r>
            <a:r>
              <a:rPr lang="ru-RU" dirty="0" smtClean="0"/>
              <a:t>, </a:t>
            </a:r>
            <a:r>
              <a:rPr lang="ru-RU" dirty="0" err="1" smtClean="0"/>
              <a:t>музики,і</a:t>
            </a:r>
            <a:r>
              <a:rPr lang="ru-RU" dirty="0" smtClean="0"/>
              <a:t> способу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Спочатку</a:t>
            </a:r>
            <a:r>
              <a:rPr lang="ru-RU" dirty="0" smtClean="0"/>
              <a:t> субкультура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заснована</a:t>
            </a:r>
            <a:r>
              <a:rPr lang="ru-RU" dirty="0" smtClean="0"/>
              <a:t> на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елементах</a:t>
            </a:r>
            <a:r>
              <a:rPr lang="ru-RU" dirty="0" smtClean="0"/>
              <a:t>, а не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раси</a:t>
            </a:r>
            <a:r>
              <a:rPr lang="ru-RU" dirty="0" smtClean="0"/>
              <a:t>. </a:t>
            </a:r>
            <a:r>
              <a:rPr lang="ru-RU" dirty="0" err="1" smtClean="0"/>
              <a:t>Політичний</a:t>
            </a:r>
            <a:r>
              <a:rPr lang="ru-RU" dirty="0" smtClean="0"/>
              <a:t> спектр в </a:t>
            </a:r>
            <a:r>
              <a:rPr lang="ru-RU" dirty="0" err="1" smtClean="0"/>
              <a:t>бритоголових</a:t>
            </a:r>
            <a:r>
              <a:rPr lang="ru-RU" dirty="0" smtClean="0"/>
              <a:t> </a:t>
            </a:r>
            <a:r>
              <a:rPr lang="ru-RU" dirty="0" err="1" smtClean="0"/>
              <a:t>коливається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ультраправих</a:t>
            </a:r>
            <a:r>
              <a:rPr lang="ru-RU" dirty="0" smtClean="0"/>
              <a:t>, до </a:t>
            </a:r>
            <a:r>
              <a:rPr lang="ru-RU" dirty="0" err="1" smtClean="0"/>
              <a:t>вкрай</a:t>
            </a:r>
            <a:r>
              <a:rPr lang="ru-RU" dirty="0" smtClean="0"/>
              <a:t> </a:t>
            </a:r>
            <a:r>
              <a:rPr lang="ru-RU" dirty="0" err="1" smtClean="0"/>
              <a:t>лівих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скінхедів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аполітичними</a:t>
            </a:r>
            <a:endParaRPr lang="ru-RU" dirty="0"/>
          </a:p>
        </p:txBody>
      </p:sp>
      <p:pic>
        <p:nvPicPr>
          <p:cNvPr id="5" name="Рисунок 4" descr="Romper-1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9058" y="1357298"/>
            <a:ext cx="4857784" cy="43875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 dirty="0" err="1" smtClean="0"/>
              <a:t>Гопніки</a:t>
            </a:r>
            <a:endParaRPr lang="ru-RU" sz="36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357298"/>
            <a:ext cx="335758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Представники</a:t>
            </a:r>
            <a:r>
              <a:rPr lang="ru-RU" dirty="0" smtClean="0"/>
              <a:t> </a:t>
            </a:r>
            <a:r>
              <a:rPr lang="ru-RU" dirty="0" err="1" smtClean="0"/>
              <a:t>радянської</a:t>
            </a:r>
            <a:r>
              <a:rPr lang="ru-RU" dirty="0" smtClean="0"/>
              <a:t> та </a:t>
            </a:r>
            <a:r>
              <a:rPr lang="ru-RU" dirty="0" err="1" smtClean="0"/>
              <a:t>пост-радянської</a:t>
            </a:r>
            <a:r>
              <a:rPr lang="ru-RU" dirty="0" smtClean="0"/>
              <a:t> </a:t>
            </a:r>
            <a:r>
              <a:rPr lang="ru-RU" dirty="0" err="1" smtClean="0"/>
              <a:t>субкультури</a:t>
            </a:r>
            <a:r>
              <a:rPr lang="ru-RU" dirty="0" smtClean="0"/>
              <a:t>, </a:t>
            </a:r>
            <a:r>
              <a:rPr lang="ru-RU" dirty="0" err="1" smtClean="0"/>
              <a:t>утвореної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інфільтрації</a:t>
            </a:r>
            <a:r>
              <a:rPr lang="ru-RU" dirty="0" smtClean="0"/>
              <a:t> </a:t>
            </a:r>
            <a:r>
              <a:rPr lang="ru-RU" dirty="0" err="1" smtClean="0"/>
              <a:t>кримінальної</a:t>
            </a:r>
            <a:r>
              <a:rPr lang="ru-RU" dirty="0" smtClean="0"/>
              <a:t> </a:t>
            </a:r>
            <a:r>
              <a:rPr lang="ru-RU" dirty="0" err="1" smtClean="0"/>
              <a:t>естетики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робітниче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; </a:t>
            </a:r>
            <a:r>
              <a:rPr lang="ru-RU" dirty="0" err="1" smtClean="0"/>
              <a:t>людина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гроші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цінні</a:t>
            </a:r>
            <a:r>
              <a:rPr lang="ru-RU" dirty="0" smtClean="0"/>
              <a:t> </a:t>
            </a:r>
            <a:r>
              <a:rPr lang="ru-RU" dirty="0" err="1" smtClean="0"/>
              <a:t>речі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людей, </a:t>
            </a:r>
            <a:r>
              <a:rPr lang="ru-RU" dirty="0" err="1" smtClean="0"/>
              <a:t>шахрай</a:t>
            </a:r>
            <a:r>
              <a:rPr lang="ru-RU" dirty="0" smtClean="0"/>
              <a:t>, </a:t>
            </a:r>
            <a:r>
              <a:rPr lang="ru-RU" dirty="0" err="1" smtClean="0"/>
              <a:t>грабіжник</a:t>
            </a:r>
            <a:r>
              <a:rPr lang="ru-RU" dirty="0" smtClean="0"/>
              <a:t>, </a:t>
            </a:r>
            <a:r>
              <a:rPr lang="ru-RU" dirty="0" err="1" smtClean="0"/>
              <a:t>хуліган</a:t>
            </a:r>
            <a:r>
              <a:rPr lang="ru-RU" dirty="0" smtClean="0"/>
              <a:t>. </a:t>
            </a:r>
            <a:r>
              <a:rPr lang="ru-RU" dirty="0" err="1" smtClean="0"/>
              <a:t>Зазвичай</a:t>
            </a:r>
            <a:r>
              <a:rPr lang="ru-RU" dirty="0" smtClean="0"/>
              <a:t> походить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малозабезпечених</a:t>
            </a:r>
            <a:r>
              <a:rPr lang="ru-RU" dirty="0" smtClean="0"/>
              <a:t> </a:t>
            </a:r>
            <a:r>
              <a:rPr lang="ru-RU" dirty="0" err="1" smtClean="0"/>
              <a:t>сімей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Слово походить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За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версій</a:t>
            </a:r>
            <a:r>
              <a:rPr lang="ru-RU" dirty="0" smtClean="0"/>
              <a:t>, </a:t>
            </a:r>
            <a:r>
              <a:rPr lang="ru-RU" dirty="0" err="1" smtClean="0"/>
              <a:t>утворилось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старої</a:t>
            </a:r>
            <a:r>
              <a:rPr lang="ru-RU" dirty="0" smtClean="0"/>
              <a:t> </a:t>
            </a:r>
            <a:r>
              <a:rPr lang="ru-RU" dirty="0" err="1" smtClean="0"/>
              <a:t>абревіатури</a:t>
            </a:r>
            <a:r>
              <a:rPr lang="ru-RU" dirty="0" smtClean="0"/>
              <a:t> ГОП(рос. </a:t>
            </a:r>
            <a:r>
              <a:rPr lang="ru-RU" i="1" dirty="0" smtClean="0"/>
              <a:t>городское общежитие пролетариата)</a:t>
            </a:r>
            <a:endParaRPr lang="ru-RU" dirty="0"/>
          </a:p>
        </p:txBody>
      </p:sp>
      <p:pic>
        <p:nvPicPr>
          <p:cNvPr id="5" name="Рисунок 4" descr="8336754_gopnik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92984" y="1000108"/>
            <a:ext cx="5089071" cy="4857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 dirty="0" smtClean="0"/>
              <a:t>Готи</a:t>
            </a:r>
            <a:endParaRPr lang="ru-RU" sz="36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071546"/>
            <a:ext cx="35719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Субкультура,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зародилася</a:t>
            </a:r>
            <a:r>
              <a:rPr lang="ru-RU" dirty="0" smtClean="0"/>
              <a:t> </a:t>
            </a:r>
            <a:r>
              <a:rPr lang="ru-RU" dirty="0" err="1" smtClean="0"/>
              <a:t>наприкінці</a:t>
            </a:r>
            <a:r>
              <a:rPr lang="ru-RU" dirty="0" smtClean="0"/>
              <a:t> 70-х 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 у </a:t>
            </a:r>
            <a:r>
              <a:rPr lang="ru-RU" dirty="0" err="1" smtClean="0"/>
              <a:t>Великобританії</a:t>
            </a:r>
            <a:r>
              <a:rPr lang="ru-RU" dirty="0" smtClean="0"/>
              <a:t> на </a:t>
            </a:r>
            <a:r>
              <a:rPr lang="ru-RU" dirty="0" err="1" smtClean="0"/>
              <a:t>основі</a:t>
            </a:r>
            <a:r>
              <a:rPr lang="ru-RU" dirty="0" smtClean="0"/>
              <a:t> </a:t>
            </a:r>
            <a:r>
              <a:rPr lang="ru-RU" dirty="0" err="1" smtClean="0"/>
              <a:t>панк-руху</a:t>
            </a:r>
            <a:r>
              <a:rPr lang="ru-RU" dirty="0" smtClean="0"/>
              <a:t>. </a:t>
            </a:r>
            <a:r>
              <a:rPr lang="ru-RU" dirty="0" err="1" smtClean="0"/>
              <a:t>Готична</a:t>
            </a:r>
            <a:r>
              <a:rPr lang="ru-RU" dirty="0" smtClean="0"/>
              <a:t> субкультура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різноманітна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неоднорідна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 для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в тому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ступені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специфічний</a:t>
            </a:r>
            <a:r>
              <a:rPr lang="ru-RU" dirty="0" smtClean="0"/>
              <a:t> </a:t>
            </a:r>
            <a:r>
              <a:rPr lang="ru-RU" dirty="0" err="1" smtClean="0"/>
              <a:t>імідж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 до </a:t>
            </a:r>
            <a:r>
              <a:rPr lang="ru-RU" dirty="0" err="1" smtClean="0"/>
              <a:t>готичної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. </a:t>
            </a:r>
            <a:r>
              <a:rPr lang="ru-RU" dirty="0" err="1" smtClean="0"/>
              <a:t>Від</a:t>
            </a:r>
            <a:r>
              <a:rPr lang="ru-RU" dirty="0" smtClean="0"/>
              <a:t> початку будучи </a:t>
            </a:r>
            <a:r>
              <a:rPr lang="ru-RU" dirty="0" err="1" smtClean="0"/>
              <a:t>молодіжною</a:t>
            </a:r>
            <a:r>
              <a:rPr lang="ru-RU" dirty="0" smtClean="0"/>
              <a:t>, </a:t>
            </a:r>
            <a:r>
              <a:rPr lang="ru-RU" dirty="0" err="1" smtClean="0"/>
              <a:t>нині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субкультура представлена людьми </a:t>
            </a:r>
            <a:r>
              <a:rPr lang="ru-RU" dirty="0" err="1" smtClean="0"/>
              <a:t>віком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14 до 45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старшими. 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, в тому </a:t>
            </a:r>
            <a:r>
              <a:rPr lang="ru-RU" dirty="0" err="1" smtClean="0"/>
              <a:t>числі</a:t>
            </a:r>
            <a:r>
              <a:rPr lang="ru-RU" dirty="0" smtClean="0"/>
              <a:t> в тих,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вважаються</a:t>
            </a:r>
            <a:r>
              <a:rPr lang="ru-RU" dirty="0" smtClean="0"/>
              <a:t> </a:t>
            </a:r>
            <a:r>
              <a:rPr lang="ru-RU" dirty="0" err="1" smtClean="0"/>
              <a:t>розвиненими</a:t>
            </a:r>
            <a:r>
              <a:rPr lang="ru-RU" dirty="0" smtClean="0"/>
              <a:t>, </a:t>
            </a:r>
            <a:r>
              <a:rPr lang="ru-RU" dirty="0" err="1" smtClean="0"/>
              <a:t>готи</a:t>
            </a:r>
            <a:r>
              <a:rPr lang="ru-RU" dirty="0" smtClean="0"/>
              <a:t> регулярно </a:t>
            </a:r>
            <a:r>
              <a:rPr lang="ru-RU" dirty="0" err="1" smtClean="0"/>
              <a:t>стикаються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ворожістю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боку </a:t>
            </a:r>
            <a:r>
              <a:rPr lang="ru-RU" dirty="0" err="1" smtClean="0"/>
              <a:t>оточуючих</a:t>
            </a:r>
            <a:r>
              <a:rPr lang="ru-RU" dirty="0" smtClean="0"/>
              <a:t>, а часом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жертвами </a:t>
            </a:r>
            <a:r>
              <a:rPr lang="ru-RU" dirty="0" err="1" smtClean="0"/>
              <a:t>агресії</a:t>
            </a:r>
            <a:endParaRPr lang="ru-RU" dirty="0"/>
          </a:p>
        </p:txBody>
      </p:sp>
      <p:pic>
        <p:nvPicPr>
          <p:cNvPr id="4" name="Рисунок 3" descr="Got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1571612"/>
            <a:ext cx="4763357" cy="41434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 dirty="0" smtClean="0"/>
              <a:t>Хіп-хоп</a:t>
            </a:r>
            <a:endParaRPr lang="ru-RU" sz="36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142984"/>
            <a:ext cx="38576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молодіжна</a:t>
            </a:r>
            <a:r>
              <a:rPr lang="ru-RU" dirty="0" smtClean="0"/>
              <a:t> культура, яка </a:t>
            </a:r>
            <a:r>
              <a:rPr lang="ru-RU" dirty="0" err="1" smtClean="0"/>
              <a:t>з`явилась</a:t>
            </a:r>
            <a:r>
              <a:rPr lang="ru-RU" dirty="0" smtClean="0"/>
              <a:t> у США в </a:t>
            </a:r>
            <a:r>
              <a:rPr lang="ru-RU" dirty="0" err="1" smtClean="0"/>
              <a:t>кінці</a:t>
            </a:r>
            <a:r>
              <a:rPr lang="ru-RU" dirty="0" smtClean="0"/>
              <a:t> 1970-х в </a:t>
            </a:r>
            <a:r>
              <a:rPr lang="ru-RU" dirty="0" err="1" smtClean="0"/>
              <a:t>середовищі</a:t>
            </a:r>
            <a:r>
              <a:rPr lang="ru-RU" dirty="0" smtClean="0"/>
              <a:t> </a:t>
            </a:r>
            <a:r>
              <a:rPr lang="ru-RU" dirty="0" err="1" smtClean="0"/>
              <a:t>афроамериканців</a:t>
            </a:r>
            <a:r>
              <a:rPr lang="ru-RU" dirty="0" smtClean="0"/>
              <a:t>. </a:t>
            </a:r>
            <a:r>
              <a:rPr lang="ru-RU" dirty="0" err="1" smtClean="0"/>
              <a:t>Включає</a:t>
            </a:r>
            <a:r>
              <a:rPr lang="ru-RU" dirty="0" smtClean="0"/>
              <a:t> в себе 4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: </a:t>
            </a:r>
            <a:r>
              <a:rPr lang="ru-RU" dirty="0" err="1" smtClean="0"/>
              <a:t>діджеїнг</a:t>
            </a:r>
            <a:r>
              <a:rPr lang="ru-RU" dirty="0" smtClean="0"/>
              <a:t>, </a:t>
            </a:r>
            <a:r>
              <a:rPr lang="ru-RU" dirty="0" err="1" smtClean="0"/>
              <a:t>графіті</a:t>
            </a:r>
            <a:r>
              <a:rPr lang="ru-RU" dirty="0" smtClean="0"/>
              <a:t>, </a:t>
            </a:r>
            <a:r>
              <a:rPr lang="ru-RU" dirty="0" err="1" smtClean="0"/>
              <a:t>емсіінг</a:t>
            </a:r>
            <a:r>
              <a:rPr lang="ru-RU" dirty="0" smtClean="0"/>
              <a:t> (реп), </a:t>
            </a:r>
            <a:r>
              <a:rPr lang="ru-RU" dirty="0" err="1" smtClean="0"/>
              <a:t>брейкінг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часто 5-им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елементом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вуличне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(</a:t>
            </a:r>
            <a:r>
              <a:rPr lang="en-US" dirty="0" smtClean="0"/>
              <a:t>knowledge). </a:t>
            </a:r>
            <a:r>
              <a:rPr lang="ru-RU" dirty="0" smtClean="0"/>
              <a:t>До початку 1990-х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хіп-хоп</a:t>
            </a:r>
            <a:r>
              <a:rPr lang="ru-RU" dirty="0" smtClean="0"/>
              <a:t> став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молодіжної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вищеперелічені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разом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хіп-хоп</a:t>
            </a:r>
            <a:r>
              <a:rPr lang="ru-RU" dirty="0" smtClean="0"/>
              <a:t> як субкультуру, вони </a:t>
            </a:r>
            <a:r>
              <a:rPr lang="ru-RU" dirty="0" err="1" smtClean="0"/>
              <a:t>живуть</a:t>
            </a:r>
            <a:r>
              <a:rPr lang="ru-RU" dirty="0" smtClean="0"/>
              <a:t> </a:t>
            </a:r>
            <a:r>
              <a:rPr lang="ru-RU" dirty="0" err="1" smtClean="0"/>
              <a:t>окремим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.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бі-бої</a:t>
            </a:r>
            <a:r>
              <a:rPr lang="ru-RU" dirty="0" smtClean="0"/>
              <a:t> </a:t>
            </a:r>
            <a:r>
              <a:rPr lang="ru-RU" dirty="0" err="1" smtClean="0"/>
              <a:t>рідко</a:t>
            </a:r>
            <a:r>
              <a:rPr lang="ru-RU" dirty="0" smtClean="0"/>
              <a:t> </a:t>
            </a:r>
            <a:r>
              <a:rPr lang="ru-RU" dirty="0" err="1" smtClean="0"/>
              <a:t>танцюють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реп, </a:t>
            </a:r>
            <a:r>
              <a:rPr lang="ru-RU" dirty="0" err="1" smtClean="0"/>
              <a:t>графіті</a:t>
            </a:r>
            <a:r>
              <a:rPr lang="ru-RU" dirty="0" smtClean="0"/>
              <a:t> </a:t>
            </a:r>
            <a:r>
              <a:rPr lang="ru-RU" dirty="0" err="1" smtClean="0"/>
              <a:t>малюють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далеко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репери</a:t>
            </a:r>
            <a:r>
              <a:rPr lang="ru-RU" dirty="0" smtClean="0"/>
              <a:t>. Тому в наш час </a:t>
            </a:r>
            <a:r>
              <a:rPr lang="ru-RU" dirty="0" err="1" smtClean="0"/>
              <a:t>хіп-хоп</a:t>
            </a:r>
            <a:r>
              <a:rPr lang="ru-RU" dirty="0" smtClean="0"/>
              <a:t> часто </a:t>
            </a:r>
            <a:r>
              <a:rPr lang="ru-RU" dirty="0" err="1" smtClean="0"/>
              <a:t>асоціюється</a:t>
            </a:r>
            <a:r>
              <a:rPr lang="ru-RU" dirty="0" smtClean="0"/>
              <a:t> в першу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стилем </a:t>
            </a:r>
            <a:r>
              <a:rPr lang="ru-RU" dirty="0" err="1" smtClean="0"/>
              <a:t>музики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media130279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1500174"/>
            <a:ext cx="4694745" cy="37862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523</Words>
  <Application>Microsoft Office PowerPoint</Application>
  <PresentationFormat>Экран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Техническая</vt:lpstr>
      <vt:lpstr>    Молодіжні субкультури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Молодіжні субкультури</dc:title>
  <dc:creator>ира</dc:creator>
  <cp:lastModifiedBy>ира</cp:lastModifiedBy>
  <cp:revision>13</cp:revision>
  <dcterms:created xsi:type="dcterms:W3CDTF">2012-12-16T12:36:25Z</dcterms:created>
  <dcterms:modified xsi:type="dcterms:W3CDTF">2012-12-16T15:48:57Z</dcterms:modified>
</cp:coreProperties>
</file>