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EAA02"/>
    <a:srgbClr val="D68B1C"/>
    <a:srgbClr val="D0962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03982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88412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842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142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222195"/>
            <a:ext cx="7329839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95" y="1391393"/>
            <a:ext cx="732983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192525"/>
            <a:ext cx="5344675" cy="916230"/>
          </a:xfrm>
        </p:spPr>
        <p:txBody>
          <a:bodyPr>
            <a:noAutofit/>
          </a:bodyPr>
          <a:lstStyle/>
          <a:p>
            <a:pPr algn="ctr"/>
            <a:r>
              <a:rPr lang="uk-UA" sz="6000" dirty="0" smtClean="0"/>
              <a:t>Валютний курс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51755" y="4803345"/>
            <a:ext cx="3350360" cy="1749245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Підготувала </a:t>
            </a:r>
          </a:p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учениця 11-А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Шпак Анна</a:t>
            </a:r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6260" y="1901950"/>
            <a:ext cx="8398774" cy="4376003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Визначення</a:t>
            </a:r>
            <a:r>
              <a:rPr lang="ru-RU" dirty="0" smtClean="0"/>
              <a:t> курсу валют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котируванням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займаються</a:t>
            </a:r>
            <a:r>
              <a:rPr lang="ru-RU" dirty="0" smtClean="0"/>
              <a:t> </a:t>
            </a:r>
            <a:r>
              <a:rPr lang="ru-RU" dirty="0" err="1" smtClean="0"/>
              <a:t>офіційні</a:t>
            </a:r>
            <a:r>
              <a:rPr lang="ru-RU" dirty="0" smtClean="0"/>
              <a:t>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pPr>
              <a:buNone/>
            </a:pPr>
            <a:r>
              <a:rPr lang="ru-RU" dirty="0" smtClean="0"/>
              <a:t>При </a:t>
            </a:r>
            <a:r>
              <a:rPr lang="ru-RU" dirty="0" err="1" smtClean="0"/>
              <a:t>котируванні</a:t>
            </a:r>
            <a:r>
              <a:rPr lang="ru-RU" dirty="0" smtClean="0"/>
              <a:t> валют </a:t>
            </a:r>
            <a:r>
              <a:rPr lang="ru-RU" dirty="0" err="1" smtClean="0"/>
              <a:t>вказується</a:t>
            </a:r>
            <a:r>
              <a:rPr lang="ru-RU" dirty="0" smtClean="0"/>
              <a:t> курс </a:t>
            </a:r>
            <a:r>
              <a:rPr lang="ru-RU" dirty="0" err="1" smtClean="0"/>
              <a:t>продавця</a:t>
            </a:r>
            <a:r>
              <a:rPr lang="ru-RU" dirty="0" smtClean="0"/>
              <a:t>, за </a:t>
            </a:r>
            <a:r>
              <a:rPr lang="ru-RU" dirty="0" err="1" smtClean="0"/>
              <a:t>яким</a:t>
            </a:r>
            <a:r>
              <a:rPr lang="ru-RU" dirty="0" smtClean="0"/>
              <a:t> банки </a:t>
            </a:r>
            <a:r>
              <a:rPr lang="ru-RU" dirty="0" err="1" smtClean="0"/>
              <a:t>продають</a:t>
            </a:r>
            <a:r>
              <a:rPr lang="ru-RU" dirty="0" smtClean="0"/>
              <a:t> валюту, </a:t>
            </a:r>
            <a:r>
              <a:rPr lang="ru-RU" dirty="0" err="1" smtClean="0"/>
              <a:t>і</a:t>
            </a:r>
            <a:r>
              <a:rPr lang="ru-RU" dirty="0" smtClean="0"/>
              <a:t> курс </a:t>
            </a:r>
            <a:r>
              <a:rPr lang="ru-RU" dirty="0" err="1" smtClean="0"/>
              <a:t>покупця</a:t>
            </a:r>
            <a:r>
              <a:rPr lang="ru-RU" dirty="0" smtClean="0"/>
              <a:t>, за </a:t>
            </a:r>
            <a:r>
              <a:rPr lang="ru-RU" dirty="0" err="1" smtClean="0"/>
              <a:t>яким</a:t>
            </a:r>
            <a:r>
              <a:rPr lang="ru-RU" dirty="0" smtClean="0"/>
              <a:t> банки </a:t>
            </a:r>
            <a:r>
              <a:rPr lang="ru-RU" dirty="0" err="1" smtClean="0"/>
              <a:t>купують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валюту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6261" y="2054655"/>
            <a:ext cx="8398774" cy="361247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Котирування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обов'язковим</a:t>
            </a:r>
            <a:r>
              <a:rPr lang="ru-RU" dirty="0" smtClean="0"/>
              <a:t> для </a:t>
            </a:r>
            <a:r>
              <a:rPr lang="ru-RU" dirty="0" err="1" smtClean="0"/>
              <a:t>суб'єктів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суто</a:t>
            </a:r>
            <a:r>
              <a:rPr lang="ru-RU" dirty="0" smtClean="0"/>
              <a:t> </a:t>
            </a:r>
            <a:r>
              <a:rPr lang="ru-RU" dirty="0" err="1" smtClean="0"/>
              <a:t>номінальним</a:t>
            </a:r>
            <a:r>
              <a:rPr lang="ru-RU" dirty="0" smtClean="0"/>
              <a:t>, </a:t>
            </a:r>
            <a:r>
              <a:rPr lang="ru-RU" dirty="0" err="1" smtClean="0"/>
              <a:t>орієнтовним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валютний</a:t>
            </a:r>
            <a:r>
              <a:rPr lang="ru-RU" dirty="0" smtClean="0"/>
              <a:t> курс, </a:t>
            </a:r>
            <a:r>
              <a:rPr lang="ru-RU" dirty="0" err="1" smtClean="0"/>
              <a:t>визначений</a:t>
            </a:r>
            <a:r>
              <a:rPr lang="ru-RU" dirty="0" smtClean="0"/>
              <a:t> </a:t>
            </a:r>
            <a:r>
              <a:rPr lang="ru-RU" dirty="0" err="1" smtClean="0"/>
              <a:t>котируванням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не </a:t>
            </a:r>
            <a:r>
              <a:rPr lang="ru-RU" dirty="0" err="1" smtClean="0"/>
              <a:t>збігатися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курсом </a:t>
            </a:r>
            <a:r>
              <a:rPr lang="ru-RU" dirty="0" err="1" smtClean="0"/>
              <a:t>конкретної</a:t>
            </a:r>
            <a:r>
              <a:rPr lang="ru-RU" dirty="0" smtClean="0"/>
              <a:t> угоди.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01950"/>
            <a:ext cx="9144000" cy="42757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Базою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курсів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купівельної</a:t>
            </a:r>
            <a:r>
              <a:rPr lang="ru-RU" dirty="0" smtClean="0"/>
              <a:t> </a:t>
            </a:r>
            <a:r>
              <a:rPr lang="ru-RU" dirty="0" err="1" smtClean="0"/>
              <a:t>спроможності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валют.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Купівельна</a:t>
            </a:r>
            <a:r>
              <a:rPr lang="ru-RU" dirty="0" smtClean="0"/>
              <a:t> </a:t>
            </a:r>
            <a:r>
              <a:rPr lang="ru-RU" dirty="0" err="1" smtClean="0"/>
              <a:t>спроможність</a:t>
            </a:r>
            <a:r>
              <a:rPr lang="ru-RU" dirty="0" smtClean="0"/>
              <a:t> </a:t>
            </a:r>
            <a:r>
              <a:rPr lang="ru-RU" dirty="0" err="1" smtClean="0"/>
              <a:t>валюти</a:t>
            </a:r>
            <a:r>
              <a:rPr lang="ru-RU" dirty="0" smtClean="0"/>
              <a:t> </a:t>
            </a:r>
            <a:r>
              <a:rPr lang="ru-RU" dirty="0" err="1" smtClean="0"/>
              <a:t>виражається</a:t>
            </a:r>
            <a:r>
              <a:rPr lang="ru-RU" dirty="0" smtClean="0"/>
              <a:t> як сума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придбати</a:t>
            </a:r>
            <a:r>
              <a:rPr lang="ru-RU" dirty="0" smtClean="0"/>
              <a:t> за </a:t>
            </a:r>
            <a:r>
              <a:rPr lang="ru-RU" dirty="0" err="1" smtClean="0"/>
              <a:t>дану</a:t>
            </a:r>
            <a:r>
              <a:rPr lang="ru-RU" dirty="0" smtClean="0"/>
              <a:t> </a:t>
            </a:r>
            <a:r>
              <a:rPr lang="ru-RU" dirty="0" err="1" smtClean="0"/>
              <a:t>грошову</a:t>
            </a:r>
            <a:r>
              <a:rPr lang="ru-RU" dirty="0" smtClean="0"/>
              <a:t> </a:t>
            </a:r>
            <a:r>
              <a:rPr lang="ru-RU" dirty="0" err="1" smtClean="0"/>
              <a:t>одиницю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" y="1749245"/>
            <a:ext cx="9143999" cy="4886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купівельної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валют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у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паритет </a:t>
            </a:r>
            <a:r>
              <a:rPr lang="ru-RU" dirty="0" err="1" smtClean="0"/>
              <a:t>купівельної</a:t>
            </a:r>
            <a:r>
              <a:rPr lang="ru-RU" dirty="0" smtClean="0"/>
              <a:t> </a:t>
            </a:r>
            <a:r>
              <a:rPr lang="ru-RU" dirty="0" err="1" smtClean="0"/>
              <a:t>спроможності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товарне</a:t>
            </a:r>
            <a:r>
              <a:rPr lang="ru-RU" dirty="0" smtClean="0"/>
              <a:t> </a:t>
            </a:r>
            <a:r>
              <a:rPr lang="ru-RU" dirty="0" err="1" smtClean="0"/>
              <a:t>наповнення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та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курсів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На </a:t>
            </a:r>
            <a:r>
              <a:rPr lang="ru-RU" dirty="0" err="1" smtClean="0"/>
              <a:t>динаміку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курсів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норма </a:t>
            </a:r>
            <a:r>
              <a:rPr lang="ru-RU" dirty="0" err="1" smtClean="0"/>
              <a:t>відсотка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відсоткових</a:t>
            </a:r>
            <a:r>
              <a:rPr lang="ru-RU" dirty="0" smtClean="0"/>
              <a:t> ставок,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міграцію</a:t>
            </a:r>
            <a:r>
              <a:rPr lang="ru-RU" dirty="0" smtClean="0"/>
              <a:t> </a:t>
            </a:r>
            <a:r>
              <a:rPr lang="ru-RU" dirty="0" err="1" smtClean="0"/>
              <a:t>капіталу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8965" y="2360065"/>
            <a:ext cx="8398775" cy="381762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на </a:t>
            </a:r>
            <a:r>
              <a:rPr lang="ru-RU" dirty="0" err="1" smtClean="0"/>
              <a:t>валютний</a:t>
            </a:r>
            <a:r>
              <a:rPr lang="ru-RU" dirty="0" smtClean="0"/>
              <a:t> курс проводиться через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центральних</a:t>
            </a:r>
            <a:r>
              <a:rPr lang="ru-RU" dirty="0" smtClean="0"/>
              <a:t> </a:t>
            </a:r>
            <a:r>
              <a:rPr lang="ru-RU" dirty="0" err="1" smtClean="0"/>
              <a:t>емісійних</a:t>
            </a:r>
            <a:r>
              <a:rPr lang="ru-RU" dirty="0" smtClean="0"/>
              <a:t> </a:t>
            </a:r>
            <a:r>
              <a:rPr lang="ru-RU" dirty="0" err="1" smtClean="0"/>
              <a:t>банків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дисконтної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та </a:t>
            </a:r>
            <a:r>
              <a:rPr lang="ru-RU" dirty="0" err="1" smtClean="0"/>
              <a:t>валютної</a:t>
            </a:r>
            <a:r>
              <a:rPr lang="ru-RU" dirty="0" smtClean="0"/>
              <a:t> </a:t>
            </a:r>
            <a:r>
              <a:rPr lang="ru-RU" dirty="0" err="1" smtClean="0"/>
              <a:t>інтервенції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6260" y="2207360"/>
            <a:ext cx="8398774" cy="4223298"/>
          </a:xfrm>
        </p:spPr>
        <p:txBody>
          <a:bodyPr/>
          <a:lstStyle/>
          <a:p>
            <a:r>
              <a:rPr lang="ru-RU" b="1" u="sng" dirty="0" err="1" smtClean="0"/>
              <a:t>Дисконтна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або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облікова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політика</a:t>
            </a:r>
            <a:r>
              <a:rPr lang="ru-RU" b="1" u="sng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облікової</a:t>
            </a:r>
            <a:r>
              <a:rPr lang="ru-RU" dirty="0" smtClean="0"/>
              <a:t> ставки центрального банку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регулювання</a:t>
            </a:r>
            <a:r>
              <a:rPr lang="ru-RU" dirty="0" smtClean="0"/>
              <a:t> валютного курсу шляхом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короткострокових</a:t>
            </a:r>
            <a:r>
              <a:rPr lang="ru-RU" dirty="0" smtClean="0"/>
              <a:t> </a:t>
            </a:r>
            <a:r>
              <a:rPr lang="ru-RU" dirty="0" err="1" smtClean="0"/>
              <a:t>капіталів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6261" y="1391393"/>
            <a:ext cx="8398774" cy="52444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пасивного</a:t>
            </a:r>
            <a:r>
              <a:rPr lang="ru-RU" dirty="0" smtClean="0"/>
              <a:t> </a:t>
            </a:r>
            <a:r>
              <a:rPr lang="ru-RU" dirty="0" err="1" smtClean="0"/>
              <a:t>платіжного</a:t>
            </a:r>
            <a:r>
              <a:rPr lang="ru-RU" dirty="0" smtClean="0"/>
              <a:t> балансу </a:t>
            </a:r>
            <a:r>
              <a:rPr lang="ru-RU" dirty="0" err="1" smtClean="0"/>
              <a:t>центральний</a:t>
            </a:r>
            <a:r>
              <a:rPr lang="ru-RU" dirty="0" smtClean="0"/>
              <a:t> банк </a:t>
            </a:r>
            <a:r>
              <a:rPr lang="ru-RU" dirty="0" err="1" smtClean="0"/>
              <a:t>підвищує</a:t>
            </a:r>
            <a:r>
              <a:rPr lang="ru-RU" dirty="0" smtClean="0"/>
              <a:t> </a:t>
            </a:r>
            <a:r>
              <a:rPr lang="ru-RU" dirty="0" err="1" smtClean="0"/>
              <a:t>облікову</a:t>
            </a:r>
            <a:r>
              <a:rPr lang="ru-RU" dirty="0" smtClean="0"/>
              <a:t> ставку </a:t>
            </a:r>
            <a:r>
              <a:rPr lang="ru-RU" dirty="0" err="1" smtClean="0"/>
              <a:t>і</a:t>
            </a:r>
            <a:r>
              <a:rPr lang="ru-RU" dirty="0" smtClean="0"/>
              <a:t> таким чином </a:t>
            </a:r>
            <a:r>
              <a:rPr lang="ru-RU" dirty="0" err="1" smtClean="0"/>
              <a:t>стимулює</a:t>
            </a:r>
            <a:r>
              <a:rPr lang="ru-RU" dirty="0" smtClean="0"/>
              <a:t> </a:t>
            </a:r>
            <a:r>
              <a:rPr lang="ru-RU" dirty="0" err="1" smtClean="0"/>
              <a:t>приплив</a:t>
            </a:r>
            <a:r>
              <a:rPr lang="ru-RU" dirty="0" smtClean="0"/>
              <a:t> </a:t>
            </a:r>
            <a:r>
              <a:rPr lang="ru-RU" dirty="0" err="1" smtClean="0"/>
              <a:t>іноземного</a:t>
            </a:r>
            <a:r>
              <a:rPr lang="ru-RU" dirty="0" smtClean="0"/>
              <a:t> </a:t>
            </a:r>
            <a:r>
              <a:rPr lang="ru-RU" dirty="0" err="1" smtClean="0"/>
              <a:t>капіталу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, де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облікової</a:t>
            </a:r>
            <a:r>
              <a:rPr lang="ru-RU" dirty="0" smtClean="0"/>
              <a:t> ставки </a:t>
            </a:r>
            <a:r>
              <a:rPr lang="ru-RU" dirty="0" err="1" smtClean="0"/>
              <a:t>нижче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Приплив</a:t>
            </a:r>
            <a:r>
              <a:rPr lang="ru-RU" dirty="0" smtClean="0"/>
              <a:t> </a:t>
            </a:r>
            <a:r>
              <a:rPr lang="ru-RU" dirty="0" err="1" smtClean="0"/>
              <a:t>капіталу</a:t>
            </a:r>
            <a:r>
              <a:rPr lang="ru-RU" dirty="0" smtClean="0"/>
              <a:t> </a:t>
            </a:r>
            <a:r>
              <a:rPr lang="ru-RU" dirty="0" err="1" smtClean="0"/>
              <a:t>поліпшує</a:t>
            </a:r>
            <a:r>
              <a:rPr lang="ru-RU" dirty="0" smtClean="0"/>
              <a:t> стан </a:t>
            </a:r>
            <a:r>
              <a:rPr lang="ru-RU" dirty="0" err="1" smtClean="0"/>
              <a:t>платіжного</a:t>
            </a:r>
            <a:r>
              <a:rPr lang="ru-RU" dirty="0" smtClean="0"/>
              <a:t> балансу,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додатковий</a:t>
            </a:r>
            <a:r>
              <a:rPr lang="ru-RU" dirty="0" smtClean="0"/>
              <a:t> попит на </a:t>
            </a:r>
            <a:r>
              <a:rPr lang="ru-RU" dirty="0" err="1" smtClean="0"/>
              <a:t>національну</a:t>
            </a:r>
            <a:r>
              <a:rPr lang="ru-RU" dirty="0" smtClean="0"/>
              <a:t> валюту </a:t>
            </a:r>
            <a:r>
              <a:rPr lang="ru-RU" dirty="0" err="1" smtClean="0"/>
              <a:t>і</a:t>
            </a:r>
            <a:r>
              <a:rPr lang="ru-RU" dirty="0" smtClean="0"/>
              <a:t> таким чином,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підвищенню</a:t>
            </a:r>
            <a:r>
              <a:rPr lang="ru-RU" dirty="0" smtClean="0"/>
              <a:t> курсу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43834"/>
            <a:ext cx="9143999" cy="50392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b="1" u="sng" dirty="0" err="1" smtClean="0"/>
              <a:t>Валютна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інтервенція</a:t>
            </a:r>
            <a:r>
              <a:rPr lang="ru-RU" b="1" u="sng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пряме</a:t>
            </a:r>
            <a:r>
              <a:rPr lang="ru-RU" dirty="0" smtClean="0"/>
              <a:t> </a:t>
            </a:r>
            <a:r>
              <a:rPr lang="ru-RU" dirty="0" err="1" smtClean="0"/>
              <a:t>втручання</a:t>
            </a:r>
            <a:r>
              <a:rPr lang="ru-RU" dirty="0" smtClean="0"/>
              <a:t> центрального банку </a:t>
            </a:r>
            <a:r>
              <a:rPr lang="ru-RU" dirty="0" err="1" smtClean="0"/>
              <a:t>країни</a:t>
            </a:r>
            <a:r>
              <a:rPr lang="ru-RU" dirty="0" smtClean="0"/>
              <a:t> у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валютного ринку через </a:t>
            </a:r>
            <a:r>
              <a:rPr lang="ru-RU" dirty="0" err="1" smtClean="0"/>
              <a:t>купівлю-продаж</a:t>
            </a:r>
            <a:r>
              <a:rPr lang="ru-RU" dirty="0" smtClean="0"/>
              <a:t> </a:t>
            </a:r>
            <a:r>
              <a:rPr lang="ru-RU" dirty="0" err="1" smtClean="0"/>
              <a:t>іноземної</a:t>
            </a:r>
            <a:r>
              <a:rPr lang="ru-RU" dirty="0" smtClean="0"/>
              <a:t> </a:t>
            </a:r>
            <a:r>
              <a:rPr lang="ru-RU" dirty="0" err="1" smtClean="0"/>
              <a:t>валюти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впливу</a:t>
            </a:r>
            <a:r>
              <a:rPr lang="ru-RU" dirty="0" smtClean="0"/>
              <a:t> на курс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грошової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Врівноваження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та </a:t>
            </a:r>
            <a:r>
              <a:rPr lang="ru-RU" dirty="0" err="1" smtClean="0"/>
              <a:t>пропозиції</a:t>
            </a:r>
            <a:r>
              <a:rPr lang="ru-RU" dirty="0" smtClean="0"/>
              <a:t> на </a:t>
            </a:r>
            <a:r>
              <a:rPr lang="ru-RU" dirty="0" err="1" smtClean="0"/>
              <a:t>іноземну</a:t>
            </a:r>
            <a:r>
              <a:rPr lang="ru-RU" dirty="0" smtClean="0"/>
              <a:t> валюту </a:t>
            </a:r>
            <a:r>
              <a:rPr lang="ru-RU" dirty="0" err="1" smtClean="0"/>
              <a:t>відбувається</a:t>
            </a:r>
            <a:r>
              <a:rPr lang="ru-RU" dirty="0" smtClean="0"/>
              <a:t> через </a:t>
            </a:r>
            <a:r>
              <a:rPr lang="ru-RU" dirty="0" err="1" smtClean="0"/>
              <a:t>купівлю-продаж</a:t>
            </a:r>
            <a:r>
              <a:rPr lang="ru-RU" dirty="0" smtClean="0"/>
              <a:t> банком </a:t>
            </a:r>
            <a:r>
              <a:rPr lang="ru-RU" dirty="0" err="1" smtClean="0"/>
              <a:t>іноземної</a:t>
            </a:r>
            <a:r>
              <a:rPr lang="ru-RU" dirty="0" smtClean="0"/>
              <a:t> </a:t>
            </a:r>
            <a:r>
              <a:rPr lang="ru-RU" dirty="0" err="1" smtClean="0"/>
              <a:t>валюти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коливань</a:t>
            </a:r>
            <a:r>
              <a:rPr lang="ru-RU" dirty="0" smtClean="0"/>
              <a:t> валютного курсу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грошової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4375" y="1391392"/>
            <a:ext cx="7940659" cy="448088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Становлення</a:t>
            </a:r>
            <a:r>
              <a:rPr lang="ru-RU" dirty="0" smtClean="0"/>
              <a:t> та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неможливі</a:t>
            </a:r>
            <a:r>
              <a:rPr lang="ru-RU" dirty="0" smtClean="0"/>
              <a:t> без </a:t>
            </a:r>
            <a:r>
              <a:rPr lang="ru-RU" dirty="0" err="1" smtClean="0"/>
              <a:t>створення</a:t>
            </a:r>
            <a:r>
              <a:rPr lang="ru-RU" dirty="0" smtClean="0"/>
              <a:t> та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валютної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розпочалося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серпня</a:t>
            </a:r>
            <a:r>
              <a:rPr lang="ru-RU" dirty="0" smtClean="0"/>
              <a:t> 1995 року, коли </a:t>
            </a:r>
            <a:r>
              <a:rPr lang="ru-RU" dirty="0" err="1" smtClean="0"/>
              <a:t>відповідно</a:t>
            </a:r>
            <a:r>
              <a:rPr lang="ru-RU" dirty="0" smtClean="0"/>
              <a:t> до Указу 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припинено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в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іноземної</a:t>
            </a:r>
            <a:r>
              <a:rPr lang="ru-RU" dirty="0" smtClean="0"/>
              <a:t> </a:t>
            </a:r>
            <a:r>
              <a:rPr lang="ru-RU" dirty="0" err="1" smtClean="0"/>
              <a:t>валюти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1670" y="1918998"/>
            <a:ext cx="8246069" cy="493900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роль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валютного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у </a:t>
            </a:r>
            <a:r>
              <a:rPr lang="ru-RU" dirty="0" err="1" smtClean="0"/>
              <a:t>визначенні</a:t>
            </a:r>
            <a:r>
              <a:rPr lang="ru-RU" dirty="0" smtClean="0"/>
              <a:t> порядку </a:t>
            </a:r>
            <a:r>
              <a:rPr lang="ru-RU" dirty="0" err="1" smtClean="0"/>
              <a:t>обігу</a:t>
            </a:r>
            <a:r>
              <a:rPr lang="ru-RU" dirty="0" smtClean="0"/>
              <a:t> </a:t>
            </a:r>
            <a:r>
              <a:rPr lang="ru-RU" dirty="0" err="1" smtClean="0"/>
              <a:t>іноземної</a:t>
            </a:r>
            <a:r>
              <a:rPr lang="ru-RU" dirty="0" smtClean="0"/>
              <a:t> </a:t>
            </a:r>
            <a:r>
              <a:rPr lang="ru-RU" dirty="0" err="1" smtClean="0"/>
              <a:t>валюти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врахуванням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пріоритету</a:t>
            </a:r>
            <a:r>
              <a:rPr lang="ru-RU" dirty="0" smtClean="0"/>
              <a:t> </a:t>
            </a:r>
            <a:r>
              <a:rPr lang="ru-RU" dirty="0" err="1" smtClean="0"/>
              <a:t>гривні</a:t>
            </a:r>
            <a:r>
              <a:rPr lang="ru-RU" dirty="0" smtClean="0"/>
              <a:t>,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купівельної</a:t>
            </a:r>
            <a:r>
              <a:rPr lang="ru-RU" dirty="0" smtClean="0"/>
              <a:t> </a:t>
            </a:r>
            <a:r>
              <a:rPr lang="ru-RU" dirty="0" err="1" smtClean="0"/>
              <a:t>спроможності</a:t>
            </a:r>
            <a:r>
              <a:rPr lang="ru-RU" dirty="0" smtClean="0"/>
              <a:t> та </a:t>
            </a:r>
            <a:r>
              <a:rPr lang="ru-RU" dirty="0" err="1" smtClean="0"/>
              <a:t>врегулювання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конвертованість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грошової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6260" y="2207360"/>
            <a:ext cx="8551479" cy="3970330"/>
          </a:xfrm>
        </p:spPr>
        <p:txBody>
          <a:bodyPr/>
          <a:lstStyle/>
          <a:p>
            <a:r>
              <a:rPr lang="ru-RU" dirty="0" err="1" smtClean="0"/>
              <a:t>Валютний</a:t>
            </a:r>
            <a:r>
              <a:rPr lang="ru-RU" dirty="0" smtClean="0"/>
              <a:t> курс </a:t>
            </a:r>
            <a:r>
              <a:rPr lang="ru-RU" dirty="0" err="1" smtClean="0"/>
              <a:t>представляє</a:t>
            </a:r>
            <a:r>
              <a:rPr lang="ru-RU" dirty="0" smtClean="0"/>
              <a:t> собою </a:t>
            </a:r>
            <a:r>
              <a:rPr lang="ru-RU" dirty="0" err="1" smtClean="0"/>
              <a:t>ціну</a:t>
            </a:r>
            <a:r>
              <a:rPr lang="ru-RU" dirty="0" smtClean="0"/>
              <a:t> </a:t>
            </a:r>
            <a:r>
              <a:rPr lang="ru-RU" dirty="0" err="1" smtClean="0"/>
              <a:t>грошової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даної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яка </a:t>
            </a:r>
            <a:r>
              <a:rPr lang="ru-RU" dirty="0" err="1" smtClean="0"/>
              <a:t>виражена</a:t>
            </a:r>
            <a:r>
              <a:rPr lang="ru-RU" dirty="0" smtClean="0"/>
              <a:t> в </a:t>
            </a:r>
            <a:r>
              <a:rPr lang="ru-RU" dirty="0" err="1" smtClean="0"/>
              <a:t>грошовій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r>
              <a:rPr lang="ru-RU" dirty="0" err="1" smtClean="0"/>
              <a:t>Валютний</a:t>
            </a:r>
            <a:r>
              <a:rPr lang="ru-RU" dirty="0" smtClean="0"/>
              <a:t> курс, так само,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ціна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err="1" smtClean="0"/>
              <a:t>звичайного</a:t>
            </a:r>
            <a:r>
              <a:rPr lang="ru-RU" dirty="0" smtClean="0"/>
              <a:t> товару, </a:t>
            </a:r>
            <a:r>
              <a:rPr lang="ru-RU" dirty="0" err="1" smtClean="0"/>
              <a:t>має</a:t>
            </a:r>
            <a:r>
              <a:rPr lang="ru-RU" dirty="0" smtClean="0"/>
              <a:t> свою </a:t>
            </a:r>
            <a:r>
              <a:rPr lang="ru-RU" dirty="0" err="1" smtClean="0"/>
              <a:t>вартісну</a:t>
            </a:r>
            <a:r>
              <a:rPr lang="ru-RU" dirty="0" smtClean="0"/>
              <a:t> основу та </a:t>
            </a:r>
            <a:r>
              <a:rPr lang="ru-RU" dirty="0" err="1" smtClean="0"/>
              <a:t>коливається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65195" y="222195"/>
            <a:ext cx="7482545" cy="59554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   </a:t>
            </a:r>
            <a:r>
              <a:rPr lang="ru-RU" sz="3600" dirty="0" err="1" smtClean="0"/>
              <a:t>Валютний</a:t>
            </a:r>
            <a:r>
              <a:rPr lang="ru-RU" sz="3600" dirty="0" smtClean="0"/>
              <a:t> курс </a:t>
            </a:r>
            <a:r>
              <a:rPr lang="ru-RU" sz="3600" dirty="0" err="1" smtClean="0"/>
              <a:t>виконує</a:t>
            </a:r>
            <a:r>
              <a:rPr lang="ru-RU" sz="3600" dirty="0" smtClean="0"/>
              <a:t> низку </a:t>
            </a:r>
            <a:r>
              <a:rPr lang="ru-RU" sz="3600" dirty="0" err="1" smtClean="0"/>
              <a:t>важливих</a:t>
            </a:r>
            <a:r>
              <a:rPr lang="ru-RU" sz="3600" dirty="0" smtClean="0"/>
              <a:t> </a:t>
            </a:r>
            <a:r>
              <a:rPr lang="ru-RU" sz="3600" dirty="0" err="1" smtClean="0"/>
              <a:t>економічних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функцій</a:t>
            </a:r>
            <a:r>
              <a:rPr lang="ru-RU" sz="3600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подолання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обмежень</a:t>
            </a:r>
            <a:r>
              <a:rPr lang="ru-RU" dirty="0" smtClean="0"/>
              <a:t> </a:t>
            </a:r>
            <a:r>
              <a:rPr lang="ru-RU" dirty="0" err="1" smtClean="0"/>
              <a:t>грошової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локальна </a:t>
            </a:r>
            <a:r>
              <a:rPr lang="ru-RU" dirty="0" err="1" smtClean="0"/>
              <a:t>цінність</a:t>
            </a:r>
            <a:r>
              <a:rPr lang="ru-RU" dirty="0" smtClean="0"/>
              <a:t> </a:t>
            </a:r>
            <a:r>
              <a:rPr lang="ru-RU" dirty="0" err="1" smtClean="0"/>
              <a:t>грошової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в </a:t>
            </a:r>
            <a:r>
              <a:rPr lang="ru-RU" dirty="0" err="1" smtClean="0"/>
              <a:t>міжнародну</a:t>
            </a:r>
            <a:r>
              <a:rPr lang="ru-RU" dirty="0" smtClean="0"/>
              <a:t>;</a:t>
            </a:r>
          </a:p>
          <a:p>
            <a:r>
              <a:rPr lang="ru-RU" i="1" dirty="0" smtClean="0"/>
              <a:t>-</a:t>
            </a:r>
            <a:r>
              <a:rPr lang="ru-RU" dirty="0" smtClean="0"/>
              <a:t>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інтернаціоналізації</a:t>
            </a:r>
            <a:r>
              <a:rPr lang="ru-RU" dirty="0" smtClean="0"/>
              <a:t>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утворенню</a:t>
            </a:r>
            <a:r>
              <a:rPr lang="ru-RU" dirty="0" smtClean="0"/>
              <a:t> </a:t>
            </a:r>
            <a:r>
              <a:rPr lang="ru-RU" dirty="0" err="1" smtClean="0"/>
              <a:t>цілісної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грошей.</a:t>
            </a:r>
          </a:p>
          <a:p>
            <a:endParaRPr lang="en-US" dirty="0" smtClean="0"/>
          </a:p>
        </p:txBody>
      </p:sp>
      <p:pic>
        <p:nvPicPr>
          <p:cNvPr id="8" name="Содержимое 5" descr="imagesZ6TJ61X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51755" y="5010150"/>
            <a:ext cx="2466975" cy="1847850"/>
          </a:xfrm>
          <a:prstGeom prst="rect">
            <a:avLst/>
          </a:prstGeom>
        </p:spPr>
      </p:pic>
      <p:pic>
        <p:nvPicPr>
          <p:cNvPr id="9" name="Содержимое 7" descr="images7PN7G66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3065" y="5020285"/>
            <a:ext cx="1837715" cy="18377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4375" y="1391392"/>
            <a:ext cx="8093365" cy="546660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sz="3600" dirty="0" smtClean="0"/>
              <a:t>На </a:t>
            </a:r>
            <a:r>
              <a:rPr lang="ru-RU" sz="3600" dirty="0" err="1" smtClean="0"/>
              <a:t>валютний</a:t>
            </a:r>
            <a:r>
              <a:rPr lang="ru-RU" sz="3600" dirty="0" smtClean="0"/>
              <a:t> курс </a:t>
            </a:r>
            <a:r>
              <a:rPr lang="ru-RU" sz="3600" dirty="0" err="1" smtClean="0"/>
              <a:t>впливають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такі</a:t>
            </a:r>
            <a:r>
              <a:rPr lang="ru-RU" sz="3600" dirty="0" smtClean="0"/>
              <a:t> </a:t>
            </a:r>
            <a:r>
              <a:rPr lang="ru-RU" sz="3600" dirty="0" err="1" smtClean="0"/>
              <a:t>фактори</a:t>
            </a:r>
            <a:r>
              <a:rPr lang="en-US" sz="3600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ВВП </a:t>
            </a:r>
            <a:endParaRPr lang="en-US" dirty="0" smtClean="0"/>
          </a:p>
          <a:p>
            <a:r>
              <a:rPr lang="ru-RU" dirty="0" smtClean="0"/>
              <a:t>стан </a:t>
            </a:r>
            <a:r>
              <a:rPr lang="ru-RU" dirty="0" err="1" smtClean="0"/>
              <a:t>торговельного</a:t>
            </a:r>
            <a:r>
              <a:rPr lang="ru-RU" dirty="0" smtClean="0"/>
              <a:t> балансу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інфляці</a:t>
            </a:r>
            <a:r>
              <a:rPr lang="uk-UA" dirty="0" smtClean="0"/>
              <a:t>ї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err="1" smtClean="0"/>
              <a:t>внутрішня</a:t>
            </a:r>
            <a:r>
              <a:rPr lang="ru-RU" dirty="0" smtClean="0"/>
              <a:t> та </a:t>
            </a:r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 err="1" smtClean="0"/>
              <a:t>пропозиція</a:t>
            </a:r>
            <a:r>
              <a:rPr lang="ru-RU" dirty="0" smtClean="0"/>
              <a:t> грошей</a:t>
            </a:r>
            <a:endParaRPr lang="en-US" dirty="0" smtClean="0"/>
          </a:p>
          <a:p>
            <a:r>
              <a:rPr lang="ru-RU" dirty="0" err="1" smtClean="0"/>
              <a:t>відсоткові</a:t>
            </a:r>
            <a:r>
              <a:rPr lang="ru-RU" dirty="0" smtClean="0"/>
              <a:t> ставки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err="1" smtClean="0"/>
              <a:t>державне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валютного курсу.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512770"/>
            <a:ext cx="9144000" cy="18324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У </a:t>
            </a:r>
            <a:r>
              <a:rPr lang="ru-RU" dirty="0" err="1" smtClean="0"/>
              <a:t>реальній</a:t>
            </a:r>
            <a:r>
              <a:rPr lang="ru-RU" dirty="0" smtClean="0"/>
              <a:t>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паперово-грошового</a:t>
            </a:r>
            <a:r>
              <a:rPr lang="ru-RU" dirty="0" smtClean="0"/>
              <a:t> </a:t>
            </a:r>
            <a:r>
              <a:rPr lang="ru-RU" dirty="0" err="1" smtClean="0"/>
              <a:t>обігу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два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курсів</a:t>
            </a:r>
            <a:r>
              <a:rPr lang="ru-RU" dirty="0" smtClean="0"/>
              <a:t>: </a:t>
            </a:r>
            <a:r>
              <a:rPr lang="ru-RU" dirty="0" err="1" smtClean="0"/>
              <a:t>фіксовані</a:t>
            </a:r>
            <a:r>
              <a:rPr lang="ru-RU" dirty="0" smtClean="0"/>
              <a:t> та </a:t>
            </a:r>
            <a:r>
              <a:rPr lang="ru-RU" dirty="0" err="1" smtClean="0"/>
              <a:t>плаваючі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гнучкі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59" cy="4428445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b="1" u="sng" dirty="0" err="1" smtClean="0"/>
              <a:t>Фіксовані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курси</a:t>
            </a:r>
            <a:r>
              <a:rPr lang="ru-RU" b="1" u="sng" dirty="0" smtClean="0"/>
              <a:t> </a:t>
            </a:r>
            <a:r>
              <a:rPr lang="ru-RU" i="1" dirty="0" smtClean="0"/>
              <a:t>–</a:t>
            </a:r>
            <a:r>
              <a:rPr lang="ru-RU" dirty="0" smtClean="0"/>
              <a:t> система,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припускає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паритетів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курсів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підтримуються</a:t>
            </a:r>
            <a:r>
              <a:rPr lang="ru-RU" dirty="0" smtClean="0"/>
              <a:t> </a:t>
            </a:r>
            <a:r>
              <a:rPr lang="ru-RU" dirty="0" err="1" smtClean="0"/>
              <a:t>державними</a:t>
            </a:r>
            <a:r>
              <a:rPr lang="ru-RU" dirty="0" smtClean="0"/>
              <a:t> </a:t>
            </a:r>
            <a:r>
              <a:rPr lang="ru-RU" dirty="0" err="1" smtClean="0"/>
              <a:t>валютними</a:t>
            </a:r>
            <a:r>
              <a:rPr lang="ru-RU" dirty="0" smtClean="0"/>
              <a:t> органами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Фіксований</a:t>
            </a:r>
            <a:r>
              <a:rPr lang="ru-RU" dirty="0" smtClean="0"/>
              <a:t> </a:t>
            </a:r>
            <a:r>
              <a:rPr lang="ru-RU" dirty="0" err="1" smtClean="0"/>
              <a:t>валютний</a:t>
            </a:r>
            <a:r>
              <a:rPr lang="ru-RU" dirty="0" smtClean="0"/>
              <a:t> курс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доцільний</a:t>
            </a:r>
            <a:r>
              <a:rPr lang="ru-RU" dirty="0" smtClean="0"/>
              <a:t> за умов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кризових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r>
              <a:rPr lang="ru-RU" dirty="0" smtClean="0"/>
              <a:t> в </a:t>
            </a:r>
            <a:r>
              <a:rPr lang="ru-RU" dirty="0" err="1" smtClean="0"/>
              <a:t>нестабільній</a:t>
            </a:r>
            <a:r>
              <a:rPr lang="ru-RU" dirty="0" smtClean="0"/>
              <a:t> </a:t>
            </a:r>
            <a:r>
              <a:rPr lang="ru-RU" dirty="0" err="1" smtClean="0"/>
              <a:t>економіці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нижчі</a:t>
            </a:r>
            <a:r>
              <a:rPr lang="ru-RU" dirty="0" smtClean="0"/>
              <a:t> </a:t>
            </a:r>
            <a:r>
              <a:rPr lang="ru-RU" dirty="0" err="1" smtClean="0"/>
              <a:t>темпи</a:t>
            </a:r>
            <a:r>
              <a:rPr lang="ru-RU" dirty="0" smtClean="0"/>
              <a:t> </a:t>
            </a:r>
            <a:r>
              <a:rPr lang="ru-RU" dirty="0" err="1" smtClean="0"/>
              <a:t>інфляції</a:t>
            </a:r>
            <a:r>
              <a:rPr lang="ru-RU" dirty="0" smtClean="0"/>
              <a:t>, </a:t>
            </a:r>
            <a:r>
              <a:rPr lang="ru-RU" dirty="0" err="1" smtClean="0"/>
              <a:t>стабільні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dirty="0" err="1" smtClean="0"/>
              <a:t>зовнішньоекономічної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прогнозувати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43834"/>
            <a:ext cx="9144000" cy="5191971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b="1" u="sng" dirty="0" err="1" smtClean="0"/>
              <a:t>Гнучкі</a:t>
            </a:r>
            <a:r>
              <a:rPr lang="ru-RU" b="1" u="sng" dirty="0" smtClean="0"/>
              <a:t> (</a:t>
            </a:r>
            <a:r>
              <a:rPr lang="ru-RU" b="1" u="sng" dirty="0" err="1" smtClean="0"/>
              <a:t>плаваючі</a:t>
            </a:r>
            <a:r>
              <a:rPr lang="ru-RU" b="1" u="sng" dirty="0" smtClean="0"/>
              <a:t>) </a:t>
            </a:r>
            <a:r>
              <a:rPr lang="ru-RU" b="1" u="sng" dirty="0" err="1" smtClean="0"/>
              <a:t>курси</a:t>
            </a:r>
            <a:r>
              <a:rPr lang="ru-RU" b="1" i="1" u="sng" dirty="0" smtClean="0"/>
              <a:t> </a:t>
            </a:r>
            <a:r>
              <a:rPr lang="ru-RU" i="1" dirty="0" smtClean="0"/>
              <a:t>–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система, при </a:t>
            </a:r>
            <a:r>
              <a:rPr lang="ru-RU" dirty="0" err="1" smtClean="0"/>
              <a:t>якій</a:t>
            </a:r>
            <a:r>
              <a:rPr lang="ru-RU" dirty="0" smtClean="0"/>
              <a:t> у валют </a:t>
            </a:r>
            <a:r>
              <a:rPr lang="ru-RU" dirty="0" err="1" smtClean="0"/>
              <a:t>відсутні</a:t>
            </a:r>
            <a:r>
              <a:rPr lang="ru-RU" dirty="0" smtClean="0"/>
              <a:t> </a:t>
            </a:r>
            <a:r>
              <a:rPr lang="ru-RU" dirty="0" err="1" smtClean="0"/>
              <a:t>офіційні</a:t>
            </a:r>
            <a:r>
              <a:rPr lang="ru-RU" dirty="0" smtClean="0"/>
              <a:t> </a:t>
            </a:r>
            <a:r>
              <a:rPr lang="ru-RU" dirty="0" err="1" smtClean="0"/>
              <a:t>паритети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 smtClean="0"/>
              <a:t>    </a:t>
            </a:r>
          </a:p>
          <a:p>
            <a:pPr>
              <a:buNone/>
            </a:pPr>
            <a:r>
              <a:rPr lang="uk-UA" dirty="0" smtClean="0"/>
              <a:t>   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плаваючі</a:t>
            </a:r>
            <a:r>
              <a:rPr lang="ru-RU" dirty="0" smtClean="0"/>
              <a:t> </a:t>
            </a:r>
            <a:r>
              <a:rPr lang="ru-RU" dirty="0" err="1" smtClean="0"/>
              <a:t>курси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та </a:t>
            </a:r>
            <a:r>
              <a:rPr lang="ru-RU" dirty="0" err="1" smtClean="0"/>
              <a:t>пропозиції</a:t>
            </a:r>
            <a:r>
              <a:rPr lang="ru-RU" dirty="0" smtClean="0"/>
              <a:t> на ринку та </a:t>
            </a:r>
            <a:r>
              <a:rPr lang="ru-RU" dirty="0" err="1" smtClean="0"/>
              <a:t>курси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 на ринку,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корегуються</a:t>
            </a:r>
            <a:r>
              <a:rPr lang="ru-RU" dirty="0" smtClean="0"/>
              <a:t> </a:t>
            </a:r>
            <a:r>
              <a:rPr lang="ru-RU" dirty="0" err="1" smtClean="0"/>
              <a:t>валютними</a:t>
            </a:r>
            <a:r>
              <a:rPr lang="ru-RU" dirty="0" smtClean="0"/>
              <a:t> </a:t>
            </a:r>
            <a:r>
              <a:rPr lang="ru-RU" dirty="0" err="1" smtClean="0"/>
              <a:t>інтервенціями</a:t>
            </a:r>
            <a:r>
              <a:rPr lang="ru-RU" dirty="0" smtClean="0"/>
              <a:t> </a:t>
            </a:r>
            <a:r>
              <a:rPr lang="ru-RU" dirty="0" err="1" smtClean="0"/>
              <a:t>центральних</a:t>
            </a:r>
            <a:r>
              <a:rPr lang="ru-RU" dirty="0" smtClean="0"/>
              <a:t> </a:t>
            </a:r>
            <a:r>
              <a:rPr lang="ru-RU" dirty="0" err="1" smtClean="0"/>
              <a:t>банків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43834"/>
            <a:ext cx="9143999" cy="5414165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курсів</a:t>
            </a:r>
            <a:r>
              <a:rPr lang="ru-RU" dirty="0" smtClean="0"/>
              <a:t> у </a:t>
            </a:r>
            <a:r>
              <a:rPr lang="ru-RU" dirty="0" err="1" smtClean="0"/>
              <a:t>країнах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, часто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одночасним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курсів</a:t>
            </a:r>
            <a:r>
              <a:rPr lang="ru-RU" dirty="0" smtClean="0"/>
              <a:t>, </a:t>
            </a:r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певною</a:t>
            </a:r>
            <a:r>
              <a:rPr lang="ru-RU" dirty="0" smtClean="0"/>
              <a:t> метою.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режими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системами </a:t>
            </a:r>
            <a:r>
              <a:rPr lang="ru-RU" dirty="0" err="1" smtClean="0"/>
              <a:t>множинних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          </a:t>
            </a:r>
            <a:r>
              <a:rPr lang="ru-RU" dirty="0" err="1" smtClean="0"/>
              <a:t>курсів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бути:</a:t>
            </a:r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dirty="0" err="1" smtClean="0"/>
              <a:t>валютними</a:t>
            </a:r>
            <a:r>
              <a:rPr lang="ru-RU" dirty="0" smtClean="0"/>
              <a:t> курсами,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контролюються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фіксуються</a:t>
            </a:r>
            <a:r>
              <a:rPr lang="ru-RU" dirty="0" smtClean="0"/>
              <a:t> урядом;</a:t>
            </a:r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dirty="0" err="1" smtClean="0"/>
              <a:t>вільними</a:t>
            </a:r>
            <a:r>
              <a:rPr lang="ru-RU" dirty="0" smtClean="0"/>
              <a:t> </a:t>
            </a:r>
            <a:r>
              <a:rPr lang="ru-RU" dirty="0" err="1" smtClean="0"/>
              <a:t>ринковими</a:t>
            </a:r>
            <a:r>
              <a:rPr lang="ru-RU" dirty="0" smtClean="0"/>
              <a:t> курсами, </a:t>
            </a:r>
            <a:r>
              <a:rPr lang="ru-RU" dirty="0" err="1" smtClean="0"/>
              <a:t>встановленими</a:t>
            </a:r>
            <a:r>
              <a:rPr lang="ru-RU" dirty="0" smtClean="0"/>
              <a:t> </a:t>
            </a:r>
            <a:r>
              <a:rPr lang="ru-RU" dirty="0" err="1" smtClean="0"/>
              <a:t>приватним</a:t>
            </a:r>
            <a:r>
              <a:rPr lang="ru-RU" dirty="0" smtClean="0"/>
              <a:t> попитом та </a:t>
            </a:r>
            <a:r>
              <a:rPr lang="ru-RU" dirty="0" err="1" smtClean="0"/>
              <a:t>пропозицією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698</Words>
  <Application>Microsoft Office PowerPoint</Application>
  <PresentationFormat>Экран (4:3)</PresentationFormat>
  <Paragraphs>50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Валютний курс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Игорь</cp:lastModifiedBy>
  <cp:revision>27</cp:revision>
  <dcterms:created xsi:type="dcterms:W3CDTF">2013-08-21T19:17:07Z</dcterms:created>
  <dcterms:modified xsi:type="dcterms:W3CDTF">2014-05-17T16:40:05Z</dcterms:modified>
</cp:coreProperties>
</file>