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214554"/>
            <a:ext cx="8458200" cy="1470025"/>
          </a:xfrm>
        </p:spPr>
        <p:txBody>
          <a:bodyPr>
            <a:normAutofit/>
          </a:bodyPr>
          <a:lstStyle/>
          <a:p>
            <a:r>
              <a:rPr lang="uk-UA" dirty="0" smtClean="0"/>
              <a:t>АНТОН МАНАСТИРСЬКИЙ</a:t>
            </a:r>
            <a:br>
              <a:rPr lang="uk-UA" dirty="0" smtClean="0"/>
            </a:br>
            <a:r>
              <a:rPr lang="uk-UA" sz="2400" dirty="0" smtClean="0"/>
              <a:t>(</a:t>
            </a:r>
            <a:r>
              <a:rPr lang="ru-RU" sz="2400" dirty="0" smtClean="0"/>
              <a:t>1878</a:t>
            </a:r>
            <a:r>
              <a:rPr lang="ru-RU" sz="2400" dirty="0" smtClean="0"/>
              <a:t> — </a:t>
            </a:r>
            <a:r>
              <a:rPr lang="ru-RU" sz="2400" dirty="0" smtClean="0"/>
              <a:t>1969)</a:t>
            </a:r>
            <a:endParaRPr lang="uk-UA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86446" y="5500702"/>
            <a:ext cx="4953000" cy="1752600"/>
          </a:xfrm>
        </p:spPr>
        <p:txBody>
          <a:bodyPr>
            <a:normAutofit/>
          </a:bodyPr>
          <a:lstStyle/>
          <a:p>
            <a:r>
              <a:rPr lang="uk-UA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Презентацію підготувала</a:t>
            </a:r>
            <a:br>
              <a:rPr lang="uk-UA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учениця 11-В класу</a:t>
            </a:r>
            <a:br>
              <a:rPr lang="uk-UA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Кузнецовської</a:t>
            </a:r>
            <a:r>
              <a:rPr lang="uk-UA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гімназії</a:t>
            </a:r>
          </a:p>
          <a:p>
            <a:r>
              <a:rPr lang="uk-UA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Турик</a:t>
            </a:r>
            <a:r>
              <a:rPr lang="uk-UA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Дар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’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</a:t>
            </a:r>
            <a:endParaRPr lang="uk-UA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anastyrsky_Antin_Autoportrait_19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72132" y="1142984"/>
            <a:ext cx="3068195" cy="4324350"/>
          </a:xfrm>
        </p:spPr>
      </p:pic>
      <p:sp>
        <p:nvSpPr>
          <p:cNvPr id="5" name="Прямоугольник 4"/>
          <p:cNvSpPr/>
          <p:nvPr/>
        </p:nvSpPr>
        <p:spPr>
          <a:xfrm>
            <a:off x="6286512" y="571501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 smtClean="0"/>
              <a:t>Автопортрет</a:t>
            </a:r>
            <a:endParaRPr lang="uk-UA" sz="1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857232"/>
            <a:ext cx="42862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Антон </a:t>
            </a:r>
            <a:r>
              <a:rPr lang="ru-RU" dirty="0" err="1" smtClean="0"/>
              <a:t>Іванович</a:t>
            </a:r>
            <a:r>
              <a:rPr lang="ru-RU" dirty="0" smtClean="0"/>
              <a:t> </a:t>
            </a:r>
            <a:r>
              <a:rPr lang="ru-RU" dirty="0" err="1" smtClean="0"/>
              <a:t>Манастирський</a:t>
            </a:r>
            <a:r>
              <a:rPr lang="ru-RU" dirty="0" smtClean="0"/>
              <a:t> -</a:t>
            </a:r>
            <a:r>
              <a:rPr lang="ru-RU" dirty="0" err="1" smtClean="0"/>
              <a:t>український</a:t>
            </a:r>
            <a:r>
              <a:rPr lang="ru-RU" dirty="0" smtClean="0"/>
              <a:t> художник </a:t>
            </a:r>
            <a:r>
              <a:rPr lang="ru-RU" dirty="0" smtClean="0"/>
              <a:t>,</a:t>
            </a:r>
            <a:r>
              <a:rPr lang="ru-RU" dirty="0" smtClean="0"/>
              <a:t> </a:t>
            </a:r>
            <a:r>
              <a:rPr lang="ru-RU" dirty="0" err="1" smtClean="0"/>
              <a:t>живописець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err="1" smtClean="0"/>
              <a:t>графік</a:t>
            </a:r>
            <a:r>
              <a:rPr lang="ru-RU" dirty="0" smtClean="0"/>
              <a:t>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Дата народження:2 </a:t>
            </a:r>
            <a:r>
              <a:rPr lang="ru-RU" dirty="0" smtClean="0"/>
              <a:t>листопада 1878 </a:t>
            </a:r>
            <a:r>
              <a:rPr lang="ru-RU" dirty="0" err="1" smtClean="0"/>
              <a:t>рік</a:t>
            </a: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err="1" smtClean="0"/>
              <a:t>Місце</a:t>
            </a:r>
            <a:r>
              <a:rPr lang="ru-RU" b="1" dirty="0" smtClean="0"/>
              <a:t> </a:t>
            </a:r>
            <a:r>
              <a:rPr lang="ru-RU" b="1" dirty="0" err="1" smtClean="0"/>
              <a:t>народження</a:t>
            </a:r>
            <a:r>
              <a:rPr lang="ru-RU" b="1" dirty="0" smtClean="0"/>
              <a:t>: </a:t>
            </a:r>
            <a:r>
              <a:rPr lang="ru-RU" dirty="0" err="1" smtClean="0"/>
              <a:t>с.Завалів</a:t>
            </a:r>
            <a:endParaRPr lang="ru-RU" b="1" dirty="0" smtClean="0"/>
          </a:p>
          <a:p>
            <a:r>
              <a:rPr lang="ru-RU" dirty="0" err="1" smtClean="0"/>
              <a:t>Підгаєцького</a:t>
            </a:r>
            <a:r>
              <a:rPr lang="ru-RU" dirty="0" smtClean="0"/>
              <a:t> району </a:t>
            </a:r>
            <a:r>
              <a:rPr lang="ru-RU" dirty="0" err="1" smtClean="0"/>
              <a:t>Тернопільської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err="1" smtClean="0"/>
              <a:t>Зростав</a:t>
            </a:r>
            <a:r>
              <a:rPr lang="ru-RU" dirty="0" smtClean="0"/>
              <a:t> у </a:t>
            </a:r>
            <a:r>
              <a:rPr lang="ru-RU" dirty="0" err="1" smtClean="0"/>
              <a:t>сім</a:t>
            </a:r>
            <a:r>
              <a:rPr lang="en-US" dirty="0" smtClean="0"/>
              <a:t>’</a:t>
            </a:r>
            <a:r>
              <a:rPr lang="uk-UA" dirty="0" smtClean="0"/>
              <a:t>ї поштового урядовця.</a:t>
            </a:r>
            <a:r>
              <a:rPr lang="ru-RU" dirty="0" smtClean="0"/>
              <a:t>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err="1" smtClean="0"/>
              <a:t>Освіту</a:t>
            </a:r>
            <a:r>
              <a:rPr lang="ru-RU" dirty="0" smtClean="0"/>
              <a:t> </a:t>
            </a:r>
            <a:r>
              <a:rPr lang="ru-RU" dirty="0" err="1" smtClean="0"/>
              <a:t>добував</a:t>
            </a:r>
            <a:r>
              <a:rPr lang="ru-RU" dirty="0" smtClean="0"/>
              <a:t> у </a:t>
            </a:r>
            <a:r>
              <a:rPr lang="ru-RU" dirty="0" err="1" smtClean="0"/>
              <a:t>школі</a:t>
            </a:r>
            <a:r>
              <a:rPr lang="ru-RU" dirty="0" smtClean="0"/>
              <a:t> </a:t>
            </a:r>
            <a:r>
              <a:rPr lang="ru-RU" dirty="0" err="1" smtClean="0"/>
              <a:t>Станіславова</a:t>
            </a:r>
            <a:r>
              <a:rPr lang="ru-RU" dirty="0" smtClean="0"/>
              <a:t>, </a:t>
            </a:r>
            <a:r>
              <a:rPr lang="ru-RU" dirty="0" err="1" smtClean="0"/>
              <a:t>Львівській</a:t>
            </a:r>
            <a:r>
              <a:rPr lang="ru-RU" dirty="0" smtClean="0"/>
              <a:t> </a:t>
            </a:r>
            <a:r>
              <a:rPr lang="ru-RU" dirty="0" err="1" smtClean="0"/>
              <a:t>художньо-промисловій</a:t>
            </a:r>
            <a:r>
              <a:rPr lang="ru-RU" dirty="0" smtClean="0"/>
              <a:t> </a:t>
            </a:r>
            <a:r>
              <a:rPr lang="ru-RU" dirty="0" err="1" smtClean="0"/>
              <a:t>школі</a:t>
            </a:r>
            <a:r>
              <a:rPr lang="ru-RU" dirty="0" smtClean="0"/>
              <a:t>, а </a:t>
            </a:r>
            <a:r>
              <a:rPr lang="ru-RU" dirty="0" err="1" smtClean="0"/>
              <a:t>згодом</a:t>
            </a:r>
            <a:r>
              <a:rPr lang="ru-RU" dirty="0" smtClean="0"/>
              <a:t> </a:t>
            </a:r>
            <a:r>
              <a:rPr lang="ru-RU" dirty="0" err="1" smtClean="0"/>
              <a:t>навчався</a:t>
            </a:r>
            <a:r>
              <a:rPr lang="ru-RU" dirty="0" smtClean="0"/>
              <a:t> у </a:t>
            </a:r>
            <a:r>
              <a:rPr lang="ru-RU" dirty="0" err="1" smtClean="0"/>
              <a:t>Краківській</a:t>
            </a:r>
            <a:r>
              <a:rPr lang="ru-RU" dirty="0" smtClean="0"/>
              <a:t> </a:t>
            </a:r>
            <a:r>
              <a:rPr lang="ru-RU" dirty="0" err="1" smtClean="0"/>
              <a:t>академії</a:t>
            </a:r>
            <a:r>
              <a:rPr lang="ru-RU" dirty="0" smtClean="0"/>
              <a:t> </a:t>
            </a:r>
            <a:r>
              <a:rPr lang="ru-RU" dirty="0" err="1" smtClean="0"/>
              <a:t>красних</a:t>
            </a:r>
            <a:r>
              <a:rPr lang="ru-RU" dirty="0" smtClean="0"/>
              <a:t> </a:t>
            </a:r>
            <a:r>
              <a:rPr lang="ru-RU" dirty="0" err="1" smtClean="0"/>
              <a:t>мистецтв</a:t>
            </a:r>
            <a:r>
              <a:rPr lang="ru-RU" dirty="0" smtClean="0"/>
              <a:t>.</a:t>
            </a:r>
            <a:endParaRPr lang="uk-UA" dirty="0" smtClean="0"/>
          </a:p>
          <a:p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857364"/>
            <a:ext cx="5000660" cy="5357850"/>
          </a:xfrm>
        </p:spPr>
        <p:txBody>
          <a:bodyPr>
            <a:normAutofit/>
          </a:bodyPr>
          <a:lstStyle/>
          <a:p>
            <a:r>
              <a:rPr lang="uk-UA" sz="1800" dirty="0" smtClean="0"/>
              <a:t>У 1900 році «Товариство для розвою руської штуки», членом якого був Антон </a:t>
            </a:r>
            <a:r>
              <a:rPr lang="uk-UA" sz="1800" dirty="0" err="1" smtClean="0"/>
              <a:t>Манастирський</a:t>
            </a:r>
            <a:r>
              <a:rPr lang="uk-UA" sz="1800" dirty="0" smtClean="0"/>
              <a:t>, виставляє його перші живописні твори</a:t>
            </a:r>
            <a:r>
              <a:rPr lang="uk-UA" sz="1800" dirty="0" smtClean="0"/>
              <a:t>.</a:t>
            </a:r>
            <a:endParaRPr lang="en-US" sz="1800" dirty="0" smtClean="0"/>
          </a:p>
          <a:p>
            <a:r>
              <a:rPr lang="uk-UA" sz="1800" dirty="0" smtClean="0"/>
              <a:t> </a:t>
            </a:r>
            <a:r>
              <a:rPr lang="uk-UA" sz="1800" dirty="0" smtClean="0"/>
              <a:t>З того часу в </a:t>
            </a:r>
            <a:r>
              <a:rPr lang="uk-UA" sz="1800" dirty="0" smtClean="0"/>
              <a:t>Антона </a:t>
            </a:r>
            <a:r>
              <a:rPr lang="uk-UA" sz="1800" dirty="0" smtClean="0"/>
              <a:t>Івановича і розпочалося активне творче життя. Він малює цілу галерею високодуховних творів — пейзажі, тогочасну злободенну дійсність, картини з історії народу, сатиру тощо</a:t>
            </a:r>
            <a:r>
              <a:rPr lang="uk-UA" sz="1800" dirty="0" smtClean="0"/>
              <a:t>.</a:t>
            </a:r>
            <a:endParaRPr lang="en-US" sz="1800" dirty="0" smtClean="0"/>
          </a:p>
          <a:p>
            <a:endParaRPr lang="uk-UA" sz="1800" dirty="0" smtClean="0"/>
          </a:p>
          <a:p>
            <a:r>
              <a:rPr lang="uk-UA" sz="1800" dirty="0" smtClean="0"/>
              <a:t>Жив і працював </a:t>
            </a:r>
            <a:r>
              <a:rPr lang="uk-UA" sz="1800" dirty="0" smtClean="0"/>
              <a:t>Антон </a:t>
            </a:r>
            <a:r>
              <a:rPr lang="uk-UA" sz="1800" dirty="0" err="1" smtClean="0"/>
              <a:t>Манастирський</a:t>
            </a:r>
            <a:r>
              <a:rPr lang="uk-UA" sz="1800" dirty="0" smtClean="0"/>
              <a:t> у Львові</a:t>
            </a:r>
            <a:r>
              <a:rPr lang="uk-UA" sz="1800" dirty="0" smtClean="0"/>
              <a:t>.</a:t>
            </a:r>
            <a:br>
              <a:rPr lang="uk-UA" sz="1800" dirty="0" smtClean="0"/>
            </a:br>
            <a:endParaRPr lang="uk-UA" dirty="0"/>
          </a:p>
        </p:txBody>
      </p:sp>
      <p:pic>
        <p:nvPicPr>
          <p:cNvPr id="4" name="Рисунок 3" descr="Kozak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1285860"/>
            <a:ext cx="2857500" cy="43624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286512" y="5786454"/>
            <a:ext cx="20152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b="1" dirty="0" smtClean="0"/>
              <a:t>Запорожець(1932)</a:t>
            </a:r>
            <a:r>
              <a:rPr lang="uk-UA" sz="1400" b="1" dirty="0" smtClean="0"/>
              <a:t> </a:t>
            </a:r>
            <a:endParaRPr lang="uk-UA" sz="1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8"/>
            <a:ext cx="4972056" cy="507436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У 1</a:t>
            </a:r>
            <a:r>
              <a:rPr lang="ru-RU" sz="1800" b="1" dirty="0" smtClean="0"/>
              <a:t>940</a:t>
            </a:r>
            <a:r>
              <a:rPr lang="ru-RU" sz="1800" dirty="0" smtClean="0"/>
              <a:t> </a:t>
            </a:r>
            <a:r>
              <a:rPr lang="ru-RU" sz="1800" dirty="0" err="1" smtClean="0"/>
              <a:t>році</a:t>
            </a:r>
            <a:r>
              <a:rPr lang="ru-RU" sz="1800" dirty="0" smtClean="0"/>
              <a:t> </a:t>
            </a:r>
            <a:r>
              <a:rPr lang="ru-RU" sz="1800" dirty="0" err="1" smtClean="0"/>
              <a:t>Монастирський</a:t>
            </a:r>
            <a:r>
              <a:rPr lang="ru-RU" sz="1800" dirty="0" smtClean="0"/>
              <a:t> </a:t>
            </a:r>
            <a:r>
              <a:rPr lang="ru-RU" sz="1800" dirty="0" smtClean="0"/>
              <a:t>став членом </a:t>
            </a:r>
            <a:r>
              <a:rPr lang="ru-RU" sz="1800" dirty="0" err="1" smtClean="0"/>
              <a:t>Спілки</a:t>
            </a:r>
            <a:r>
              <a:rPr lang="ru-RU" sz="1800" dirty="0" smtClean="0"/>
              <a:t> </a:t>
            </a:r>
            <a:r>
              <a:rPr lang="ru-RU" sz="1800" dirty="0" err="1" smtClean="0"/>
              <a:t>художників</a:t>
            </a:r>
            <a:r>
              <a:rPr lang="ru-RU" sz="1800" dirty="0" smtClean="0"/>
              <a:t> УРСР. Але в роки </a:t>
            </a:r>
            <a:r>
              <a:rPr lang="ru-RU" sz="1800" dirty="0" err="1" smtClean="0"/>
              <a:t>Великої</a:t>
            </a:r>
            <a:r>
              <a:rPr lang="ru-RU" sz="1800" dirty="0" smtClean="0"/>
              <a:t> </a:t>
            </a:r>
            <a:r>
              <a:rPr lang="ru-RU" sz="1800" dirty="0" err="1" smtClean="0"/>
              <a:t>Вітчизняної</a:t>
            </a:r>
            <a:r>
              <a:rPr lang="ru-RU" sz="1800" dirty="0" smtClean="0"/>
              <a:t> </a:t>
            </a:r>
            <a:r>
              <a:rPr lang="ru-RU" sz="1800" dirty="0" err="1" smtClean="0"/>
              <a:t>війни</a:t>
            </a:r>
            <a:r>
              <a:rPr lang="ru-RU" sz="1800" dirty="0" smtClean="0"/>
              <a:t> </a:t>
            </a:r>
            <a:r>
              <a:rPr lang="ru-RU" sz="1800" dirty="0" err="1" smtClean="0"/>
              <a:t>німецькі</a:t>
            </a:r>
            <a:r>
              <a:rPr lang="ru-RU" sz="1800" dirty="0" smtClean="0"/>
              <a:t> </a:t>
            </a:r>
            <a:r>
              <a:rPr lang="ru-RU" sz="1800" dirty="0" err="1" smtClean="0"/>
              <a:t>окупанти</a:t>
            </a:r>
            <a:r>
              <a:rPr lang="ru-RU" sz="1800" dirty="0" smtClean="0"/>
              <a:t> </a:t>
            </a:r>
            <a:r>
              <a:rPr lang="ru-RU" sz="1800" dirty="0" err="1" smtClean="0"/>
              <a:t>позбавили</a:t>
            </a:r>
            <a:r>
              <a:rPr lang="ru-RU" sz="1800" dirty="0" smtClean="0"/>
              <a:t> художника </a:t>
            </a:r>
            <a:r>
              <a:rPr lang="ru-RU" sz="1800" dirty="0" err="1" smtClean="0"/>
              <a:t>даху</a:t>
            </a:r>
            <a:r>
              <a:rPr lang="ru-RU" sz="1800" dirty="0" smtClean="0"/>
              <a:t> над головою, </a:t>
            </a:r>
            <a:r>
              <a:rPr lang="ru-RU" sz="1800" dirty="0" err="1" smtClean="0"/>
              <a:t>загинули</a:t>
            </a:r>
            <a:r>
              <a:rPr lang="ru-RU" sz="1800" dirty="0" smtClean="0"/>
              <a:t> </a:t>
            </a:r>
            <a:r>
              <a:rPr lang="ru-RU" sz="1800" dirty="0" err="1" smtClean="0"/>
              <a:t>багато</a:t>
            </a:r>
            <a:r>
              <a:rPr lang="ru-RU" sz="1800" dirty="0" smtClean="0"/>
              <a:t> </a:t>
            </a:r>
            <a:r>
              <a:rPr lang="ru-RU" sz="1800" dirty="0" err="1" smtClean="0"/>
              <a:t>творів</a:t>
            </a:r>
            <a:r>
              <a:rPr lang="ru-RU" sz="1800" dirty="0" smtClean="0"/>
              <a:t> </a:t>
            </a:r>
            <a:r>
              <a:rPr lang="ru-RU" sz="1800" dirty="0" err="1" smtClean="0"/>
              <a:t>українського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майстра</a:t>
            </a:r>
            <a:r>
              <a:rPr lang="ru-RU" sz="1800" dirty="0" smtClean="0"/>
              <a:t>. </a:t>
            </a:r>
            <a:r>
              <a:rPr lang="ru-RU" sz="1800" dirty="0" err="1" smtClean="0"/>
              <a:t>Повоєнні</a:t>
            </a:r>
            <a:r>
              <a:rPr lang="ru-RU" sz="1800" dirty="0" smtClean="0"/>
              <a:t> роки </a:t>
            </a:r>
            <a:r>
              <a:rPr lang="ru-RU" sz="1800" dirty="0" err="1" smtClean="0"/>
              <a:t>приносять</a:t>
            </a:r>
            <a:r>
              <a:rPr lang="ru-RU" sz="1800" dirty="0" smtClean="0"/>
              <a:t> </a:t>
            </a:r>
            <a:r>
              <a:rPr lang="ru-RU" sz="1800" dirty="0" err="1" smtClean="0"/>
              <a:t>Монастирському</a:t>
            </a:r>
            <a:r>
              <a:rPr lang="ru-RU" sz="1800" dirty="0" smtClean="0"/>
              <a:t> </a:t>
            </a:r>
            <a:r>
              <a:rPr lang="ru-RU" sz="1800" dirty="0" err="1" smtClean="0"/>
              <a:t>народне</a:t>
            </a:r>
            <a:r>
              <a:rPr lang="ru-RU" sz="1800" dirty="0" smtClean="0"/>
              <a:t> </a:t>
            </a:r>
            <a:r>
              <a:rPr lang="ru-RU" sz="1800" dirty="0" err="1" smtClean="0"/>
              <a:t>визнання</a:t>
            </a:r>
            <a:r>
              <a:rPr lang="ru-RU" sz="1800" dirty="0" smtClean="0"/>
              <a:t>. </a:t>
            </a:r>
            <a:endParaRPr lang="ru-RU" sz="1800" dirty="0" smtClean="0"/>
          </a:p>
          <a:p>
            <a:r>
              <a:rPr lang="ru-RU" sz="1800" dirty="0" smtClean="0"/>
              <a:t>У </a:t>
            </a:r>
            <a:r>
              <a:rPr lang="ru-RU" sz="1800" dirty="0" smtClean="0"/>
              <a:t>1952 </a:t>
            </a:r>
            <a:r>
              <a:rPr lang="ru-RU" sz="1800" dirty="0" err="1" smtClean="0"/>
              <a:t>і</a:t>
            </a:r>
            <a:r>
              <a:rPr lang="ru-RU" sz="1800" dirty="0" smtClean="0"/>
              <a:t> 1957 роках у </a:t>
            </a:r>
            <a:r>
              <a:rPr lang="ru-RU" sz="1800" dirty="0" err="1" smtClean="0"/>
              <a:t>Львові</a:t>
            </a:r>
            <a:r>
              <a:rPr lang="ru-RU" sz="1800" dirty="0" smtClean="0"/>
              <a:t> </a:t>
            </a:r>
            <a:r>
              <a:rPr lang="ru-RU" sz="1800" dirty="0" err="1" smtClean="0"/>
              <a:t>відбулися</a:t>
            </a:r>
            <a:r>
              <a:rPr lang="ru-RU" sz="1800" dirty="0" smtClean="0"/>
              <a:t> </a:t>
            </a:r>
            <a:r>
              <a:rPr lang="ru-RU" sz="1800" dirty="0" err="1" smtClean="0"/>
              <a:t>його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персональні</a:t>
            </a:r>
            <a:r>
              <a:rPr lang="ru-RU" sz="1800" dirty="0" smtClean="0"/>
              <a:t> </a:t>
            </a:r>
            <a:r>
              <a:rPr lang="ru-RU" sz="1800" dirty="0" err="1" smtClean="0"/>
              <a:t>виставки</a:t>
            </a:r>
            <a:r>
              <a:rPr lang="ru-RU" sz="1800" dirty="0" smtClean="0"/>
              <a:t>, </a:t>
            </a:r>
            <a:r>
              <a:rPr lang="ru-RU" sz="1800" dirty="0" err="1" smtClean="0"/>
              <a:t>які</a:t>
            </a:r>
            <a:r>
              <a:rPr lang="ru-RU" sz="1800" dirty="0" smtClean="0"/>
              <a:t> представили весь </a:t>
            </a:r>
            <a:r>
              <a:rPr lang="ru-RU" sz="1800" dirty="0" err="1" smtClean="0"/>
              <a:t>творчий</a:t>
            </a:r>
            <a:r>
              <a:rPr lang="ru-RU" sz="1800" dirty="0" smtClean="0"/>
              <a:t> шлях </a:t>
            </a:r>
            <a:r>
              <a:rPr lang="ru-RU" sz="1800" dirty="0" err="1" smtClean="0"/>
              <a:t>живописця</a:t>
            </a:r>
            <a:r>
              <a:rPr lang="ru-RU" sz="1800" dirty="0" smtClean="0"/>
              <a:t>. </a:t>
            </a:r>
            <a:r>
              <a:rPr lang="ru-RU" sz="1800" dirty="0" err="1" smtClean="0"/>
              <a:t>Тоді</a:t>
            </a:r>
            <a:r>
              <a:rPr lang="ru-RU" sz="1800" dirty="0" smtClean="0"/>
              <a:t> ж </a:t>
            </a:r>
            <a:r>
              <a:rPr lang="ru-RU" sz="1800" dirty="0" err="1" smtClean="0"/>
              <a:t>Манастирського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було</a:t>
            </a:r>
            <a:r>
              <a:rPr lang="ru-RU" sz="1800" dirty="0" smtClean="0"/>
              <a:t> </a:t>
            </a:r>
            <a:r>
              <a:rPr lang="ru-RU" sz="1800" dirty="0" err="1" smtClean="0"/>
              <a:t>присвоєно</a:t>
            </a:r>
            <a:r>
              <a:rPr lang="ru-RU" sz="1800" dirty="0" smtClean="0"/>
              <a:t> </a:t>
            </a:r>
            <a:r>
              <a:rPr lang="ru-RU" sz="1800" dirty="0" err="1" smtClean="0"/>
              <a:t>звання</a:t>
            </a:r>
            <a:r>
              <a:rPr lang="ru-RU" sz="1800" dirty="0" smtClean="0"/>
              <a:t> </a:t>
            </a:r>
            <a:r>
              <a:rPr lang="ru-RU" sz="1800" b="1" dirty="0" smtClean="0"/>
              <a:t>народного художника </a:t>
            </a:r>
            <a:r>
              <a:rPr lang="ru-RU" sz="1800" b="1" dirty="0" smtClean="0"/>
              <a:t>УРСР.</a:t>
            </a:r>
            <a:endParaRPr lang="uk-UA" sz="1800" b="1" dirty="0"/>
          </a:p>
        </p:txBody>
      </p:sp>
      <p:pic>
        <p:nvPicPr>
          <p:cNvPr id="4" name="Рисунок 3" descr="249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1500174"/>
            <a:ext cx="3035988" cy="39626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500826" y="5572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 smtClean="0"/>
              <a:t>“</a:t>
            </a:r>
            <a:r>
              <a:rPr lang="ru-RU" sz="1400" b="1" dirty="0" smtClean="0"/>
              <a:t>За водою</a:t>
            </a:r>
            <a:r>
              <a:rPr lang="en-US" sz="1400" b="1" dirty="0" smtClean="0"/>
              <a:t>”</a:t>
            </a:r>
            <a:endParaRPr lang="uk-UA" sz="1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714356"/>
            <a:ext cx="8072494" cy="2286016"/>
          </a:xfrm>
        </p:spPr>
        <p:txBody>
          <a:bodyPr>
            <a:normAutofit/>
          </a:bodyPr>
          <a:lstStyle/>
          <a:p>
            <a:r>
              <a:rPr lang="uk-UA" sz="1900" dirty="0" smtClean="0"/>
              <a:t>До найкращих творів у </a:t>
            </a:r>
            <a:r>
              <a:rPr lang="uk-UA" sz="1900" dirty="0" smtClean="0"/>
              <a:t>портретному жанрі </a:t>
            </a:r>
            <a:r>
              <a:rPr lang="uk-UA" sz="1900" dirty="0" smtClean="0"/>
              <a:t>слід віднести полотна «Портрет матері», «Портрет тестя», «Портрет Т. Г. Шевченка», «Автопортрет», «Запорожець», «Паламар», «Дідусь із Смерекова».</a:t>
            </a:r>
          </a:p>
          <a:p>
            <a:r>
              <a:rPr lang="uk-UA" sz="1900" dirty="0" smtClean="0"/>
              <a:t>Велику популярність мали і його твори «На водопої», «На могилі», «Ой під гаєм, </a:t>
            </a:r>
            <a:r>
              <a:rPr lang="uk-UA" sz="1900" dirty="0" err="1" smtClean="0"/>
              <a:t>гаєм</a:t>
            </a:r>
            <a:r>
              <a:rPr lang="uk-UA" sz="1900" dirty="0" smtClean="0"/>
              <a:t>», «Прощавайте, товариші», «Вчора і сьогодні», «Розвідники</a:t>
            </a:r>
            <a:r>
              <a:rPr lang="uk-UA" sz="1900" dirty="0" smtClean="0"/>
              <a:t>»,</a:t>
            </a:r>
            <a:r>
              <a:rPr lang="uk-UA" sz="1900" dirty="0" smtClean="0"/>
              <a:t> </a:t>
            </a:r>
            <a:r>
              <a:rPr lang="uk-UA" sz="1900" dirty="0" smtClean="0"/>
              <a:t>«Горна ріка» </a:t>
            </a:r>
            <a:r>
              <a:rPr lang="uk-UA" sz="1900" dirty="0" smtClean="0"/>
              <a:t>та багато інших.</a:t>
            </a:r>
          </a:p>
          <a:p>
            <a:endParaRPr lang="uk-UA" dirty="0"/>
          </a:p>
        </p:txBody>
      </p:sp>
      <p:pic>
        <p:nvPicPr>
          <p:cNvPr id="4" name="Рисунок 3" descr="2202090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7" y="3143248"/>
            <a:ext cx="3960817" cy="3071834"/>
          </a:xfrm>
          <a:prstGeom prst="rect">
            <a:avLst/>
          </a:prstGeom>
        </p:spPr>
      </p:pic>
      <p:pic>
        <p:nvPicPr>
          <p:cNvPr id="6" name="Рисунок 5" descr="414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3286124"/>
            <a:ext cx="3705270" cy="260509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072198" y="6000768"/>
            <a:ext cx="14061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“</a:t>
            </a:r>
            <a:r>
              <a:rPr lang="uk-UA" sz="1400" b="1" dirty="0" smtClean="0"/>
              <a:t>Горна ріка</a:t>
            </a:r>
            <a:r>
              <a:rPr lang="en-US" sz="1400" b="1" dirty="0" smtClean="0"/>
              <a:t>”</a:t>
            </a:r>
            <a:endParaRPr lang="uk-UA" sz="1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4214842" cy="542928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Помер А. </a:t>
            </a:r>
            <a:r>
              <a:rPr lang="ru-RU" sz="1800" dirty="0" err="1" smtClean="0"/>
              <a:t>Манастирський</a:t>
            </a:r>
            <a:r>
              <a:rPr lang="ru-RU" sz="1800" dirty="0" smtClean="0"/>
              <a:t> </a:t>
            </a:r>
            <a:r>
              <a:rPr lang="ru-RU" sz="1800" b="1" dirty="0" smtClean="0"/>
              <a:t>15 </a:t>
            </a:r>
            <a:r>
              <a:rPr lang="ru-RU" sz="1800" b="1" dirty="0" err="1" smtClean="0"/>
              <a:t>травня</a:t>
            </a:r>
            <a:r>
              <a:rPr lang="ru-RU" sz="1800" b="1" dirty="0" smtClean="0"/>
              <a:t> 1969 року </a:t>
            </a:r>
            <a:r>
              <a:rPr lang="ru-RU" sz="1800" dirty="0" smtClean="0"/>
              <a:t>у </a:t>
            </a:r>
            <a:r>
              <a:rPr lang="ru-RU" sz="1800" dirty="0" err="1" smtClean="0"/>
              <a:t>Львові</a:t>
            </a:r>
            <a:r>
              <a:rPr lang="ru-RU" sz="1800" dirty="0" smtClean="0"/>
              <a:t>. </a:t>
            </a:r>
            <a:r>
              <a:rPr lang="ru-RU" sz="1800" dirty="0" err="1" smtClean="0"/>
              <a:t>Похований</a:t>
            </a:r>
            <a:r>
              <a:rPr lang="ru-RU" sz="1800" dirty="0" smtClean="0"/>
              <a:t> у </a:t>
            </a:r>
            <a:r>
              <a:rPr lang="ru-RU" sz="1800" dirty="0" err="1" smtClean="0"/>
              <a:t>родинному</a:t>
            </a:r>
            <a:r>
              <a:rPr lang="ru-RU" sz="1800" dirty="0" smtClean="0"/>
              <a:t> </a:t>
            </a:r>
            <a:r>
              <a:rPr lang="ru-RU" sz="1800" dirty="0" err="1" smtClean="0"/>
              <a:t>гробівці</a:t>
            </a:r>
            <a:r>
              <a:rPr lang="ru-RU" sz="1800" dirty="0" smtClean="0"/>
              <a:t> на </a:t>
            </a:r>
            <a:r>
              <a:rPr lang="ru-RU" sz="1800" dirty="0" err="1" smtClean="0"/>
              <a:t>Личаківському</a:t>
            </a:r>
            <a:r>
              <a:rPr lang="ru-RU" sz="1800" dirty="0" smtClean="0"/>
              <a:t> </a:t>
            </a:r>
            <a:r>
              <a:rPr lang="ru-RU" sz="1800" dirty="0" err="1" smtClean="0"/>
              <a:t>цвинтарі</a:t>
            </a:r>
            <a:r>
              <a:rPr lang="ru-RU" sz="1800" dirty="0" smtClean="0"/>
              <a:t>..</a:t>
            </a:r>
            <a:endParaRPr lang="uk-UA" sz="1800" dirty="0"/>
          </a:p>
        </p:txBody>
      </p:sp>
      <p:pic>
        <p:nvPicPr>
          <p:cNvPr id="6" name="Рисунок 5" descr="064727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3214686"/>
            <a:ext cx="3803687" cy="2857520"/>
          </a:xfrm>
          <a:prstGeom prst="rect">
            <a:avLst/>
          </a:prstGeom>
        </p:spPr>
      </p:pic>
      <p:pic>
        <p:nvPicPr>
          <p:cNvPr id="7" name="Рисунок 6" descr="Манастирський_А._І._Пам'ятна_таблиця_у_Львові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1071546"/>
            <a:ext cx="3938673" cy="242509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286380" y="3786190"/>
            <a:ext cx="32861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1978 року на </a:t>
            </a:r>
            <a:r>
              <a:rPr lang="ru-RU" dirty="0" err="1" smtClean="0"/>
              <a:t>будинку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вулиці</a:t>
            </a:r>
            <a:r>
              <a:rPr lang="ru-RU" dirty="0" smtClean="0"/>
              <a:t> </a:t>
            </a:r>
            <a:r>
              <a:rPr lang="ru-RU" dirty="0" err="1" smtClean="0"/>
              <a:t>Кармелюка</a:t>
            </a:r>
            <a:r>
              <a:rPr lang="ru-RU" dirty="0" smtClean="0"/>
              <a:t>, 9 у </a:t>
            </a:r>
            <a:r>
              <a:rPr lang="ru-RU" dirty="0" err="1" smtClean="0"/>
              <a:t>Львові</a:t>
            </a:r>
            <a:r>
              <a:rPr lang="ru-RU" dirty="0" smtClean="0"/>
              <a:t>, де у </a:t>
            </a:r>
            <a:r>
              <a:rPr lang="ru-RU" u="sng" dirty="0" smtClean="0"/>
              <a:t>1941</a:t>
            </a:r>
            <a:r>
              <a:rPr lang="ru-RU" dirty="0" smtClean="0"/>
              <a:t>–1969 роках проживав </a:t>
            </a:r>
            <a:r>
              <a:rPr lang="ru-RU" dirty="0" err="1" smtClean="0"/>
              <a:t>Антін</a:t>
            </a:r>
            <a:r>
              <a:rPr lang="ru-RU" dirty="0" smtClean="0"/>
              <a:t> </a:t>
            </a:r>
            <a:r>
              <a:rPr lang="ru-RU" dirty="0" err="1" smtClean="0"/>
              <a:t>Манастирський</a:t>
            </a:r>
            <a:r>
              <a:rPr lang="ru-RU" dirty="0" smtClean="0"/>
              <a:t>, </a:t>
            </a:r>
            <a:r>
              <a:rPr lang="ru-RU" dirty="0" err="1" smtClean="0"/>
              <a:t>встановлено</a:t>
            </a:r>
            <a:r>
              <a:rPr lang="ru-RU" dirty="0" smtClean="0"/>
              <a:t> </a:t>
            </a:r>
            <a:r>
              <a:rPr lang="ru-RU" dirty="0" err="1" smtClean="0"/>
              <a:t>меморіальну</a:t>
            </a:r>
            <a:r>
              <a:rPr lang="ru-RU" dirty="0" smtClean="0"/>
              <a:t> </a:t>
            </a:r>
            <a:r>
              <a:rPr lang="ru-RU" dirty="0" err="1" smtClean="0"/>
              <a:t>таблицю</a:t>
            </a:r>
            <a:r>
              <a:rPr lang="ru-RU" dirty="0" smtClean="0"/>
              <a:t> авторства скульптора </a:t>
            </a:r>
            <a:r>
              <a:rPr lang="ru-RU" dirty="0" err="1" smtClean="0"/>
              <a:t>Еммануїла</a:t>
            </a:r>
            <a:r>
              <a:rPr lang="ru-RU" dirty="0" smtClean="0"/>
              <a:t> </a:t>
            </a:r>
            <a:r>
              <a:rPr lang="ru-RU" dirty="0" err="1" smtClean="0"/>
              <a:t>Миська.Ім'ям</a:t>
            </a:r>
            <a:r>
              <a:rPr lang="ru-RU" dirty="0" smtClean="0"/>
              <a:t> </a:t>
            </a:r>
            <a:r>
              <a:rPr lang="ru-RU" dirty="0" smtClean="0"/>
              <a:t>художника названо </a:t>
            </a:r>
            <a:r>
              <a:rPr lang="ru-RU" dirty="0" err="1" smtClean="0"/>
              <a:t>вулицю</a:t>
            </a:r>
            <a:r>
              <a:rPr lang="ru-RU" dirty="0" smtClean="0"/>
              <a:t> </a:t>
            </a:r>
            <a:r>
              <a:rPr lang="ru-RU" dirty="0" err="1" smtClean="0"/>
              <a:t>уТернополі</a:t>
            </a:r>
            <a:r>
              <a:rPr lang="ru-RU" dirty="0" smtClean="0"/>
              <a:t>.</a:t>
            </a:r>
            <a:endParaRPr lang="uk-UA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41</TotalTime>
  <Words>95</Words>
  <PresentationFormat>Экран (4:3)</PresentationFormat>
  <Paragraphs>25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Городская</vt:lpstr>
      <vt:lpstr>АНТОН МАНАСТИРСЬКИЙ (1878 — 1969)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АНТОН МОНАСТИРСЬКИЙ (1878 — 1969)</dc:title>
  <dc:creator>home</dc:creator>
  <cp:lastModifiedBy>home</cp:lastModifiedBy>
  <cp:revision>6</cp:revision>
  <dcterms:created xsi:type="dcterms:W3CDTF">2013-10-23T14:14:35Z</dcterms:created>
  <dcterms:modified xsi:type="dcterms:W3CDTF">2013-10-23T15:06:04Z</dcterms:modified>
</cp:coreProperties>
</file>