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66D4C-3F86-4F84-91E3-01435979480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0504C-A3D3-4986-8F7D-C43C1DCF83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6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504C-A3D3-4986-8F7D-C43C1DCF83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640081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4" y="1600200"/>
            <a:ext cx="74723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5F26-DA64-4D27-9D2D-D1B6044C96BB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571480"/>
            <a:ext cx="7499176" cy="5449808"/>
          </a:xfrm>
        </p:spPr>
        <p:txBody>
          <a:bodyPr/>
          <a:lstStyle/>
          <a:p>
            <a:r>
              <a:rPr lang="ru-RU" sz="7200" b="1" dirty="0">
                <a:solidFill>
                  <a:schemeClr val="tx1"/>
                </a:solidFill>
                <a:effectLst/>
                <a:latin typeface="Arial Black" pitchFamily="34" charset="0"/>
              </a:rPr>
              <a:t>Михайло Драгоманов </a:t>
            </a:r>
          </a:p>
        </p:txBody>
      </p:sp>
      <p:pic>
        <p:nvPicPr>
          <p:cNvPr id="5" name="Prezentaciya_-_muzyka_dlya_prezentacij_Higher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602128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728191"/>
          </a:xfrm>
        </p:spPr>
        <p:txBody>
          <a:bodyPr/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effectLst/>
              </a:rPr>
              <a:t>Суспільно-політичні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/>
              </a:rPr>
              <a:t> погляди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effectLst/>
              </a:rPr>
              <a:t>Драгоманова</a:t>
            </a:r>
            <a:endParaRPr lang="ru-RU" b="1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704856" cy="489654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Свою </a:t>
            </a:r>
            <a:r>
              <a:rPr lang="ru-RU" dirty="0" err="1">
                <a:solidFill>
                  <a:srgbClr val="00B050"/>
                </a:solidFill>
              </a:rPr>
              <a:t>громадсько-політичну</a:t>
            </a:r>
            <a:r>
              <a:rPr lang="ru-RU" dirty="0">
                <a:solidFill>
                  <a:srgbClr val="00B050"/>
                </a:solidFill>
              </a:rPr>
              <a:t> і </a:t>
            </a:r>
            <a:r>
              <a:rPr lang="ru-RU" dirty="0" err="1">
                <a:solidFill>
                  <a:srgbClr val="00B050"/>
                </a:solidFill>
              </a:rPr>
              <a:t>наукову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діяльність</a:t>
            </a:r>
            <a:r>
              <a:rPr lang="ru-RU" dirty="0">
                <a:solidFill>
                  <a:srgbClr val="00B050"/>
                </a:solidFill>
              </a:rPr>
              <a:t> М. Драгоманов </a:t>
            </a:r>
            <a:r>
              <a:rPr lang="ru-RU" dirty="0" err="1">
                <a:solidFill>
                  <a:srgbClr val="00B050"/>
                </a:solidFill>
              </a:rPr>
              <a:t>підпорядковував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одній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меті</a:t>
            </a:r>
            <a:r>
              <a:rPr lang="ru-RU" dirty="0">
                <a:solidFill>
                  <a:srgbClr val="00B050"/>
                </a:solidFill>
              </a:rPr>
              <a:t> — </a:t>
            </a:r>
            <a:r>
              <a:rPr lang="ru-RU" dirty="0" err="1">
                <a:solidFill>
                  <a:srgbClr val="00B050"/>
                </a:solidFill>
              </a:rPr>
              <a:t>перетворити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Батьківщину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передову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європейську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країну</a:t>
            </a:r>
            <a:r>
              <a:rPr lang="ru-RU" dirty="0">
                <a:solidFill>
                  <a:srgbClr val="00B050"/>
                </a:solidFill>
              </a:rPr>
              <a:t> як за </a:t>
            </a:r>
            <a:r>
              <a:rPr lang="ru-RU" dirty="0" err="1">
                <a:solidFill>
                  <a:srgbClr val="00B050"/>
                </a:solidFill>
              </a:rPr>
              <a:t>соціально-економічним</a:t>
            </a:r>
            <a:r>
              <a:rPr lang="ru-RU" dirty="0">
                <a:solidFill>
                  <a:srgbClr val="00B050"/>
                </a:solidFill>
              </a:rPr>
              <a:t> становищем народу, так і за </a:t>
            </a:r>
            <a:r>
              <a:rPr lang="ru-RU" dirty="0" err="1">
                <a:solidFill>
                  <a:srgbClr val="00B050"/>
                </a:solidFill>
              </a:rPr>
              <a:t>політичним</a:t>
            </a:r>
            <a:r>
              <a:rPr lang="ru-RU" dirty="0">
                <a:solidFill>
                  <a:srgbClr val="00B050"/>
                </a:solidFill>
              </a:rPr>
              <a:t> статусом </a:t>
            </a:r>
            <a:r>
              <a:rPr lang="ru-RU" dirty="0" err="1">
                <a:solidFill>
                  <a:srgbClr val="00B050"/>
                </a:solidFill>
              </a:rPr>
              <a:t>української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влади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err="1">
                <a:solidFill>
                  <a:srgbClr val="00B050"/>
                </a:solidFill>
              </a:rPr>
              <a:t>Щоб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цього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досягти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вважав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він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ніколи</a:t>
            </a:r>
            <a:r>
              <a:rPr lang="ru-RU" dirty="0">
                <a:solidFill>
                  <a:srgbClr val="00B050"/>
                </a:solidFill>
              </a:rPr>
              <a:t> не </a:t>
            </a:r>
            <a:r>
              <a:rPr lang="ru-RU" dirty="0" err="1">
                <a:solidFill>
                  <a:srgbClr val="00B050"/>
                </a:solidFill>
              </a:rPr>
              <a:t>вистачить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лише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культурницької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роботи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тим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більше</a:t>
            </a:r>
            <a:r>
              <a:rPr lang="ru-RU" dirty="0">
                <a:solidFill>
                  <a:srgbClr val="00B050"/>
                </a:solidFill>
              </a:rPr>
              <a:t> за умов, коли царизм </a:t>
            </a:r>
            <a:r>
              <a:rPr lang="ru-RU" dirty="0" err="1">
                <a:solidFill>
                  <a:srgbClr val="00B050"/>
                </a:solidFill>
              </a:rPr>
              <a:t>цьому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енергійно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перешкоджав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err="1">
                <a:solidFill>
                  <a:srgbClr val="00B050"/>
                </a:solidFill>
              </a:rPr>
              <a:t>Щоб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подолати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імперський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спротив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потрібно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опертися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підтримку</a:t>
            </a:r>
            <a:r>
              <a:rPr lang="ru-RU" dirty="0">
                <a:solidFill>
                  <a:srgbClr val="00B050"/>
                </a:solidFill>
              </a:rPr>
              <a:t> народу, </a:t>
            </a:r>
            <a:r>
              <a:rPr lang="ru-RU" dirty="0" err="1">
                <a:solidFill>
                  <a:srgbClr val="00B050"/>
                </a:solidFill>
              </a:rPr>
              <a:t>який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ще</a:t>
            </a:r>
            <a:r>
              <a:rPr lang="ru-RU" dirty="0">
                <a:solidFill>
                  <a:srgbClr val="00B050"/>
                </a:solidFill>
              </a:rPr>
              <a:t> не </a:t>
            </a:r>
            <a:r>
              <a:rPr lang="ru-RU" dirty="0" err="1">
                <a:solidFill>
                  <a:srgbClr val="00B050"/>
                </a:solidFill>
              </a:rPr>
              <a:t>має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достатнього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рівня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культури</a:t>
            </a:r>
            <a:r>
              <a:rPr lang="ru-RU" dirty="0">
                <a:solidFill>
                  <a:srgbClr val="00B050"/>
                </a:solidFill>
              </a:rPr>
              <a:t> й </a:t>
            </a:r>
            <a:r>
              <a:rPr lang="ru-RU" dirty="0" err="1">
                <a:solidFill>
                  <a:srgbClr val="00B050"/>
                </a:solidFill>
              </a:rPr>
              <a:t>освіти</a:t>
            </a:r>
            <a:r>
              <a:rPr lang="ru-RU" dirty="0">
                <a:solidFill>
                  <a:srgbClr val="00B050"/>
                </a:solidFill>
              </a:rPr>
              <a:t>, але </a:t>
            </a:r>
            <a:r>
              <a:rPr lang="ru-RU" dirty="0" err="1">
                <a:solidFill>
                  <a:srgbClr val="00B050"/>
                </a:solidFill>
              </a:rPr>
              <a:t>готовий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повірити</a:t>
            </a:r>
            <a:r>
              <a:rPr lang="ru-RU" dirty="0">
                <a:solidFill>
                  <a:srgbClr val="00B050"/>
                </a:solidFill>
              </a:rPr>
              <a:t> і </a:t>
            </a:r>
            <a:r>
              <a:rPr lang="ru-RU" dirty="0" err="1">
                <a:solidFill>
                  <a:srgbClr val="00B050"/>
                </a:solidFill>
              </a:rPr>
              <a:t>піти</a:t>
            </a:r>
            <a:r>
              <a:rPr lang="ru-RU" dirty="0">
                <a:solidFill>
                  <a:srgbClr val="00B050"/>
                </a:solidFill>
              </a:rPr>
              <a:t> за </a:t>
            </a:r>
            <a:r>
              <a:rPr lang="ru-RU" dirty="0" err="1">
                <a:solidFill>
                  <a:srgbClr val="00B050"/>
                </a:solidFill>
              </a:rPr>
              <a:t>патріотами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якщо</a:t>
            </a:r>
            <a:r>
              <a:rPr lang="ru-RU" dirty="0">
                <a:solidFill>
                  <a:srgbClr val="00B050"/>
                </a:solidFill>
              </a:rPr>
              <a:t> вони </a:t>
            </a:r>
            <a:r>
              <a:rPr lang="ru-RU" dirty="0" err="1">
                <a:solidFill>
                  <a:srgbClr val="00B050"/>
                </a:solidFill>
              </a:rPr>
              <a:t>поєднають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національно-культурні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вимоги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із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соціально-економічними</a:t>
            </a:r>
            <a:r>
              <a:rPr lang="ru-RU" dirty="0">
                <a:solidFill>
                  <a:srgbClr val="00B050"/>
                </a:solidFill>
              </a:rPr>
              <a:t> потребами народу і </a:t>
            </a:r>
            <a:r>
              <a:rPr lang="ru-RU" dirty="0" err="1">
                <a:solidFill>
                  <a:srgbClr val="00B050"/>
                </a:solidFill>
              </a:rPr>
              <a:t>втілять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їх</a:t>
            </a:r>
            <a:r>
              <a:rPr lang="ru-RU" dirty="0">
                <a:solidFill>
                  <a:srgbClr val="00B050"/>
                </a:solidFill>
              </a:rPr>
              <a:t> у «</a:t>
            </a:r>
            <a:r>
              <a:rPr lang="ru-RU" dirty="0" err="1">
                <a:solidFill>
                  <a:srgbClr val="00B050"/>
                </a:solidFill>
              </a:rPr>
              <a:t>громадівському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соціалізмі</a:t>
            </a:r>
            <a:r>
              <a:rPr lang="ru-RU" dirty="0">
                <a:solidFill>
                  <a:srgbClr val="00B050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02795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doors dir="vert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064896" cy="6381328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00B050"/>
                </a:solidFill>
              </a:rPr>
              <a:t>Отже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його</a:t>
            </a:r>
            <a:r>
              <a:rPr lang="ru-RU" dirty="0">
                <a:solidFill>
                  <a:srgbClr val="00B050"/>
                </a:solidFill>
              </a:rPr>
              <a:t> «</a:t>
            </a:r>
            <a:r>
              <a:rPr lang="ru-RU" dirty="0" err="1">
                <a:solidFill>
                  <a:srgbClr val="00B050"/>
                </a:solidFill>
              </a:rPr>
              <a:t>громадівський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соціалізм</a:t>
            </a:r>
            <a:r>
              <a:rPr lang="ru-RU" dirty="0">
                <a:solidFill>
                  <a:srgbClr val="00B050"/>
                </a:solidFill>
              </a:rPr>
              <a:t>» </a:t>
            </a:r>
            <a:r>
              <a:rPr lang="ru-RU" dirty="0" err="1">
                <a:solidFill>
                  <a:srgbClr val="00B050"/>
                </a:solidFill>
              </a:rPr>
              <a:t>мав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ґрунтуватися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колективній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власності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виробничих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об'єднань</a:t>
            </a:r>
            <a:r>
              <a:rPr lang="ru-RU" dirty="0">
                <a:solidFill>
                  <a:srgbClr val="00B050"/>
                </a:solidFill>
              </a:rPr>
              <a:t> — громад. </a:t>
            </a:r>
            <a:r>
              <a:rPr lang="ru-RU" dirty="0" err="1">
                <a:solidFill>
                  <a:srgbClr val="00B050"/>
                </a:solidFill>
              </a:rPr>
              <a:t>Відносини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українського</a:t>
            </a:r>
            <a:r>
              <a:rPr lang="ru-RU" dirty="0">
                <a:solidFill>
                  <a:srgbClr val="00B050"/>
                </a:solidFill>
              </a:rPr>
              <a:t> народу з </a:t>
            </a:r>
            <a:r>
              <a:rPr lang="ru-RU" dirty="0" err="1">
                <a:solidFill>
                  <a:srgbClr val="00B050"/>
                </a:solidFill>
              </a:rPr>
              <a:t>іншими</a:t>
            </a:r>
            <a:r>
              <a:rPr lang="ru-RU" dirty="0">
                <a:solidFill>
                  <a:srgbClr val="00B050"/>
                </a:solidFill>
              </a:rPr>
              <a:t> народами М. Драгоманов </a:t>
            </a:r>
            <a:r>
              <a:rPr lang="ru-RU" dirty="0" err="1">
                <a:solidFill>
                  <a:srgbClr val="00B050"/>
                </a:solidFill>
              </a:rPr>
              <a:t>розглядав</a:t>
            </a:r>
            <a:r>
              <a:rPr lang="ru-RU" dirty="0">
                <a:solidFill>
                  <a:srgbClr val="00B050"/>
                </a:solidFill>
              </a:rPr>
              <a:t> з </a:t>
            </a:r>
            <a:r>
              <a:rPr lang="ru-RU" dirty="0" err="1">
                <a:solidFill>
                  <a:srgbClr val="00B050"/>
                </a:solidFill>
              </a:rPr>
              <a:t>позицій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федераліста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err="1">
                <a:solidFill>
                  <a:srgbClr val="00B050"/>
                </a:solidFill>
              </a:rPr>
              <a:t>Він</a:t>
            </a:r>
            <a:r>
              <a:rPr lang="ru-RU" dirty="0">
                <a:solidFill>
                  <a:srgbClr val="00B050"/>
                </a:solidFill>
              </a:rPr>
              <a:t> не </a:t>
            </a:r>
            <a:r>
              <a:rPr lang="ru-RU" dirty="0" err="1">
                <a:solidFill>
                  <a:srgbClr val="00B050"/>
                </a:solidFill>
              </a:rPr>
              <a:t>виступав</a:t>
            </a:r>
            <a:r>
              <a:rPr lang="ru-RU" dirty="0">
                <a:solidFill>
                  <a:srgbClr val="00B050"/>
                </a:solidFill>
              </a:rPr>
              <a:t> за </a:t>
            </a:r>
            <a:r>
              <a:rPr lang="ru-RU" dirty="0" err="1">
                <a:solidFill>
                  <a:srgbClr val="00B050"/>
                </a:solidFill>
              </a:rPr>
              <a:t>відокремлення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України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від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Росії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err="1">
                <a:solidFill>
                  <a:srgbClr val="00B050"/>
                </a:solidFill>
              </a:rPr>
              <a:t>Одночасно</a:t>
            </a:r>
            <a:r>
              <a:rPr lang="ru-RU" dirty="0">
                <a:solidFill>
                  <a:srgbClr val="00B050"/>
                </a:solidFill>
              </a:rPr>
              <a:t> Драгоманов </a:t>
            </a:r>
            <a:r>
              <a:rPr lang="ru-RU" dirty="0" err="1">
                <a:solidFill>
                  <a:srgbClr val="00B050"/>
                </a:solidFill>
              </a:rPr>
              <a:t>розумів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що</a:t>
            </a:r>
            <a:r>
              <a:rPr lang="ru-RU" dirty="0">
                <a:solidFill>
                  <a:srgbClr val="00B050"/>
                </a:solidFill>
              </a:rPr>
              <a:t> сильна </a:t>
            </a:r>
            <a:r>
              <a:rPr lang="ru-RU" dirty="0" err="1">
                <a:solidFill>
                  <a:srgbClr val="00B050"/>
                </a:solidFill>
              </a:rPr>
              <a:t>централізована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російська</a:t>
            </a:r>
            <a:r>
              <a:rPr lang="ru-RU" dirty="0">
                <a:solidFill>
                  <a:srgbClr val="00B050"/>
                </a:solidFill>
              </a:rPr>
              <a:t> держава </a:t>
            </a:r>
            <a:r>
              <a:rPr lang="ru-RU" dirty="0" err="1">
                <a:solidFill>
                  <a:srgbClr val="00B050"/>
                </a:solidFill>
              </a:rPr>
              <a:t>завжди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обмежуватиме</a:t>
            </a:r>
            <a:r>
              <a:rPr lang="ru-RU" dirty="0">
                <a:solidFill>
                  <a:srgbClr val="00B050"/>
                </a:solidFill>
              </a:rPr>
              <a:t> права особи. Тому </a:t>
            </a:r>
            <a:r>
              <a:rPr lang="ru-RU" dirty="0" err="1">
                <a:solidFill>
                  <a:srgbClr val="00B050"/>
                </a:solidFill>
              </a:rPr>
              <a:t>він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вважав</a:t>
            </a:r>
            <a:r>
              <a:rPr lang="ru-RU" dirty="0">
                <a:solidFill>
                  <a:srgbClr val="00B050"/>
                </a:solidFill>
              </a:rPr>
              <a:t> за </a:t>
            </a:r>
            <a:r>
              <a:rPr lang="ru-RU" dirty="0" err="1">
                <a:solidFill>
                  <a:srgbClr val="00B050"/>
                </a:solidFill>
              </a:rPr>
              <a:t>необхідне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перебудувати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Російську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імперію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вільну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федерацію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автономних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регіонів</a:t>
            </a:r>
            <a:r>
              <a:rPr lang="ru-RU" dirty="0">
                <a:solidFill>
                  <a:srgbClr val="00B050"/>
                </a:solidFill>
              </a:rPr>
              <a:t>, у </a:t>
            </a:r>
            <a:r>
              <a:rPr lang="ru-RU" dirty="0" err="1">
                <a:solidFill>
                  <a:srgbClr val="00B050"/>
                </a:solidFill>
              </a:rPr>
              <a:t>якій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усі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рішення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приймалися</a:t>
            </a:r>
            <a:r>
              <a:rPr lang="ru-RU" dirty="0">
                <a:solidFill>
                  <a:srgbClr val="00B050"/>
                </a:solidFill>
              </a:rPr>
              <a:t> б на </a:t>
            </a:r>
            <a:r>
              <a:rPr lang="ru-RU" dirty="0" err="1">
                <a:solidFill>
                  <a:srgbClr val="00B050"/>
                </a:solidFill>
              </a:rPr>
              <a:t>місцевому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рівні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121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6000">
        <p14:flythrough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24" y="432594"/>
            <a:ext cx="4162499" cy="60460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340769"/>
            <a:ext cx="3312368" cy="439248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У </a:t>
            </a:r>
            <a:r>
              <a:rPr lang="ru-RU" sz="2000" dirty="0" err="1">
                <a:solidFill>
                  <a:srgbClr val="00B050"/>
                </a:solidFill>
              </a:rPr>
              <a:t>своїй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відомій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статті</a:t>
            </a:r>
            <a:r>
              <a:rPr lang="ru-RU" sz="2000" dirty="0">
                <a:solidFill>
                  <a:srgbClr val="00B050"/>
                </a:solidFill>
              </a:rPr>
              <a:t> «Пропащий час. </a:t>
            </a:r>
            <a:r>
              <a:rPr lang="ru-RU" sz="2000" dirty="0" err="1">
                <a:solidFill>
                  <a:srgbClr val="00B050"/>
                </a:solidFill>
              </a:rPr>
              <a:t>Українці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під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Московським</a:t>
            </a:r>
            <a:r>
              <a:rPr lang="ru-RU" sz="2000" dirty="0">
                <a:solidFill>
                  <a:srgbClr val="00B050"/>
                </a:solidFill>
              </a:rPr>
              <a:t> царством (1654-1876)» М. Драгоманов доводив, </a:t>
            </a:r>
            <a:r>
              <a:rPr lang="ru-RU" sz="2000" dirty="0" err="1">
                <a:solidFill>
                  <a:srgbClr val="00B050"/>
                </a:solidFill>
              </a:rPr>
              <a:t>що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загалом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українці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під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російським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правлінням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більше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втратили</a:t>
            </a:r>
            <a:r>
              <a:rPr lang="ru-RU" sz="2000" dirty="0">
                <a:solidFill>
                  <a:srgbClr val="00B050"/>
                </a:solidFill>
              </a:rPr>
              <a:t>, </a:t>
            </a:r>
            <a:r>
              <a:rPr lang="ru-RU" sz="2000" dirty="0" err="1">
                <a:solidFill>
                  <a:srgbClr val="00B050"/>
                </a:solidFill>
              </a:rPr>
              <a:t>аніж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набули</a:t>
            </a:r>
            <a:r>
              <a:rPr lang="ru-RU" sz="2000" dirty="0">
                <a:solidFill>
                  <a:srgbClr val="00B050"/>
                </a:solidFill>
              </a:rPr>
              <a:t>, особливо в </a:t>
            </a:r>
            <a:r>
              <a:rPr lang="ru-RU" sz="2000" dirty="0" err="1">
                <a:solidFill>
                  <a:srgbClr val="00B050"/>
                </a:solidFill>
              </a:rPr>
              <a:t>питаннях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демократії</a:t>
            </a:r>
            <a:r>
              <a:rPr lang="ru-RU" sz="2000" dirty="0">
                <a:solidFill>
                  <a:srgbClr val="00B050"/>
                </a:solidFill>
              </a:rPr>
              <a:t>, парламентаризму, </a:t>
            </a:r>
            <a:r>
              <a:rPr lang="ru-RU" sz="2000" dirty="0" err="1">
                <a:solidFill>
                  <a:srgbClr val="00B050"/>
                </a:solidFill>
              </a:rPr>
              <a:t>освіти</a:t>
            </a:r>
            <a:r>
              <a:rPr lang="ru-RU" sz="2000" dirty="0">
                <a:solidFill>
                  <a:srgbClr val="00B050"/>
                </a:solidFill>
              </a:rPr>
              <a:t> й </a:t>
            </a:r>
            <a:r>
              <a:rPr lang="ru-RU" sz="2000" dirty="0" err="1" smtClean="0">
                <a:solidFill>
                  <a:srgbClr val="00B050"/>
                </a:solidFill>
              </a:rPr>
              <a:t>культури</a:t>
            </a:r>
            <a:r>
              <a:rPr lang="ru-RU" sz="2000" dirty="0" smtClean="0">
                <a:solidFill>
                  <a:srgbClr val="00B050"/>
                </a:solidFill>
              </a:rPr>
              <a:t>.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83742"/>
          </a:xfrm>
        </p:spPr>
        <p:txBody>
          <a:bodyPr/>
          <a:lstStyle/>
          <a:p>
            <a:pPr algn="ctr"/>
            <a:r>
              <a:rPr lang="ru-RU" sz="400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Історичне</a:t>
            </a:r>
            <a:r>
              <a:rPr lang="ru-RU" sz="40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sz="400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джерело</a:t>
            </a:r>
            <a:r>
              <a:rPr lang="ru-RU" sz="40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20688"/>
            <a:ext cx="4604616" cy="550791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178696" cy="4425355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Драгоманів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— писав І. Франко, — для нас є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чимось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більше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як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заслуженим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чоловіком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Ми в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нім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шануємо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друга,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вчителя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провідника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... Голос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нас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заохотою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осторогою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вказівкою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куди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йти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голосом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сумління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...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вповні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безкорисно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жалував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праці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писання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... і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навіть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докорів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щоб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наводити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нас,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лінивих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малоосвічених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вирослих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рабських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традиціях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нашого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глухого кута, на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кращі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ясніші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шляхи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європейської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цивілізації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Можна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сказати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вуха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тяг нас на той шлях».</a:t>
            </a:r>
          </a:p>
        </p:txBody>
      </p:sp>
    </p:spTree>
    <p:extLst>
      <p:ext uri="{BB962C8B-B14F-4D97-AF65-F5344CB8AC3E}">
        <p14:creationId xmlns:p14="http://schemas.microsoft.com/office/powerpoint/2010/main" val="11805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7000">
        <p:dissolve/>
      </p:transition>
    </mc:Choice>
    <mc:Fallback xmlns="">
      <p:transition spd="slow" advTm="17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72207"/>
          </a:xfrm>
        </p:spPr>
        <p:txBody>
          <a:bodyPr/>
          <a:lstStyle/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Драгоманов-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Вчений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,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публіцист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і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політичний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мислитель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7560840" cy="4032448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Літературна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спадщина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Драгоманова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складається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двох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чітко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відрізняються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один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одного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частин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наукових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праць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головним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чином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етнографії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фольклору ,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політичних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творів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своєю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формою є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суто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публіцистичними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до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групи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віднести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той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інший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працю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не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виникає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ніколи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. Дивно 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Драгоманов 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вчений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освіти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професії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ніколи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надавав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своїм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політичним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працям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форми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наукового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трактату.</a:t>
            </a:r>
          </a:p>
        </p:txBody>
      </p:sp>
    </p:spTree>
    <p:extLst>
      <p:ext uri="{BB962C8B-B14F-4D97-AF65-F5344CB8AC3E}">
        <p14:creationId xmlns:p14="http://schemas.microsoft.com/office/powerpoint/2010/main" val="146658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000">
        <p14:prism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568952" cy="640871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Безумовно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означає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двома</a:t>
            </a:r>
            <a:r>
              <a:rPr lang="ru-RU" dirty="0">
                <a:solidFill>
                  <a:schemeClr val="tx1"/>
                </a:solidFill>
              </a:rPr>
              <a:t> сторонами </a:t>
            </a:r>
            <a:r>
              <a:rPr lang="ru-RU" dirty="0" err="1">
                <a:solidFill>
                  <a:schemeClr val="tx1"/>
                </a:solidFill>
              </a:rPr>
              <a:t>творчості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Драгоманова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існує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жодного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зв'язку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прямо </a:t>
            </a:r>
            <a:r>
              <a:rPr lang="ru-RU" dirty="0" err="1">
                <a:solidFill>
                  <a:schemeClr val="tx1"/>
                </a:solidFill>
              </a:rPr>
              <a:t>стверджував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вивчення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українського</a:t>
            </a:r>
            <a:r>
              <a:rPr lang="ru-RU" dirty="0">
                <a:solidFill>
                  <a:schemeClr val="tx1"/>
                </a:solidFill>
              </a:rPr>
              <a:t> фольклору надавало </a:t>
            </a:r>
            <a:r>
              <a:rPr lang="ru-RU" dirty="0" err="1">
                <a:solidFill>
                  <a:schemeClr val="tx1"/>
                </a:solidFill>
              </a:rPr>
              <a:t>глибокий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вплив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розвиток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політичних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ідей</a:t>
            </a:r>
            <a:r>
              <a:rPr lang="ru-RU" dirty="0">
                <a:solidFill>
                  <a:schemeClr val="tx1"/>
                </a:solidFill>
              </a:rPr>
              <a:t>. З </a:t>
            </a:r>
            <a:r>
              <a:rPr lang="ru-RU" dirty="0" err="1">
                <a:solidFill>
                  <a:schemeClr val="tx1"/>
                </a:solidFill>
              </a:rPr>
              <a:t>іншого</a:t>
            </a:r>
            <a:r>
              <a:rPr lang="ru-RU" dirty="0">
                <a:solidFill>
                  <a:schemeClr val="tx1"/>
                </a:solidFill>
              </a:rPr>
              <a:t> боку, </a:t>
            </a:r>
            <a:r>
              <a:rPr lang="ru-RU" dirty="0" err="1">
                <a:solidFill>
                  <a:schemeClr val="tx1"/>
                </a:solidFill>
              </a:rPr>
              <a:t>зрозуміло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напрямок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наукових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досліджень</a:t>
            </a:r>
            <a:r>
              <a:rPr lang="ru-RU" dirty="0">
                <a:solidFill>
                  <a:schemeClr val="tx1"/>
                </a:solidFill>
              </a:rPr>
              <a:t> часто </a:t>
            </a:r>
            <a:r>
              <a:rPr lang="ru-RU" dirty="0" err="1">
                <a:solidFill>
                  <a:schemeClr val="tx1"/>
                </a:solidFill>
              </a:rPr>
              <a:t>визначалося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політичними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інтересами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наприклад</a:t>
            </a:r>
            <a:r>
              <a:rPr lang="ru-RU" dirty="0">
                <a:solidFill>
                  <a:schemeClr val="tx1"/>
                </a:solidFill>
              </a:rPr>
              <a:t> , коли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аналізував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суспільно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політичний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зміст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народної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поезії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Незважаючи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цей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зв'язок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існує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чіткий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поділ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науковими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політичними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творами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Драгоманова</a:t>
            </a:r>
            <a:r>
              <a:rPr lang="ru-RU" dirty="0">
                <a:solidFill>
                  <a:schemeClr val="tx1"/>
                </a:solidFill>
              </a:rPr>
              <a:t> , яке </a:t>
            </a:r>
            <a:r>
              <a:rPr lang="ru-RU" dirty="0" err="1">
                <a:solidFill>
                  <a:schemeClr val="tx1"/>
                </a:solidFill>
              </a:rPr>
              <a:t>характеризує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особистість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методи</a:t>
            </a:r>
            <a:r>
              <a:rPr lang="ru-RU" dirty="0">
                <a:solidFill>
                  <a:schemeClr val="tx1"/>
                </a:solidFill>
              </a:rPr>
              <a:t> .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занадто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великої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наукової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сумлінністю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щоб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претендувати</a:t>
            </a:r>
            <a:r>
              <a:rPr lang="ru-RU" dirty="0">
                <a:solidFill>
                  <a:schemeClr val="tx1"/>
                </a:solidFill>
              </a:rPr>
              <a:t> на авторитет поза сферою </a:t>
            </a:r>
            <a:r>
              <a:rPr lang="ru-RU" dirty="0" err="1">
                <a:solidFill>
                  <a:schemeClr val="tx1"/>
                </a:solidFill>
              </a:rPr>
              <a:t>своєї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компетенції</a:t>
            </a:r>
            <a:r>
              <a:rPr lang="ru-RU" dirty="0">
                <a:solidFill>
                  <a:schemeClr val="tx1"/>
                </a:solidFill>
              </a:rPr>
              <a:t>. Драгоманов не </a:t>
            </a:r>
            <a:r>
              <a:rPr lang="ru-RU" dirty="0" err="1">
                <a:solidFill>
                  <a:schemeClr val="tx1"/>
                </a:solidFill>
              </a:rPr>
              <a:t>викладали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політичних</a:t>
            </a:r>
            <a:r>
              <a:rPr lang="ru-RU" dirty="0">
                <a:solidFill>
                  <a:schemeClr val="tx1"/>
                </a:solidFill>
              </a:rPr>
              <a:t> проблем з </a:t>
            </a:r>
            <a:r>
              <a:rPr lang="ru-RU" dirty="0" err="1">
                <a:solidFill>
                  <a:schemeClr val="tx1"/>
                </a:solidFill>
              </a:rPr>
              <a:t>кафедри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писав про них як </a:t>
            </a:r>
            <a:r>
              <a:rPr lang="ru-RU" dirty="0" err="1">
                <a:solidFill>
                  <a:schemeClr val="tx1"/>
                </a:solidFill>
              </a:rPr>
              <a:t>громадянин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борець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прагне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досягти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практичних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результатів</a:t>
            </a:r>
            <a:r>
              <a:rPr lang="ru-RU" dirty="0">
                <a:solidFill>
                  <a:schemeClr val="tx1"/>
                </a:solidFill>
              </a:rPr>
              <a:t> , і </a:t>
            </a:r>
            <a:r>
              <a:rPr lang="ru-RU" dirty="0" err="1">
                <a:solidFill>
                  <a:schemeClr val="tx1"/>
                </a:solidFill>
              </a:rPr>
              <a:t>повністю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усвідомлюючи</a:t>
            </a:r>
            <a:r>
              <a:rPr lang="ru-RU" dirty="0">
                <a:solidFill>
                  <a:schemeClr val="tx1"/>
                </a:solidFill>
              </a:rPr>
              <a:t> 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виражає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особисті</a:t>
            </a:r>
            <a:r>
              <a:rPr lang="ru-RU" dirty="0">
                <a:solidFill>
                  <a:schemeClr val="tx1"/>
                </a:solidFill>
              </a:rPr>
              <a:t> погляди.</a:t>
            </a:r>
          </a:p>
        </p:txBody>
      </p:sp>
    </p:spTree>
    <p:extLst>
      <p:ext uri="{BB962C8B-B14F-4D97-AF65-F5344CB8AC3E}">
        <p14:creationId xmlns:p14="http://schemas.microsoft.com/office/powerpoint/2010/main" val="429384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7000">
        <p14:switch dir="r"/>
      </p:transition>
    </mc:Choice>
    <mc:Fallback xmlns="">
      <p:transition spd="slow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4" y="16777"/>
            <a:ext cx="9114256" cy="6724592"/>
          </a:xfrm>
        </p:spPr>
      </p:pic>
    </p:spTree>
    <p:extLst>
      <p:ext uri="{BB962C8B-B14F-4D97-AF65-F5344CB8AC3E}">
        <p14:creationId xmlns:p14="http://schemas.microsoft.com/office/powerpoint/2010/main" val="27402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52690385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5832648" cy="374441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4221088"/>
            <a:ext cx="8568952" cy="2376264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Доля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Михайла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Драгоманова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була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долею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людини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відданої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своїм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ідеалам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Невтомною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працею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своїми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прогресивними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ідеями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він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пробуджував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надихав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громадсько-політичної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діяльності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нові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й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нові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когорти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українських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патріотів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260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8000">
        <p14:glitter pattern="hexagon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/>
              <a:t>Над </a:t>
            </a:r>
            <a:r>
              <a:rPr lang="ru-RU" sz="5400" dirty="0" err="1"/>
              <a:t>презентацією</a:t>
            </a:r>
            <a:r>
              <a:rPr lang="ru-RU" sz="5400" dirty="0"/>
              <a:t> </a:t>
            </a:r>
            <a:r>
              <a:rPr lang="ru-RU" sz="5400" dirty="0" err="1" smtClean="0"/>
              <a:t>працювала</a:t>
            </a:r>
            <a:r>
              <a:rPr lang="ru-RU" sz="5400" smtClean="0"/>
              <a:t>: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>Петрушина Катерина</a:t>
            </a:r>
          </a:p>
        </p:txBody>
      </p:sp>
    </p:spTree>
    <p:extLst>
      <p:ext uri="{BB962C8B-B14F-4D97-AF65-F5344CB8AC3E}">
        <p14:creationId xmlns:p14="http://schemas.microsoft.com/office/powerpoint/2010/main" val="30165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368151"/>
          </a:xfrm>
        </p:spPr>
        <p:txBody>
          <a:bodyPr/>
          <a:lstStyle/>
          <a:p>
            <a:r>
              <a:rPr lang="uk-UA" sz="5400" b="1" dirty="0" smtClean="0">
                <a:solidFill>
                  <a:schemeClr val="tx1"/>
                </a:solidFill>
                <a:effectLst/>
                <a:latin typeface="+mn-lt"/>
              </a:rPr>
              <a:t>Зміст:</a:t>
            </a:r>
            <a:endParaRPr lang="ru-RU" sz="5400" b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6400800" cy="4824536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q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Михайло Драгоманов- 1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сотні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найкращих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митців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Як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вплинув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Емський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указ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видатного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митця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політичного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мислителя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Суспільно-політичні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погляди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Драгоманова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Історичне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джерело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Драгоманов-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Вчений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публіцист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політичний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мислитель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/>
      </p:transition>
    </mc:Choice>
    <mc:Fallback xmlns="">
      <p:transition spd="slow" advTm="6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067128" cy="1296144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</a:rPr>
              <a:t>Михайло Драгоманов- 1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</a:rPr>
              <a:t>із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</a:rPr>
              <a:t>сотні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</a:rPr>
              <a:t>найкращих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</a:rPr>
              <a:t>митців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</a:rPr>
              <a:t>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78112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Михайло Петрович Драгоманов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народився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18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вересня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1841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місті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Гадяч . 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родині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Драгоманових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пишалися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своїм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походженням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козацької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старшини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незалежністю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навіть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вільнодумством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. Один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дядьків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Михайла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Яків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Драгоманов , брав участь 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декабристському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повстанні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Батько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ж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закінчив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привілейоване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училище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правознавства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Петербурзі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згодом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невідомих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причин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перебрався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провінційного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Гадяч 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Серед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місцевих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жителів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користувався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репутацією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небагатого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, але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совісного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і справедливого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Ця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патріархальна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сім'я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тяжіла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російської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культури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менш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існував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інтерес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української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старовини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. І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майбутньому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лише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Михайло , а й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донька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Драгоманових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Ольга (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відома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Олена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Пчілка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мати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Лесі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Українки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)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працюватимуть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української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літератури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592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5000">
        <p14:honeycomb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756592" y="404664"/>
            <a:ext cx="514400" cy="2756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4663"/>
            <a:ext cx="4340795" cy="593468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332656"/>
            <a:ext cx="4104456" cy="640871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Михайло Драгоманов </a:t>
            </a:r>
            <a:r>
              <a:rPr lang="ru-RU" sz="2000" dirty="0" err="1">
                <a:solidFill>
                  <a:schemeClr val="tx1"/>
                </a:solidFill>
              </a:rPr>
              <a:t>спочатку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навчався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нічим</a:t>
            </a:r>
            <a:r>
              <a:rPr lang="ru-RU" sz="2000" dirty="0">
                <a:solidFill>
                  <a:schemeClr val="tx1"/>
                </a:solidFill>
              </a:rPr>
              <a:t> не </a:t>
            </a:r>
            <a:r>
              <a:rPr lang="ru-RU" sz="2000" dirty="0" err="1">
                <a:solidFill>
                  <a:schemeClr val="tx1"/>
                </a:solidFill>
              </a:rPr>
              <a:t>примітному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Гадяцькому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повітовому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училищі</a:t>
            </a:r>
            <a:r>
              <a:rPr lang="ru-RU" sz="2000" dirty="0">
                <a:solidFill>
                  <a:schemeClr val="tx1"/>
                </a:solidFill>
              </a:rPr>
              <a:t> (1849-1853 </a:t>
            </a:r>
            <a:r>
              <a:rPr lang="ru-RU" sz="2000" dirty="0" err="1">
                <a:solidFill>
                  <a:schemeClr val="tx1"/>
                </a:solidFill>
              </a:rPr>
              <a:t>рр</a:t>
            </a:r>
            <a:r>
              <a:rPr lang="ru-RU" sz="2000" dirty="0">
                <a:solidFill>
                  <a:schemeClr val="tx1"/>
                </a:solidFill>
              </a:rPr>
              <a:t>. . ) , </a:t>
            </a:r>
            <a:r>
              <a:rPr lang="ru-RU" sz="2000" dirty="0" err="1">
                <a:solidFill>
                  <a:schemeClr val="tx1"/>
                </a:solidFill>
              </a:rPr>
              <a:t>Згодом</a:t>
            </a:r>
            <a:r>
              <a:rPr lang="ru-RU" sz="2000" dirty="0">
                <a:solidFill>
                  <a:schemeClr val="tx1"/>
                </a:solidFill>
              </a:rPr>
              <a:t> - у </a:t>
            </a:r>
            <a:r>
              <a:rPr lang="ru-RU" sz="2000" dirty="0" err="1">
                <a:solidFill>
                  <a:schemeClr val="tx1"/>
                </a:solidFill>
              </a:rPr>
              <a:t>Полтавській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гімназії</a:t>
            </a:r>
            <a:r>
              <a:rPr lang="ru-RU" sz="2000" dirty="0">
                <a:solidFill>
                  <a:schemeClr val="tx1"/>
                </a:solidFill>
              </a:rPr>
              <a:t> (1853-1859 </a:t>
            </a:r>
            <a:r>
              <a:rPr lang="ru-RU" sz="2000" dirty="0" err="1">
                <a:solidFill>
                  <a:schemeClr val="tx1"/>
                </a:solidFill>
              </a:rPr>
              <a:t>рр</a:t>
            </a:r>
            <a:r>
              <a:rPr lang="ru-RU" sz="2000" dirty="0">
                <a:solidFill>
                  <a:schemeClr val="tx1"/>
                </a:solidFill>
              </a:rPr>
              <a:t>. . ) З </a:t>
            </a:r>
            <a:r>
              <a:rPr lang="ru-RU" sz="2000" dirty="0" err="1">
                <a:solidFill>
                  <a:schemeClr val="tx1"/>
                </a:solidFill>
              </a:rPr>
              <a:t>її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рутинними</a:t>
            </a:r>
            <a:r>
              <a:rPr lang="ru-RU" sz="2000" dirty="0">
                <a:solidFill>
                  <a:schemeClr val="tx1"/>
                </a:solidFill>
              </a:rPr>
              <a:t> порядками. </a:t>
            </a:r>
            <a:r>
              <a:rPr lang="ru-RU" sz="2000" dirty="0" err="1">
                <a:solidFill>
                  <a:schemeClr val="tx1"/>
                </a:solidFill>
              </a:rPr>
              <a:t>Самостійність</a:t>
            </a:r>
            <a:r>
              <a:rPr lang="ru-RU" sz="2000" dirty="0">
                <a:solidFill>
                  <a:schemeClr val="tx1"/>
                </a:solidFill>
              </a:rPr>
              <a:t> юнака, </a:t>
            </a:r>
            <a:r>
              <a:rPr lang="ru-RU" sz="2000" dirty="0" err="1">
                <a:solidFill>
                  <a:schemeClr val="tx1"/>
                </a:solidFill>
              </a:rPr>
              <a:t>його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внутрішня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задерикуватість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неприйняття</a:t>
            </a:r>
            <a:r>
              <a:rPr lang="ru-RU" sz="2000" dirty="0">
                <a:solidFill>
                  <a:schemeClr val="tx1"/>
                </a:solidFill>
              </a:rPr>
              <a:t> показною </a:t>
            </a:r>
            <a:r>
              <a:rPr lang="ru-RU" sz="2000" dirty="0" err="1">
                <a:solidFill>
                  <a:schemeClr val="tx1"/>
                </a:solidFill>
              </a:rPr>
              <a:t>чемності</a:t>
            </a:r>
            <a:r>
              <a:rPr lang="ru-RU" sz="2000" dirty="0">
                <a:solidFill>
                  <a:schemeClr val="tx1"/>
                </a:solidFill>
              </a:rPr>
              <a:t> доставляли </a:t>
            </a:r>
            <a:r>
              <a:rPr lang="ru-RU" sz="2000" dirty="0" err="1">
                <a:solidFill>
                  <a:schemeClr val="tx1"/>
                </a:solidFill>
              </a:rPr>
              <a:t>йому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чимало</a:t>
            </a:r>
            <a:r>
              <a:rPr lang="ru-RU" sz="2000" dirty="0">
                <a:solidFill>
                  <a:schemeClr val="tx1"/>
                </a:solidFill>
              </a:rPr>
              <a:t> проблем. За </a:t>
            </a:r>
            <a:r>
              <a:rPr lang="ru-RU" sz="2000" dirty="0" err="1">
                <a:solidFill>
                  <a:schemeClr val="tx1"/>
                </a:solidFill>
              </a:rPr>
              <a:t>незалежні</a:t>
            </a:r>
            <a:r>
              <a:rPr lang="ru-RU" sz="2000" dirty="0">
                <a:solidFill>
                  <a:schemeClr val="tx1"/>
                </a:solidFill>
              </a:rPr>
              <a:t> погляди Драгоманов </a:t>
            </a:r>
            <a:r>
              <a:rPr lang="ru-RU" sz="2000" dirty="0" err="1">
                <a:solidFill>
                  <a:schemeClr val="tx1"/>
                </a:solidFill>
              </a:rPr>
              <a:t>був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виключений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>
                <a:solidFill>
                  <a:schemeClr val="tx1"/>
                </a:solidFill>
              </a:rPr>
              <a:t>останнього</a:t>
            </a:r>
            <a:r>
              <a:rPr lang="ru-RU" sz="2000" dirty="0">
                <a:solidFill>
                  <a:schemeClr val="tx1"/>
                </a:solidFill>
              </a:rPr>
              <a:t> курсу без права </a:t>
            </a:r>
            <a:r>
              <a:rPr lang="ru-RU" sz="2000" dirty="0" err="1">
                <a:solidFill>
                  <a:schemeClr val="tx1"/>
                </a:solidFill>
              </a:rPr>
              <a:t>вступу</a:t>
            </a:r>
            <a:r>
              <a:rPr lang="ru-RU" sz="2000" dirty="0">
                <a:solidFill>
                  <a:schemeClr val="tx1"/>
                </a:solidFill>
              </a:rPr>
              <a:t> в будь-яке </a:t>
            </a:r>
            <a:r>
              <a:rPr lang="ru-RU" sz="2000" dirty="0" err="1">
                <a:solidFill>
                  <a:schemeClr val="tx1"/>
                </a:solidFill>
              </a:rPr>
              <a:t>інше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навчальний</a:t>
            </a:r>
            <a:r>
              <a:rPr lang="ru-RU" sz="2000" dirty="0">
                <a:solidFill>
                  <a:schemeClr val="tx1"/>
                </a:solidFill>
              </a:rPr>
              <a:t> заклад . </a:t>
            </a:r>
            <a:r>
              <a:rPr lang="ru-RU" sz="2000" dirty="0" err="1">
                <a:solidFill>
                  <a:schemeClr val="tx1"/>
                </a:solidFill>
              </a:rPr>
              <a:t>Однак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завдяки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втручанню</a:t>
            </a:r>
            <a:r>
              <a:rPr lang="ru-RU" sz="2000" dirty="0">
                <a:solidFill>
                  <a:schemeClr val="tx1"/>
                </a:solidFill>
              </a:rPr>
              <a:t> попечителя </a:t>
            </a:r>
            <a:r>
              <a:rPr lang="ru-RU" sz="2000" dirty="0" err="1">
                <a:solidFill>
                  <a:schemeClr val="tx1"/>
                </a:solidFill>
              </a:rPr>
              <a:t>Київського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навчального</a:t>
            </a:r>
            <a:r>
              <a:rPr lang="ru-RU" sz="2000" dirty="0">
                <a:solidFill>
                  <a:schemeClr val="tx1"/>
                </a:solidFill>
              </a:rPr>
              <a:t> округу М. Пирогова </a:t>
            </a:r>
            <a:r>
              <a:rPr lang="ru-RU" sz="2000" dirty="0" err="1">
                <a:solidFill>
                  <a:schemeClr val="tx1"/>
                </a:solidFill>
              </a:rPr>
              <a:t>йому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було</a:t>
            </a:r>
            <a:r>
              <a:rPr lang="ru-RU" sz="2000" dirty="0">
                <a:solidFill>
                  <a:schemeClr val="tx1"/>
                </a:solidFill>
              </a:rPr>
              <a:t> дозволено </a:t>
            </a:r>
            <a:r>
              <a:rPr lang="ru-RU" sz="2000" dirty="0" err="1">
                <a:solidFill>
                  <a:schemeClr val="tx1"/>
                </a:solidFill>
              </a:rPr>
              <a:t>скласти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іспити</a:t>
            </a:r>
            <a:r>
              <a:rPr lang="ru-RU" sz="2000" dirty="0">
                <a:solidFill>
                  <a:schemeClr val="tx1"/>
                </a:solidFill>
              </a:rPr>
              <a:t> за курс </a:t>
            </a:r>
            <a:r>
              <a:rPr lang="ru-RU" sz="2000" dirty="0" err="1">
                <a:solidFill>
                  <a:schemeClr val="tx1"/>
                </a:solidFill>
              </a:rPr>
              <a:t>гімназії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екстерном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759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vortex dir="r"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0"/>
            <a:ext cx="9143968" cy="8929656"/>
          </a:xfrm>
        </p:spPr>
      </p:pic>
    </p:spTree>
    <p:extLst>
      <p:ext uri="{BB962C8B-B14F-4D97-AF65-F5344CB8AC3E}">
        <p14:creationId xmlns:p14="http://schemas.microsoft.com/office/powerpoint/2010/main" val="150647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6859120"/>
            <a:ext cx="1266528" cy="2821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r="6444"/>
          <a:stretch>
            <a:fillRect/>
          </a:stretch>
        </p:blipFill>
        <p:spPr>
          <a:xfrm>
            <a:off x="1619672" y="212521"/>
            <a:ext cx="6192688" cy="45150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4869160"/>
            <a:ext cx="7776864" cy="1728192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>
                <a:solidFill>
                  <a:srgbClr val="00B050"/>
                </a:solidFill>
              </a:rPr>
              <a:t>Дуже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важливим</a:t>
            </a:r>
            <a:r>
              <a:rPr lang="ru-RU" sz="2000" dirty="0">
                <a:solidFill>
                  <a:srgbClr val="00B050"/>
                </a:solidFill>
              </a:rPr>
              <a:t> у </a:t>
            </a:r>
            <a:r>
              <a:rPr lang="ru-RU" sz="2000" dirty="0" err="1">
                <a:solidFill>
                  <a:srgbClr val="00B050"/>
                </a:solidFill>
              </a:rPr>
              <a:t>становленні</a:t>
            </a:r>
            <a:r>
              <a:rPr lang="ru-RU" sz="2000" dirty="0">
                <a:solidFill>
                  <a:srgbClr val="00B050"/>
                </a:solidFill>
              </a:rPr>
              <a:t> М. </a:t>
            </a:r>
            <a:r>
              <a:rPr lang="ru-RU" sz="2000" dirty="0" err="1">
                <a:solidFill>
                  <a:srgbClr val="00B050"/>
                </a:solidFill>
              </a:rPr>
              <a:t>Драгоманова</a:t>
            </a:r>
            <a:r>
              <a:rPr lang="ru-RU" sz="2000" dirty="0">
                <a:solidFill>
                  <a:srgbClr val="00B050"/>
                </a:solidFill>
              </a:rPr>
              <a:t> як </a:t>
            </a:r>
            <a:r>
              <a:rPr lang="ru-RU" sz="2000" dirty="0" err="1">
                <a:solidFill>
                  <a:srgbClr val="00B050"/>
                </a:solidFill>
              </a:rPr>
              <a:t>політичного</a:t>
            </a:r>
            <a:r>
              <a:rPr lang="ru-RU" sz="2000" dirty="0">
                <a:solidFill>
                  <a:srgbClr val="00B050"/>
                </a:solidFill>
              </a:rPr>
              <a:t> і </a:t>
            </a:r>
            <a:r>
              <a:rPr lang="ru-RU" sz="2000" dirty="0" err="1">
                <a:solidFill>
                  <a:srgbClr val="00B050"/>
                </a:solidFill>
              </a:rPr>
              <a:t>громадського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діяча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був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його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виступ</a:t>
            </a:r>
            <a:r>
              <a:rPr lang="ru-RU" sz="2000" dirty="0">
                <a:solidFill>
                  <a:srgbClr val="00B050"/>
                </a:solidFill>
              </a:rPr>
              <a:t> над </a:t>
            </a:r>
            <a:r>
              <a:rPr lang="ru-RU" sz="2000" dirty="0" err="1">
                <a:solidFill>
                  <a:srgbClr val="00B050"/>
                </a:solidFill>
              </a:rPr>
              <a:t>труною</a:t>
            </a:r>
            <a:r>
              <a:rPr lang="ru-RU" sz="2000" dirty="0">
                <a:solidFill>
                  <a:srgbClr val="00B050"/>
                </a:solidFill>
              </a:rPr>
              <a:t> Т. </a:t>
            </a:r>
            <a:r>
              <a:rPr lang="ru-RU" sz="2000" dirty="0" err="1">
                <a:solidFill>
                  <a:srgbClr val="00B050"/>
                </a:solidFill>
              </a:rPr>
              <a:t>Шевченка</a:t>
            </a:r>
            <a:r>
              <a:rPr lang="ru-RU" sz="2000" dirty="0">
                <a:solidFill>
                  <a:srgbClr val="00B050"/>
                </a:solidFill>
              </a:rPr>
              <a:t> в </a:t>
            </a:r>
            <a:r>
              <a:rPr lang="ru-RU" sz="2000" dirty="0" err="1">
                <a:solidFill>
                  <a:srgbClr val="00B050"/>
                </a:solidFill>
              </a:rPr>
              <a:t>Києві</a:t>
            </a:r>
            <a:r>
              <a:rPr lang="ru-RU" sz="2000" dirty="0">
                <a:solidFill>
                  <a:srgbClr val="00B050"/>
                </a:solidFill>
              </a:rPr>
              <a:t> , коли прах Великого Кобзаря перевозили на Тарасову ( </a:t>
            </a:r>
            <a:r>
              <a:rPr lang="ru-RU" sz="2000" dirty="0" err="1">
                <a:solidFill>
                  <a:srgbClr val="00B050"/>
                </a:solidFill>
              </a:rPr>
              <a:t>Чернечу</a:t>
            </a:r>
            <a:r>
              <a:rPr lang="ru-RU" sz="2000" dirty="0">
                <a:solidFill>
                  <a:srgbClr val="00B050"/>
                </a:solidFill>
              </a:rPr>
              <a:t> ) Гору. </a:t>
            </a:r>
            <a:r>
              <a:rPr lang="ru-RU" sz="2000" dirty="0" err="1">
                <a:solidFill>
                  <a:srgbClr val="00B050"/>
                </a:solidFill>
              </a:rPr>
              <a:t>Палкі</a:t>
            </a:r>
            <a:r>
              <a:rPr lang="ru-RU" sz="2000" dirty="0">
                <a:solidFill>
                  <a:srgbClr val="00B050"/>
                </a:solidFill>
              </a:rPr>
              <a:t> слова юного </a:t>
            </a:r>
            <a:r>
              <a:rPr lang="ru-RU" sz="2000" dirty="0" err="1">
                <a:solidFill>
                  <a:srgbClr val="00B050"/>
                </a:solidFill>
              </a:rPr>
              <a:t>промовця</a:t>
            </a:r>
            <a:r>
              <a:rPr lang="ru-RU" sz="2000" dirty="0">
                <a:solidFill>
                  <a:srgbClr val="00B050"/>
                </a:solidFill>
              </a:rPr>
              <a:t> про те , </a:t>
            </a:r>
            <a:r>
              <a:rPr lang="ru-RU" sz="2000" dirty="0" err="1">
                <a:solidFill>
                  <a:srgbClr val="00B050"/>
                </a:solidFill>
              </a:rPr>
              <a:t>що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кожен</a:t>
            </a:r>
            <a:r>
              <a:rPr lang="ru-RU" sz="2000" dirty="0">
                <a:solidFill>
                  <a:srgbClr val="00B050"/>
                </a:solidFill>
              </a:rPr>
              <a:t> , </a:t>
            </a:r>
            <a:r>
              <a:rPr lang="ru-RU" sz="2000" dirty="0" err="1">
                <a:solidFill>
                  <a:srgbClr val="00B050"/>
                </a:solidFill>
              </a:rPr>
              <a:t>хто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йде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служити</a:t>
            </a:r>
            <a:r>
              <a:rPr lang="ru-RU" sz="2000" dirty="0">
                <a:solidFill>
                  <a:srgbClr val="00B050"/>
                </a:solidFill>
              </a:rPr>
              <a:t> народу , </a:t>
            </a:r>
            <a:r>
              <a:rPr lang="ru-RU" sz="2000" dirty="0" err="1">
                <a:solidFill>
                  <a:srgbClr val="00B050"/>
                </a:solidFill>
              </a:rPr>
              <a:t>надіває</a:t>
            </a:r>
            <a:r>
              <a:rPr lang="ru-RU" sz="2000" dirty="0">
                <a:solidFill>
                  <a:srgbClr val="00B050"/>
                </a:solidFill>
              </a:rPr>
              <a:t> на себе </a:t>
            </a:r>
            <a:r>
              <a:rPr lang="ru-RU" sz="2000" dirty="0" err="1">
                <a:solidFill>
                  <a:srgbClr val="00B050"/>
                </a:solidFill>
              </a:rPr>
              <a:t>терновий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вінець</a:t>
            </a:r>
            <a:r>
              <a:rPr lang="ru-RU" sz="2000" dirty="0">
                <a:solidFill>
                  <a:srgbClr val="00B050"/>
                </a:solidFill>
              </a:rPr>
              <a:t> , </a:t>
            </a:r>
            <a:r>
              <a:rPr lang="ru-RU" sz="2000" dirty="0" err="1">
                <a:solidFill>
                  <a:srgbClr val="00B050"/>
                </a:solidFill>
              </a:rPr>
              <a:t>виявилися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пророчими</a:t>
            </a:r>
            <a:r>
              <a:rPr lang="ru-RU" sz="20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36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14:ripple dir="rd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632848" cy="172819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effectLst/>
                <a:latin typeface="Arial Black" pitchFamily="34" charset="0"/>
              </a:rPr>
              <a:t>Як </a:t>
            </a:r>
            <a:r>
              <a:rPr lang="ru-RU" dirty="0" err="1">
                <a:solidFill>
                  <a:schemeClr val="tx1"/>
                </a:solidFill>
                <a:effectLst/>
                <a:latin typeface="Arial Black" pitchFamily="34" charset="0"/>
              </a:rPr>
              <a:t>вплинув</a:t>
            </a:r>
            <a:r>
              <a:rPr lang="ru-RU" dirty="0">
                <a:solidFill>
                  <a:schemeClr val="tx1"/>
                </a:solidFill>
                <a:effectLst/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Arial Black" pitchFamily="34" charset="0"/>
              </a:rPr>
              <a:t>Емський</a:t>
            </a:r>
            <a:r>
              <a:rPr lang="ru-RU" dirty="0">
                <a:solidFill>
                  <a:schemeClr val="tx1"/>
                </a:solidFill>
                <a:effectLst/>
                <a:latin typeface="Arial Black" pitchFamily="34" charset="0"/>
              </a:rPr>
              <a:t> указ на </a:t>
            </a:r>
            <a:r>
              <a:rPr lang="ru-RU" dirty="0" err="1">
                <a:solidFill>
                  <a:schemeClr val="tx1"/>
                </a:solidFill>
                <a:effectLst/>
                <a:latin typeface="Arial Black" pitchFamily="34" charset="0"/>
              </a:rPr>
              <a:t>видатного</a:t>
            </a:r>
            <a:r>
              <a:rPr lang="ru-RU" dirty="0">
                <a:solidFill>
                  <a:schemeClr val="tx1"/>
                </a:solidFill>
                <a:effectLst/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Arial Black" pitchFamily="34" charset="0"/>
              </a:rPr>
              <a:t>митця</a:t>
            </a:r>
            <a:r>
              <a:rPr lang="ru-RU" dirty="0">
                <a:solidFill>
                  <a:schemeClr val="tx1"/>
                </a:solidFill>
                <a:effectLst/>
                <a:latin typeface="Arial Black" pitchFamily="34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effectLst/>
                <a:latin typeface="Arial Black" pitchFamily="34" charset="0"/>
              </a:rPr>
              <a:t>політичного</a:t>
            </a:r>
            <a:r>
              <a:rPr lang="ru-RU" dirty="0">
                <a:solidFill>
                  <a:schemeClr val="tx1"/>
                </a:solidFill>
                <a:effectLst/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Arial Black" pitchFamily="34" charset="0"/>
              </a:rPr>
              <a:t>мислителя</a:t>
            </a:r>
            <a:endParaRPr lang="ru-RU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23937"/>
            <a:ext cx="3384376" cy="4824536"/>
          </a:xfrm>
        </p:spPr>
      </p:pic>
    </p:spTree>
    <p:extLst>
      <p:ext uri="{BB962C8B-B14F-4D97-AF65-F5344CB8AC3E}">
        <p14:creationId xmlns:p14="http://schemas.microsoft.com/office/powerpoint/2010/main" val="350340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828600" y="260648"/>
            <a:ext cx="565721" cy="1316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18" y="273050"/>
            <a:ext cx="3969089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8640"/>
            <a:ext cx="3538736" cy="6480720"/>
          </a:xfrm>
        </p:spPr>
        <p:txBody>
          <a:bodyPr>
            <a:noAutofit/>
          </a:bodyPr>
          <a:lstStyle/>
          <a:p>
            <a:pPr algn="ctr"/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Після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видання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царським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урядом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Емського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указу М. Драгоманов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змушений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був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емігрувати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Від'їжджаючи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з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Києва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він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узяв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на себе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зобов'язання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перед «Старою громадою»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видавати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за кордоном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вільний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український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громадсько-політичний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часопис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за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фінансової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підтримки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Спочатку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М. Драгоманов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редагував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Женеві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безцензурний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збірник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«Громада», а з часом разом з С.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Подолинським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та М. Павликом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наприкінці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70-х до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середини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80-х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років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видавав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однойменний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часопис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. У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ньому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друкувалися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статті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про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гнобительську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сутність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самодержавства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швидке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зубожіння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селянства,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селянські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й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робітничі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виступи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народницький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рух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Україні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його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успіхи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в культурно-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освітній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діяльності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567113"/>
      </p:ext>
    </p:extLst>
  </p:cSld>
  <p:clrMapOvr>
    <a:masterClrMapping/>
  </p:clrMapOvr>
  <p:transition spd="slow" advTm="18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2576" y="2132856"/>
            <a:ext cx="141784" cy="2904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6672"/>
            <a:ext cx="6400800" cy="5162128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Працюючи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Європі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М. Драгоманов все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переконувався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 тому,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разом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із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національно-культурними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справами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українські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патріоти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мусять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турбуватися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і про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соціально-економічні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інтереси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народу. Тому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як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головний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редактор, усе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частіше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висловлював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радикальні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соціалістичні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ідеї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сторінках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часопису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призвело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розриву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М.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Драгоманова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«Старою громадою», яка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продовжувала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стояти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лише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культурницьку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діяльність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0940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00">
        <p14:flip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S01035167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DE88507-060B-42D1-89C8-39E512EFE8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0</TotalTime>
  <Words>1054</Words>
  <Application>Microsoft Office PowerPoint</Application>
  <PresentationFormat>Экран (4:3)</PresentationFormat>
  <Paragraphs>26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TS010351676</vt:lpstr>
      <vt:lpstr>Михайло Драгоманов </vt:lpstr>
      <vt:lpstr>Зміст:</vt:lpstr>
      <vt:lpstr>Михайло Драгоманов- 1 із сотні найкращих митців  </vt:lpstr>
      <vt:lpstr>Презентация PowerPoint</vt:lpstr>
      <vt:lpstr>Презентация PowerPoint</vt:lpstr>
      <vt:lpstr>Презентация PowerPoint</vt:lpstr>
      <vt:lpstr>Як вплинув Емський указ на видатного митця та політичного мислителя</vt:lpstr>
      <vt:lpstr>Презентация PowerPoint</vt:lpstr>
      <vt:lpstr>Презентация PowerPoint</vt:lpstr>
      <vt:lpstr>Суспільно-політичні погляди Драгоманова</vt:lpstr>
      <vt:lpstr>Презентация PowerPoint</vt:lpstr>
      <vt:lpstr>Презентация PowerPoint</vt:lpstr>
      <vt:lpstr>Історичне джерело </vt:lpstr>
      <vt:lpstr>Драгоманов-Вчений, публіцист і політичний мислитель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Шаблон оформления к 8 Марта</dc:description>
  <cp:lastModifiedBy/>
  <cp:revision>1</cp:revision>
  <dcterms:created xsi:type="dcterms:W3CDTF">2014-02-27T18:37:05Z</dcterms:created>
  <dcterms:modified xsi:type="dcterms:W3CDTF">2015-02-06T14:55:39Z</dcterms:modified>
  <cp:category>Шаблон оформления к 8 Марта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TC103516769990</vt:lpwstr>
  </property>
</Properties>
</file>