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57" r:id="rId4"/>
    <p:sldId id="260" r:id="rId5"/>
    <p:sldId id="262" r:id="rId6"/>
    <p:sldId id="263" r:id="rId7"/>
    <p:sldId id="264" r:id="rId8"/>
    <p:sldId id="259" r:id="rId9"/>
    <p:sldId id="261" r:id="rId10"/>
    <p:sldId id="267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752600"/>
          </a:xfrm>
        </p:spPr>
        <p:txBody>
          <a:bodyPr/>
          <a:lstStyle/>
          <a:p>
            <a:r>
              <a:rPr lang="uk-UA" dirty="0" smtClean="0"/>
              <a:t> </a:t>
            </a:r>
          </a:p>
          <a:p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Екологічний проект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772400" cy="17526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3">
                    <a:lumMod val="75000"/>
                  </a:schemeClr>
                </a:solidFill>
              </a:rPr>
              <a:t>«Операція «Пластик» або друге життя відходам»</a:t>
            </a:r>
            <a:r>
              <a:rPr lang="uk-UA" sz="3200" dirty="0" smtClean="0"/>
              <a:t/>
            </a:r>
            <a:br>
              <a:rPr lang="uk-UA" sz="3200" dirty="0" smtClean="0"/>
            </a:br>
            <a:endParaRPr lang="uk-UA" sz="3200" dirty="0"/>
          </a:p>
        </p:txBody>
      </p:sp>
      <p:pic>
        <p:nvPicPr>
          <p:cNvPr id="1026" name="Picture 2" descr="C:\Users\Admin\Desktop\проект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3240360" cy="23746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Users\Admin\Desktop\проект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212976"/>
            <a:ext cx="2701100" cy="23042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9" name="Picture 5" descr="C:\Users\Admin\Desktop\проект\Рисунок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0"/>
            <a:ext cx="1341993" cy="1268760"/>
          </a:xfrm>
          <a:prstGeom prst="rect">
            <a:avLst/>
          </a:prstGeom>
          <a:noFill/>
        </p:spPr>
      </p:pic>
      <p:pic>
        <p:nvPicPr>
          <p:cNvPr id="1030" name="Picture 6" descr="C:\Users\Admin\Desktop\проект\images (1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4437112"/>
            <a:ext cx="2155304" cy="1876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101277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Десять </a:t>
            </a:r>
            <a:r>
              <a:rPr lang="ru-RU" sz="2400" b="1" dirty="0" err="1" smtClean="0"/>
              <a:t>заповідей</a:t>
            </a:r>
            <a:r>
              <a:rPr lang="ru-RU" sz="2400" b="1" dirty="0" smtClean="0"/>
              <a:t> </a:t>
            </a:r>
            <a:r>
              <a:rPr lang="uk-UA" sz="2400" b="1" dirty="0" smtClean="0"/>
              <a:t>бережного ставлення до природи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468560" y="1772816"/>
            <a:ext cx="8503920" cy="457200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Не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забруднюй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ctr">
              <a:buNone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Не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знищуй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ctr">
              <a:buNone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Не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порушуй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екологічні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права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інших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людей!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ctr">
              <a:buNone/>
            </a:pP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Турбуйся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про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екологічну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безпеку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ctr">
              <a:buNone/>
            </a:pP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Охороняй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природу!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ctr">
              <a:buNone/>
            </a:pP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Виховуй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в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собі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екологічну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культуру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Вивчай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закони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про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охорону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природи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Раціонально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використовуй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багатства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природи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ctr">
              <a:buNone/>
            </a:pP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Заподіяв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шкоду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природі-компенсуй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втрати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</a:p>
          <a:p>
            <a:pPr lvl="0" algn="ctr">
              <a:buNone/>
            </a:pP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Навчай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ближнього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свого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берегти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природу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>
              <a:buNone/>
            </a:pPr>
            <a:endParaRPr lang="uk-UA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6" descr="C:\Users\Admin\Desktop\проект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348880"/>
            <a:ext cx="2117414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проект\images (3).jpg"/>
          <p:cNvPicPr>
            <a:picLocks noChangeAspect="1" noChangeArrowheads="1"/>
          </p:cNvPicPr>
          <p:nvPr/>
        </p:nvPicPr>
        <p:blipFill>
          <a:blip r:embed="rId2" cstate="print"/>
          <a:srcRect l="16964"/>
          <a:stretch>
            <a:fillRect/>
          </a:stretch>
        </p:blipFill>
        <p:spPr bwMode="auto">
          <a:xfrm>
            <a:off x="971600" y="188640"/>
            <a:ext cx="7344816" cy="63181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uk-UA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uk-UA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uk-UA" sz="1800" dirty="0" smtClean="0">
                <a:solidFill>
                  <a:schemeClr val="accent1">
                    <a:lumMod val="75000"/>
                  </a:schemeClr>
                </a:solidFill>
              </a:rPr>
              <a:t>Виконала:</a:t>
            </a:r>
          </a:p>
          <a:p>
            <a:pPr algn="ctr">
              <a:buNone/>
            </a:pPr>
            <a:r>
              <a:rPr lang="uk-UA" sz="1800" dirty="0" smtClean="0">
                <a:solidFill>
                  <a:schemeClr val="accent1">
                    <a:lumMod val="75000"/>
                  </a:schemeClr>
                </a:solidFill>
              </a:rPr>
              <a:t>Учениця 6 (10) – а класу</a:t>
            </a:r>
          </a:p>
          <a:p>
            <a:pPr algn="ctr">
              <a:buNone/>
            </a:pPr>
            <a:r>
              <a:rPr lang="uk-UA" sz="1800" dirty="0" err="1" smtClean="0">
                <a:solidFill>
                  <a:schemeClr val="accent1">
                    <a:lumMod val="75000"/>
                  </a:schemeClr>
                </a:solidFill>
              </a:rPr>
              <a:t>Городоцької</a:t>
            </a:r>
            <a:r>
              <a:rPr lang="uk-UA" sz="1800" dirty="0" smtClean="0">
                <a:solidFill>
                  <a:schemeClr val="accent1">
                    <a:lumMod val="75000"/>
                  </a:schemeClr>
                </a:solidFill>
              </a:rPr>
              <a:t> гімназії </a:t>
            </a:r>
          </a:p>
          <a:p>
            <a:pPr algn="ctr">
              <a:buNone/>
            </a:pPr>
            <a:r>
              <a:rPr lang="uk-UA" sz="1800" dirty="0" err="1" smtClean="0">
                <a:solidFill>
                  <a:schemeClr val="accent1">
                    <a:lumMod val="75000"/>
                  </a:schemeClr>
                </a:solidFill>
              </a:rPr>
              <a:t>Ціліцінська</a:t>
            </a:r>
            <a:r>
              <a:rPr lang="uk-UA" sz="1800" dirty="0" smtClean="0">
                <a:solidFill>
                  <a:schemeClr val="accent1">
                    <a:lumMod val="75000"/>
                  </a:schemeClr>
                </a:solidFill>
              </a:rPr>
              <a:t> Ліана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проект\51892jpg08082012150346_w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84976" cy="41102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Керівник 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проекту: Сіра Неля 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Антонівна педагог організатор </a:t>
            </a:r>
            <a:r>
              <a:rPr lang="uk-UA" sz="2000" b="1" i="1" dirty="0" err="1" smtClean="0">
                <a:solidFill>
                  <a:schemeClr val="tx2">
                    <a:lumMod val="50000"/>
                  </a:schemeClr>
                </a:solidFill>
              </a:rPr>
              <a:t>Городоцької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гімназії</a:t>
            </a:r>
            <a:endParaRPr lang="uk-UA" sz="20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База реалізації проекту: м. Городок </a:t>
            </a:r>
            <a:endParaRPr lang="uk-UA" sz="20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Учасники проекту: члени міністерства «екології», гімназисти, вчителі навчального закладу, батьківська громадськість, місцеві органи влади, громадськість міста. </a:t>
            </a:r>
          </a:p>
          <a:p>
            <a:pPr algn="ctr">
              <a:buNone/>
            </a:pP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 Партнери: </a:t>
            </a:r>
            <a:r>
              <a:rPr lang="uk-UA" sz="2000" b="1" i="1" dirty="0" err="1" smtClean="0">
                <a:solidFill>
                  <a:schemeClr val="tx2">
                    <a:lumMod val="50000"/>
                  </a:schemeClr>
                </a:solidFill>
              </a:rPr>
              <a:t>Городоцьке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товариство, 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компанія Оболонь . 	</a:t>
            </a:r>
          </a:p>
          <a:p>
            <a:pPr algn="ctr">
              <a:buNone/>
            </a:pP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Девіз проекту: «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"Для того, 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щоб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мати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майбутнє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необхідно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бути готовим 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зробити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щось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нове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endParaRPr lang="uk-UA" sz="20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uk-UA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50392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1600" b="1" dirty="0" smtClean="0">
                <a:solidFill>
                  <a:schemeClr val="accent3">
                    <a:lumMod val="50000"/>
                  </a:schemeClr>
                </a:solidFill>
              </a:rPr>
              <a:t>Мета проекту: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 привернути увагу громадськості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до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проблеми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забруднення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м. Городка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в як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ому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ми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проживаємо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твердими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побутовими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відходами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, зокрема пластиковими пляшками.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Знайти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шляхи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конкретної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ліквідації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проблеми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, о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скільки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кожен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повинен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зрозуміти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це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нагальна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проблема, яку треба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вирішити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. О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б’єднати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активних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людей,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бажають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зробити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свій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вклад у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покращення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екологічної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ситуації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у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м.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Городку. Дати можливість кожному відчути задоволення від особистого внеску в покращення екологічної та соціальної ситуації свого рідного міста. Формувати активну життєву позиція учнів.</a:t>
            </a:r>
            <a:endParaRPr lang="en-US" sz="1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1600" b="1" dirty="0" smtClean="0">
                <a:solidFill>
                  <a:schemeClr val="accent3">
                    <a:lumMod val="50000"/>
                  </a:schemeClr>
                </a:solidFill>
              </a:rPr>
              <a:t>Актуальність: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проблема відходів стає все більш актуальною в наше ХХІ століття, вік сучасної цивілізації, розвитку науки і техніки. Вона є глобальною і приймає все більш широке поширення.</a:t>
            </a:r>
          </a:p>
          <a:p>
            <a:pPr algn="ctr">
              <a:buNone/>
            </a:pPr>
            <a:r>
              <a:rPr lang="uk-UA" sz="1600" b="1" dirty="0" smtClean="0">
                <a:solidFill>
                  <a:schemeClr val="accent3">
                    <a:lumMod val="50000"/>
                  </a:schemeClr>
                </a:solidFill>
              </a:rPr>
              <a:t>Мотивація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  <a:p>
            <a:pPr lvl="0" algn="ctr">
              <a:buNone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можливість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творчої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самореалізації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самовдосконалення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;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усвідомлення власної потреби в діяльності,спрямованої на захист природи та збереження чистоти в місті;</a:t>
            </a:r>
          </a:p>
          <a:p>
            <a:pPr lvl="0" algn="ctr">
              <a:buNone/>
            </a:pP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- можливість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усвідомлення значущості природоохоронного підходу до довкілля;</a:t>
            </a:r>
          </a:p>
          <a:p>
            <a:pPr lvl="0" algn="ctr">
              <a:buNone/>
            </a:pP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- відчуття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відповідальності за життя своєї громади, за свою громадську позицію.</a:t>
            </a:r>
          </a:p>
          <a:p>
            <a:pPr>
              <a:buNone/>
            </a:pPr>
            <a:endParaRPr lang="uk-UA" sz="1600" dirty="0"/>
          </a:p>
        </p:txBody>
      </p:sp>
      <p:pic>
        <p:nvPicPr>
          <p:cNvPr id="3074" name="Picture 2" descr="C:\Users\Admin\Desktop\проект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2030338" cy="15149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5" name="Picture 3" descr="C:\Users\Admin\Desktop\проект\images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0"/>
            <a:ext cx="2042170" cy="15121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6" name="Picture 4" descr="C:\Users\Admin\Desktop\проект\загруженное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04664"/>
            <a:ext cx="2088232" cy="14847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7" name="Picture 5" descr="C:\Users\Admin\Desktop\проект\images (1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0"/>
            <a:ext cx="2133600" cy="15121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534400" cy="137964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Що ми  знаємо про </a:t>
            </a:r>
            <a:r>
              <a:rPr lang="uk-UA" sz="2400" b="1" dirty="0" smtClean="0"/>
              <a:t>полімерні </a:t>
            </a:r>
            <a:r>
              <a:rPr lang="uk-UA" sz="2400" b="1" dirty="0" smtClean="0"/>
              <a:t>відходи ?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32856"/>
            <a:ext cx="850392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b="1" dirty="0" smtClean="0"/>
              <a:t> </a:t>
            </a:r>
            <a:r>
              <a:rPr lang="uk-UA" sz="1600" b="1" dirty="0" smtClean="0">
                <a:solidFill>
                  <a:schemeClr val="accent3">
                    <a:lumMod val="50000"/>
                  </a:schemeClr>
                </a:solidFill>
              </a:rPr>
              <a:t>ПОЛІМЕРНІ ВІДХОДИ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</a:rPr>
              <a:t>- пластмаси - займають особливе місце серед побутових </a:t>
            </a:r>
            <a:r>
              <a:rPr lang="uk-UA" sz="1600" dirty="0" err="1" smtClean="0">
                <a:solidFill>
                  <a:schemeClr val="accent3">
                    <a:lumMod val="50000"/>
                  </a:schemeClr>
                </a:solidFill>
              </a:rPr>
              <a:t>відх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одів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в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їх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</a:rPr>
              <a:t>числі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</a:rPr>
              <a:t>пляшки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 для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</a:rPr>
              <a:t>напоїв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Обсяг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їх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виробництва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нашій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країні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перевищує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200 тис. тонн на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рік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багато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продукції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надходить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до нас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інших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країн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Пластмаси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не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піддаються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процесам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біологічного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руйнування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тому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можуть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десятки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років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забруднювати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навколишнє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середовище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. Вони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небезпечні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тим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при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їх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тлінні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-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горінні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при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недостатній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температурі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на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звалищах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утворюються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поліароматичні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вуглеводні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є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канцерогенами,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речовинами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викликають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ракові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захворювання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. Практично не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піддаючись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розкладу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грунті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пластики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ускладнюють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її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фільтрацію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капілярну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провідність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Багато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видів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пластика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небезпечні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вживанні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для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харчових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цілей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. А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такий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пластик, як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полівінілхлорид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- ПВХ,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який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міститься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лінолеумі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шкірозаміннику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пластикових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пляшках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деяких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пластмасових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виробах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при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спалюванні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утворює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діоксини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uk-UA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5" descr="C:\Users\Admin\Desktop\проект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341993" cy="1268760"/>
          </a:xfrm>
          <a:prstGeom prst="rect">
            <a:avLst/>
          </a:prstGeom>
          <a:noFill/>
        </p:spPr>
      </p:pic>
      <p:pic>
        <p:nvPicPr>
          <p:cNvPr id="4098" name="Picture 2" descr="C:\Users\Admin\Desktop\проект\загруженное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908720"/>
            <a:ext cx="1773572" cy="12947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099" name="Picture 3" descr="C:\Users\Admin\Desktop\проект\загруженное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04656"/>
            <a:ext cx="1944216" cy="12961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100" name="Picture 4" descr="C:\Users\Admin\Desktop\проект\images (1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5229200"/>
            <a:ext cx="1800200" cy="13876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Admin\Desktop\проект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7025" y="5445224"/>
            <a:ext cx="2466975" cy="1412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34400" cy="10081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Екологія збирання </a:t>
            </a:r>
            <a:r>
              <a:rPr lang="uk-UA" sz="3600" dirty="0" smtClean="0"/>
              <a:t>полімерних відходів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503920" cy="45720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Майже всі побутові відходи в Україні </a:t>
            </a:r>
            <a:r>
              <a:rPr lang="uk-UA" dirty="0" err="1" smtClean="0">
                <a:solidFill>
                  <a:schemeClr val="accent3">
                    <a:lumMod val="50000"/>
                  </a:schemeClr>
                </a:solidFill>
              </a:rPr>
              <a:t>захоронюються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на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полігонах.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Переважна їх більшість працює в режимі перевантаження, тобто з порушенням проектних показників щодо обсягів накопичення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відходів.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Водночас полігони є джерелом інтенсивного забруднення 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атмосфери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 та 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підземних вод.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Практично ні на одному з них не знешкоджується 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фільтрат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Майже усі полігони потребують невідкладної 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санкції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 та 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рекультивації.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Не вирішуються питання створення нових полігонів. Половина полігонів побутових відходів приймає 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промило відходи.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Крім того, у багатьох містах триває процес утворення несанкціонованих звалищ побутових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відходів</a:t>
            </a:r>
            <a:r>
              <a:rPr lang="uk-UA" baseline="30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uk-UA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Частина контейнерів для сміття виготовляється без кришок, що призводить до підвищення вологості побутових відходів, зумовлює прискорення процесів загнивання в теплий період року та примерзання їх до контейнерів у морозну погоду, у зв'язку з чим ускладнюється транспортування та стає практично неможливою подальша переробка побутових відходів. Через несвоєчасне вивезення побутових відходів контейнери стають місцем розповсюдження гризунів, шкідливих комах та небезпечним джерелом інфекцій.</a:t>
            </a:r>
          </a:p>
          <a:p>
            <a:pPr algn="ctr">
              <a:buNone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У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результаті комплексної переробки ТПВ утворюються шлаки, зола та відходи сортування, які є екологічно небезпечними і потребують знешкодження. Серед існуючих технологій переробки ТПВ найнебезпечнішим для довкілля є технології ферментації та спалювання вихідних ТПВ.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7170" name="Picture 2" descr="C:\Users\Admin\Desktop\проект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836712"/>
            <a:ext cx="3302436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Admin\Desktop\проект\загруженное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5029200"/>
            <a:ext cx="2438400" cy="18288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Збирання </a:t>
            </a:r>
            <a:r>
              <a:rPr lang="uk-UA" sz="3600" b="1" dirty="0" smtClean="0"/>
              <a:t>полімерних відходів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850392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Збирання побутових відходів є основним завданням 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санітарного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 очищення 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населених пунктів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 і здійснюється спеціальними автомобілями спеціалізованих цехів (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підприємств). 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Для збирання та тимчасового зберігання побутових відходів використовуються 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контейнери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 для сміття.</a:t>
            </a:r>
          </a:p>
          <a:p>
            <a:pPr algn="ctr">
              <a:buNone/>
            </a:pP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В Україні у сільських населених пунктах відсутні спеціалізовані підприємства у сфері поводження з побутовими відходами та санкціоновані звалища 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відходів. 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Питання збирання твердих побутових відходів вирішується або територіальними громадами, або наявне стихійне викидання сміття. При цьому побутові відходи складуються у природних рельєфних утвореннях — балках, ярах, 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долинах річок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. Це становить екологічну небезпеку, оскільки стічні води, насичені забруднювальними речовинами, потрапляють у водні об'єкти.</a:t>
            </a:r>
          </a:p>
          <a:p>
            <a:endParaRPr lang="uk-UA" sz="1800" dirty="0"/>
          </a:p>
        </p:txBody>
      </p:sp>
      <p:pic>
        <p:nvPicPr>
          <p:cNvPr id="5" name="Picture 3" descr="C:\Users\Admin\Desktop\проект\images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43500"/>
            <a:ext cx="26670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Users\Admin\Desktop\проект\загруженное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869160"/>
            <a:ext cx="2505075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9" name="Picture 3" descr="C:\Users\Admin\Desktop\проект\images (2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941168"/>
            <a:ext cx="26670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Полігони (</a:t>
            </a:r>
            <a:r>
              <a:rPr lang="uk-UA" sz="3600" b="1" dirty="0" err="1" smtClean="0"/>
              <a:t>сміттєзвалища</a:t>
            </a:r>
            <a:r>
              <a:rPr lang="uk-UA" sz="3600" b="1" dirty="0" smtClean="0"/>
              <a:t>)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  <a:t>Спалювання</a:t>
            </a:r>
            <a:endParaRPr lang="uk-UA" sz="1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При використанні технології спалювання ТПВ утворюються шлак й летюча зола, а також димові гази. Через підвищений вміст у шлаку важких металів його досить важко утилізувати. Попереднє сортування зменшує кількість шлаку та 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золи.</a:t>
            </a:r>
            <a:endParaRPr lang="uk-UA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  <a:t>Ферментація</a:t>
            </a:r>
            <a:endParaRPr lang="uk-UA" sz="1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Основним недоліком технології ферментації вихідних ТПВ без їх попереднього сортування та підготовки є велика кількість відходів, які підлягають складуванню на полігоні, а також доволі низька якість готового продукту. Він має поганий товарний вигляд, підвищений вміст важких металів. Підвищити ефективність технології можна за рахунок сортування ТПВ перед </a:t>
            </a: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</a:rPr>
              <a:t>ферментацією.</a:t>
            </a:r>
            <a:endParaRPr lang="uk-UA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uk-UA" dirty="0"/>
          </a:p>
        </p:txBody>
      </p:sp>
      <p:pic>
        <p:nvPicPr>
          <p:cNvPr id="9222" name="Picture 6" descr="C:\Users\Admin\Desktop\проект\загруженное (1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038725"/>
            <a:ext cx="2505075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проект\kotik-25174.jpg"/>
          <p:cNvPicPr>
            <a:picLocks noChangeAspect="1" noChangeArrowheads="1"/>
          </p:cNvPicPr>
          <p:nvPr/>
        </p:nvPicPr>
        <p:blipFill>
          <a:blip r:embed="rId2" cstate="print"/>
          <a:srcRect l="58967"/>
          <a:stretch>
            <a:fillRect/>
          </a:stretch>
        </p:blipFill>
        <p:spPr bwMode="auto">
          <a:xfrm>
            <a:off x="107504" y="4149080"/>
            <a:ext cx="1302792" cy="2556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8534400" cy="1124744"/>
          </a:xfrm>
        </p:spPr>
        <p:txBody>
          <a:bodyPr>
            <a:normAutofit fontScale="90000"/>
          </a:bodyPr>
          <a:lstStyle/>
          <a:p>
            <a:r>
              <a:rPr lang="uk-UA" sz="2200" dirty="0" smtClean="0"/>
              <a:t> </a:t>
            </a:r>
            <a:br>
              <a:rPr lang="uk-UA" sz="2200" dirty="0" smtClean="0"/>
            </a:br>
            <a:r>
              <a:rPr lang="uk-UA" sz="2300" b="1" dirty="0" smtClean="0">
                <a:solidFill>
                  <a:schemeClr val="accent3">
                    <a:lumMod val="75000"/>
                  </a:schemeClr>
                </a:solidFill>
              </a:rPr>
              <a:t>Проблема та шляхи її </a:t>
            </a:r>
            <a:r>
              <a:rPr lang="uk-UA" sz="2300" b="1" dirty="0" smtClean="0">
                <a:solidFill>
                  <a:schemeClr val="accent3">
                    <a:lumMod val="75000"/>
                  </a:schemeClr>
                </a:solidFill>
              </a:rPr>
              <a:t>вирішення побутових відходів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0080" y="1340768"/>
            <a:ext cx="850392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Ці харчові обгортки та упаковки стали незамінними супутниками нашого життя: вони роблять побут комфортнішим і допомагають зберігати властивості продукту значно довше. Для прикладу, лише поліетиленових пакетів щороку на планеті використовується понад десять мільярдів.</a:t>
            </a:r>
          </a:p>
          <a:p>
            <a:pPr algn="ctr">
              <a:buNone/>
            </a:pP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Однак, темпи споживання невпинно ростуть, відповідно, гори сміття з використаних пакувальних матеріалів за межею мегаполісу щороку збільшуються. Частину відходів спалюють, інші - закопують в землю, а більшість просто висипають на купу і залишають.</a:t>
            </a:r>
          </a:p>
          <a:p>
            <a:pPr algn="ctr">
              <a:buNone/>
            </a:pP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У </a:t>
            </a:r>
            <a:r>
              <a:rPr lang="ru-RU" sz="1500" dirty="0" err="1" smtClean="0">
                <a:solidFill>
                  <a:schemeClr val="accent3">
                    <a:lumMod val="50000"/>
                  </a:schemeClr>
                </a:solidFill>
              </a:rPr>
              <a:t>цій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500" dirty="0" err="1" smtClean="0">
                <a:solidFill>
                  <a:schemeClr val="accent3">
                    <a:lumMod val="50000"/>
                  </a:schemeClr>
                </a:solidFill>
              </a:rPr>
              <a:t>презентації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500" dirty="0" err="1" smtClean="0">
                <a:solidFill>
                  <a:schemeClr val="accent3">
                    <a:lumMod val="50000"/>
                  </a:schemeClr>
                </a:solidFill>
              </a:rPr>
              <a:t>розповідається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про </a:t>
            </a:r>
            <a:r>
              <a:rPr lang="ru-RU" sz="1500" dirty="0" err="1" smtClean="0">
                <a:solidFill>
                  <a:schemeClr val="accent3">
                    <a:lumMod val="50000"/>
                  </a:schemeClr>
                </a:solidFill>
              </a:rPr>
              <a:t>можливості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500" dirty="0" err="1" smtClean="0">
                <a:solidFill>
                  <a:schemeClr val="accent3">
                    <a:lumMod val="50000"/>
                  </a:schemeClr>
                </a:solidFill>
              </a:rPr>
              <a:t>вторинного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500" dirty="0" err="1" smtClean="0">
                <a:solidFill>
                  <a:schemeClr val="accent3">
                    <a:lumMod val="50000"/>
                  </a:schemeClr>
                </a:solidFill>
              </a:rPr>
              <a:t>використання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побутових 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відходів. 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З </a:t>
            </a:r>
            <a:r>
              <a:rPr lang="ru-RU" sz="1500" dirty="0" err="1" smtClean="0">
                <a:solidFill>
                  <a:schemeClr val="accent3">
                    <a:lumMod val="50000"/>
                  </a:schemeClr>
                </a:solidFill>
              </a:rPr>
              <a:t>використаних</a:t>
            </a: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</a:rPr>
              <a:t> речей </a:t>
            </a:r>
            <a:r>
              <a:rPr lang="ru-RU" sz="1500" dirty="0" err="1" smtClean="0">
                <a:solidFill>
                  <a:schemeClr val="accent3">
                    <a:lumMod val="50000"/>
                  </a:schemeClr>
                </a:solidFill>
              </a:rPr>
              <a:t>можна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 фантазувати, 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адже створений вами 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виріб</a:t>
            </a:r>
            <a:r>
              <a:rPr lang="en-US" sz="15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буде ексклюзивним. Використовуйте різні упаковки, комбінуйте їх за кольорами чи малюнками.</a:t>
            </a:r>
          </a:p>
          <a:p>
            <a:pPr algn="ctr">
              <a:buNone/>
            </a:pP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Виявляється, зробити цікаву і корисну річ можна практично з усього непотребу, який, на перший погляд, ми вважаємо сміттям. 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Шукайте 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натхнення для своїх </a:t>
            </a:r>
            <a:r>
              <a:rPr lang="uk-UA" sz="1500" dirty="0" smtClean="0">
                <a:solidFill>
                  <a:schemeClr val="accent3">
                    <a:lumMod val="50000"/>
                  </a:schemeClr>
                </a:solidFill>
              </a:rPr>
              <a:t>витворів</a:t>
            </a:r>
            <a:r>
              <a:rPr lang="uk-UA" sz="1500" dirty="0" smtClean="0"/>
              <a:t>.</a:t>
            </a:r>
            <a:endParaRPr lang="uk-UA" sz="1500" dirty="0" smtClean="0"/>
          </a:p>
        </p:txBody>
      </p:sp>
      <p:pic>
        <p:nvPicPr>
          <p:cNvPr id="6147" name="Picture 3" descr="C:\Users\Admin\Desktop\проект\final-7c8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653136"/>
            <a:ext cx="3816424" cy="19692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Picture 4" descr="C:\Users\Admin\Desktop\проект\images (1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725144"/>
            <a:ext cx="2466975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9" name="Picture 5" descr="C:\Users\Admin\Desktop\проект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1071563" cy="10715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проект\images (1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365104"/>
            <a:ext cx="3420594" cy="23477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3" name="Picture 3" descr="C:\Users\Admin\Desktop\проект\загруженное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6962" y="2033845"/>
            <a:ext cx="2911181" cy="25472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4" name="Picture 4" descr="C:\Users\Admin\Desktop\проект\загруженное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509120"/>
            <a:ext cx="3268627" cy="21751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5" name="Picture 5" descr="C:\Users\Admin\Desktop\проект\images (1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88640"/>
            <a:ext cx="2884032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6" name="Picture 6" descr="C:\Users\Admin\Desktop\проект\images (1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188640"/>
            <a:ext cx="3088178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3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150</TotalTime>
  <Words>240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«Операція «Пластик» або друге життя відходам» </vt:lpstr>
      <vt:lpstr>Слайд 2</vt:lpstr>
      <vt:lpstr>Слайд 3</vt:lpstr>
      <vt:lpstr>Що ми  знаємо про полімерні відходи ? </vt:lpstr>
      <vt:lpstr>Екологія збирання полімерних відходів  </vt:lpstr>
      <vt:lpstr>Збирання полімерних відходів  </vt:lpstr>
      <vt:lpstr>Полігони (сміттєзвалища) </vt:lpstr>
      <vt:lpstr>  Проблема та шляхи її вирішення побутових відходів  </vt:lpstr>
      <vt:lpstr>Слайд 9</vt:lpstr>
      <vt:lpstr>Десять заповідей бережного ставлення до природи 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«Операція «Пластик» або друге життя відходам» </dc:title>
  <dc:creator>Admin</dc:creator>
  <cp:lastModifiedBy>Admin</cp:lastModifiedBy>
  <cp:revision>22</cp:revision>
  <dcterms:created xsi:type="dcterms:W3CDTF">2014-02-06T14:40:51Z</dcterms:created>
  <dcterms:modified xsi:type="dcterms:W3CDTF">2014-02-06T17:21:41Z</dcterms:modified>
</cp:coreProperties>
</file>