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2"/>
  </p:sldMasterIdLst>
  <p:sldIdLst>
    <p:sldId id="256" r:id="rId3"/>
    <p:sldId id="258" r:id="rId4"/>
    <p:sldId id="257" r:id="rId5"/>
    <p:sldId id="259" r:id="rId6"/>
    <p:sldId id="262" r:id="rId7"/>
    <p:sldId id="260" r:id="rId8"/>
    <p:sldId id="263" r:id="rId9"/>
    <p:sldId id="265" r:id="rId10"/>
    <p:sldId id="261" r:id="rId11"/>
    <p:sldId id="264" r:id="rId12"/>
    <p:sldId id="266" r:id="rId13"/>
    <p:sldId id="267" r:id="rId14"/>
    <p:sldId id="268" r:id="rId15"/>
    <p:sldId id="269" r:id="rId16"/>
    <p:sldId id="270" r:id="rId17"/>
    <p:sldId id="271" r:id="rId18"/>
    <p:sldId id="272" r:id="rId19"/>
    <p:sldId id="274" r:id="rId20"/>
    <p:sldId id="273" r:id="rId21"/>
    <p:sldId id="275" r:id="rId22"/>
    <p:sldId id="276" r:id="rId23"/>
    <p:sldId id="277" r:id="rId24"/>
    <p:sldId id="278" r:id="rId25"/>
    <p:sldId id="279" r:id="rId26"/>
    <p:sldId id="280" r:id="rId27"/>
    <p:sldId id="281"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50" autoAdjust="0"/>
  </p:normalViewPr>
  <p:slideViewPr>
    <p:cSldViewPr>
      <p:cViewPr varScale="1">
        <p:scale>
          <a:sx n="71" d="100"/>
          <a:sy n="71" d="100"/>
        </p:scale>
        <p:origin x="-135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D875436B-50C0-4EEC-AD67-A38CCC8B2441}" type="datetimeFigureOut">
              <a:rPr lang="uk-UA" smtClean="0"/>
              <a:pPr/>
              <a:t>12.05.2013</a:t>
            </a:fld>
            <a:endParaRPr lang="uk-UA"/>
          </a:p>
        </p:txBody>
      </p:sp>
      <p:sp>
        <p:nvSpPr>
          <p:cNvPr id="5" name="Footer Placeholder 4"/>
          <p:cNvSpPr>
            <a:spLocks noGrp="1"/>
          </p:cNvSpPr>
          <p:nvPr>
            <p:ph type="ftr" sz="quarter" idx="11"/>
          </p:nvPr>
        </p:nvSpPr>
        <p:spPr/>
        <p:txBody>
          <a:bodyPr/>
          <a:lstStyle/>
          <a:p>
            <a:endParaRPr lang="uk-UA" dirty="0"/>
          </a:p>
        </p:txBody>
      </p:sp>
      <p:sp>
        <p:nvSpPr>
          <p:cNvPr id="6" name="Slide Number Placeholder 5"/>
          <p:cNvSpPr>
            <a:spLocks noGrp="1"/>
          </p:cNvSpPr>
          <p:nvPr>
            <p:ph type="sldNum" sz="quarter" idx="12"/>
          </p:nvPr>
        </p:nvSpPr>
        <p:spPr/>
        <p:txBody>
          <a:bodyPr/>
          <a:lstStyle/>
          <a:p>
            <a:fld id="{94F46CE6-6B3D-4BD4-9CE3-83F6BC926D54}" type="slidenum">
              <a:rPr lang="uk-UA" smtClean="0"/>
              <a:pPr/>
              <a:t>‹#›</a:t>
            </a:fld>
            <a:endParaRPr lang="uk-UA"/>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D875436B-50C0-4EEC-AD67-A38CCC8B2441}" type="datetimeFigureOut">
              <a:rPr lang="uk-UA" smtClean="0"/>
              <a:pPr/>
              <a:t>12.05.2013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4F46CE6-6B3D-4BD4-9CE3-83F6BC926D54}"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D875436B-50C0-4EEC-AD67-A38CCC8B2441}" type="datetimeFigureOut">
              <a:rPr lang="uk-UA" smtClean="0"/>
              <a:pPr/>
              <a:t>12.05.2013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4F46CE6-6B3D-4BD4-9CE3-83F6BC926D54}"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D875436B-50C0-4EEC-AD67-A38CCC8B2441}" type="datetimeFigureOut">
              <a:rPr lang="uk-UA" smtClean="0"/>
              <a:pPr/>
              <a:t>12.05.2013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94F46CE6-6B3D-4BD4-9CE3-83F6BC926D54}"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5" name="Title 94"/>
          <p:cNvSpPr>
            <a:spLocks noGrp="1"/>
          </p:cNvSpPr>
          <p:nvPr>
            <p:ph type="title"/>
          </p:nvPr>
        </p:nvSpPr>
        <p:spPr>
          <a:xfrm>
            <a:off x="457200" y="4463568"/>
            <a:ext cx="8305800" cy="1143000"/>
          </a:xfrm>
        </p:spPr>
        <p:txBody>
          <a:bodyPr/>
          <a:lstStyle/>
          <a:p>
            <a:r>
              <a:rPr lang="ru-RU" smtClean="0"/>
              <a:t>Образец заголовка</a:t>
            </a:r>
            <a:endParaRPr lang="en-US"/>
          </a:p>
        </p:txBody>
      </p:sp>
      <p:sp>
        <p:nvSpPr>
          <p:cNvPr id="2" name="Date Placeholder 1"/>
          <p:cNvSpPr>
            <a:spLocks noGrp="1"/>
          </p:cNvSpPr>
          <p:nvPr>
            <p:ph type="dt" sz="half" idx="10"/>
          </p:nvPr>
        </p:nvSpPr>
        <p:spPr/>
        <p:txBody>
          <a:bodyPr/>
          <a:lstStyle/>
          <a:p>
            <a:fld id="{D875436B-50C0-4EEC-AD67-A38CCC8B2441}" type="datetimeFigureOut">
              <a:rPr lang="uk-UA" smtClean="0"/>
              <a:pPr/>
              <a:t>12.05.2013</a:t>
            </a:fld>
            <a:endParaRPr lang="uk-UA"/>
          </a:p>
        </p:txBody>
      </p:sp>
      <p:sp>
        <p:nvSpPr>
          <p:cNvPr id="91" name="Footer Placeholder 90"/>
          <p:cNvSpPr>
            <a:spLocks noGrp="1"/>
          </p:cNvSpPr>
          <p:nvPr>
            <p:ph type="ftr" sz="quarter" idx="11"/>
          </p:nvPr>
        </p:nvSpPr>
        <p:spPr/>
        <p:txBody>
          <a:bodyPr/>
          <a:lstStyle/>
          <a:p>
            <a:endParaRPr lang="uk-UA"/>
          </a:p>
        </p:txBody>
      </p:sp>
      <p:sp>
        <p:nvSpPr>
          <p:cNvPr id="92" name="Slide Number Placeholder 91"/>
          <p:cNvSpPr>
            <a:spLocks noGrp="1"/>
          </p:cNvSpPr>
          <p:nvPr>
            <p:ph type="sldNum" sz="quarter" idx="12"/>
          </p:nvPr>
        </p:nvSpPr>
        <p:spPr/>
        <p:txBody>
          <a:bodyPr/>
          <a:lstStyle/>
          <a:p>
            <a:fld id="{94F46CE6-6B3D-4BD4-9CE3-83F6BC926D54}" type="slidenum">
              <a:rPr lang="uk-UA" smtClean="0"/>
              <a:pPr/>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D875436B-50C0-4EEC-AD67-A38CCC8B2441}" type="datetimeFigureOut">
              <a:rPr lang="uk-UA" smtClean="0"/>
              <a:pPr/>
              <a:t>12.05.2013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4F46CE6-6B3D-4BD4-9CE3-83F6BC926D54}"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D875436B-50C0-4EEC-AD67-A38CCC8B2441}" type="datetimeFigureOut">
              <a:rPr lang="uk-UA" smtClean="0"/>
              <a:pPr/>
              <a:t>12.05.2013</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94F46CE6-6B3D-4BD4-9CE3-83F6BC926D54}"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D875436B-50C0-4EEC-AD67-A38CCC8B2441}" type="datetimeFigureOut">
              <a:rPr lang="uk-UA" smtClean="0"/>
              <a:pPr/>
              <a:t>12.05.2013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94F46CE6-6B3D-4BD4-9CE3-83F6BC926D54}"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75436B-50C0-4EEC-AD67-A38CCC8B2441}" type="datetimeFigureOut">
              <a:rPr lang="uk-UA" smtClean="0"/>
              <a:pPr/>
              <a:t>12.05.2013</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94F46CE6-6B3D-4BD4-9CE3-83F6BC926D54}"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875436B-50C0-4EEC-AD67-A38CCC8B2441}" type="datetimeFigureOut">
              <a:rPr lang="uk-UA" smtClean="0"/>
              <a:pPr/>
              <a:t>12.05.2013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4F46CE6-6B3D-4BD4-9CE3-83F6BC926D54}" type="slidenum">
              <a:rPr lang="uk-UA" smtClean="0"/>
              <a:pPr/>
              <a:t>‹#›</a:t>
            </a:fld>
            <a:endParaRPr lang="uk-UA"/>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5" name="Date Placeholder 4"/>
          <p:cNvSpPr>
            <a:spLocks noGrp="1"/>
          </p:cNvSpPr>
          <p:nvPr>
            <p:ph type="dt" sz="half" idx="10"/>
          </p:nvPr>
        </p:nvSpPr>
        <p:spPr/>
        <p:txBody>
          <a:bodyPr/>
          <a:lstStyle/>
          <a:p>
            <a:fld id="{D875436B-50C0-4EEC-AD67-A38CCC8B2441}" type="datetimeFigureOut">
              <a:rPr lang="uk-UA" smtClean="0"/>
              <a:pPr/>
              <a:t>12.05.2013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94F46CE6-6B3D-4BD4-9CE3-83F6BC926D54}" type="slidenum">
              <a:rPr lang="uk-UA" smtClean="0"/>
              <a:pPr/>
              <a:t>‹#›</a:t>
            </a:fld>
            <a:endParaRPr lang="uk-UA"/>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D875436B-50C0-4EEC-AD67-A38CCC8B2441}" type="datetimeFigureOut">
              <a:rPr lang="uk-UA" smtClean="0"/>
              <a:pPr/>
              <a:t>12.05.2013</a:t>
            </a:fld>
            <a:endParaRPr lang="uk-UA"/>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uk-UA" dirty="0"/>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94F46CE6-6B3D-4BD4-9CE3-83F6BC926D54}" type="slidenum">
              <a:rPr lang="uk-UA" smtClean="0"/>
              <a:pPr/>
              <a:t>‹#›</a:t>
            </a:fld>
            <a:endParaRPr lang="uk-UA"/>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131840" y="1628800"/>
            <a:ext cx="5725870" cy="3816424"/>
          </a:xfrm>
        </p:spPr>
        <p:txBody>
          <a:bodyPr>
            <a:prstTxWarp prst="textWave1">
              <a:avLst/>
            </a:prstTxWarp>
          </a:bodyPr>
          <a:lstStyle/>
          <a:p>
            <a:r>
              <a:rPr lang="uk-UA" b="1" dirty="0" smtClean="0">
                <a:ln w="12700">
                  <a:solidFill>
                    <a:schemeClr val="tx2">
                      <a:satMod val="155000"/>
                    </a:schemeClr>
                  </a:solidFill>
                  <a:prstDash val="solid"/>
                </a:ln>
                <a:solidFill>
                  <a:srgbClr val="00B050"/>
                </a:solidFill>
                <a:effectLst>
                  <a:outerShdw blurRad="41275" dist="20320" dir="1800000" algn="tl" rotWithShape="0">
                    <a:srgbClr val="000000">
                      <a:alpha val="40000"/>
                    </a:srgbClr>
                  </a:outerShdw>
                </a:effectLst>
              </a:rPr>
              <a:t>Спадкове</a:t>
            </a:r>
            <a:r>
              <a:rPr lang="ru-RU" b="1" dirty="0" smtClean="0">
                <a:ln w="12700">
                  <a:solidFill>
                    <a:schemeClr val="tx2">
                      <a:satMod val="155000"/>
                    </a:schemeClr>
                  </a:solidFill>
                  <a:prstDash val="solid"/>
                </a:ln>
                <a:solidFill>
                  <a:srgbClr val="00B050"/>
                </a:solidFill>
                <a:effectLst>
                  <a:outerShdw blurRad="41275" dist="20320" dir="1800000" algn="tl" rotWithShape="0">
                    <a:srgbClr val="000000">
                      <a:alpha val="40000"/>
                    </a:srgbClr>
                  </a:outerShdw>
                </a:effectLst>
              </a:rPr>
              <a:t/>
            </a:r>
            <a:br>
              <a:rPr lang="ru-RU" b="1" dirty="0" smtClean="0">
                <a:ln w="12700">
                  <a:solidFill>
                    <a:schemeClr val="tx2">
                      <a:satMod val="155000"/>
                    </a:schemeClr>
                  </a:solidFill>
                  <a:prstDash val="solid"/>
                </a:ln>
                <a:solidFill>
                  <a:srgbClr val="00B050"/>
                </a:solidFill>
                <a:effectLst>
                  <a:outerShdw blurRad="41275" dist="20320" dir="1800000" algn="tl" rotWithShape="0">
                    <a:srgbClr val="000000">
                      <a:alpha val="40000"/>
                    </a:srgbClr>
                  </a:outerShdw>
                </a:effectLst>
              </a:rPr>
            </a:br>
            <a:r>
              <a:rPr lang="ru-RU" b="1" dirty="0" smtClean="0">
                <a:ln w="12700">
                  <a:solidFill>
                    <a:schemeClr val="tx2">
                      <a:satMod val="155000"/>
                    </a:schemeClr>
                  </a:solidFill>
                  <a:prstDash val="solid"/>
                </a:ln>
                <a:solidFill>
                  <a:srgbClr val="00B050"/>
                </a:solidFill>
                <a:effectLst>
                  <a:outerShdw blurRad="41275" dist="20320" dir="1800000" algn="tl" rotWithShape="0">
                    <a:srgbClr val="000000">
                      <a:alpha val="40000"/>
                    </a:srgbClr>
                  </a:outerShdw>
                </a:effectLst>
              </a:rPr>
              <a:t> </a:t>
            </a:r>
            <a:r>
              <a:rPr lang="ru-RU" b="1" dirty="0">
                <a:ln w="12700">
                  <a:solidFill>
                    <a:schemeClr val="tx2">
                      <a:satMod val="155000"/>
                    </a:schemeClr>
                  </a:solidFill>
                  <a:prstDash val="solid"/>
                </a:ln>
                <a:solidFill>
                  <a:srgbClr val="00B050"/>
                </a:solidFill>
                <a:effectLst>
                  <a:outerShdw blurRad="41275" dist="20320" dir="1800000" algn="tl" rotWithShape="0">
                    <a:srgbClr val="000000">
                      <a:alpha val="40000"/>
                    </a:srgbClr>
                  </a:outerShdw>
                </a:effectLst>
              </a:rPr>
              <a:t>право</a:t>
            </a:r>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131840" y="548680"/>
            <a:ext cx="5614998" cy="1143000"/>
          </a:xfrm>
        </p:spPr>
        <p:txBody>
          <a:bodyPr>
            <a:normAutofit fontScale="90000"/>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uk-UA" b="1" cap="all" dirty="0">
                <a:ln/>
                <a:solidFill>
                  <a:srgbClr val="00B05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2. Спадкування за </a:t>
            </a:r>
            <a:r>
              <a:rPr lang="uk-UA" b="1" cap="all" dirty="0" smtClean="0">
                <a:ln/>
                <a:solidFill>
                  <a:srgbClr val="00B05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заповітом</a:t>
            </a:r>
            <a:endParaRPr lang="uk-UA" b="1" cap="all" dirty="0">
              <a:ln/>
              <a:solidFill>
                <a:srgbClr val="00B050"/>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Объект 2"/>
          <p:cNvSpPr>
            <a:spLocks noGrp="1"/>
          </p:cNvSpPr>
          <p:nvPr>
            <p:ph idx="1"/>
          </p:nvPr>
        </p:nvSpPr>
        <p:spPr>
          <a:xfrm>
            <a:off x="3203848" y="1988840"/>
            <a:ext cx="5482952" cy="4137323"/>
          </a:xfrm>
        </p:spPr>
        <p:txBody>
          <a:bodyPr>
            <a:normAutofit/>
          </a:bodyPr>
          <a:lstStyle/>
          <a:p>
            <a:pPr marL="0" indent="0" algn="just">
              <a:buNone/>
            </a:pPr>
            <a:r>
              <a:rPr lang="uk-UA" dirty="0"/>
              <a:t> Як відомо, у своєму історичному розвитку спадкування за заповітом з'явилося після спадкування за законом і відразу набуло в Римі найголовнішого значення. Уже Закони </a:t>
            </a:r>
            <a:r>
              <a:rPr lang="en-US" dirty="0"/>
              <a:t>XII </a:t>
            </a:r>
            <a:r>
              <a:rPr lang="uk-UA" dirty="0"/>
              <a:t>таблиць визнають переваги заповіту і вважають його чинність цілком нормальною. З часом значення заповіту чимраз зростає.</a:t>
            </a:r>
          </a:p>
        </p:txBody>
      </p:sp>
    </p:spTree>
    <p:extLst>
      <p:ext uri="{BB962C8B-B14F-4D97-AF65-F5344CB8AC3E}">
        <p14:creationId xmlns:p14="http://schemas.microsoft.com/office/powerpoint/2010/main" val="115269839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heel(1)">
                                      <p:cBhvr>
                                        <p:cTn id="10"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419872" y="188640"/>
            <a:ext cx="5482952" cy="5616624"/>
          </a:xfrm>
        </p:spPr>
        <p:txBody>
          <a:bodyPr>
            <a:normAutofit/>
          </a:bodyPr>
          <a:lstStyle/>
          <a:p>
            <a:pPr marL="0" indent="0" algn="just">
              <a:buNone/>
            </a:pPr>
            <a:r>
              <a:rPr lang="uk-UA" dirty="0"/>
              <a:t> </a:t>
            </a:r>
            <a:r>
              <a:rPr lang="uk-UA" b="1" i="1" dirty="0">
                <a:solidFill>
                  <a:srgbClr val="FF0000"/>
                </a:solidFill>
              </a:rPr>
              <a:t>Заповіт</a:t>
            </a:r>
            <a:r>
              <a:rPr lang="uk-UA" dirty="0"/>
              <a:t> (</a:t>
            </a:r>
            <a:r>
              <a:rPr lang="en-US" dirty="0" err="1"/>
              <a:t>testamentum</a:t>
            </a:r>
            <a:r>
              <a:rPr lang="en-US" dirty="0"/>
              <a:t>) - </a:t>
            </a:r>
            <a:r>
              <a:rPr lang="uk-UA" dirty="0"/>
              <a:t>це виражене в законній формі розпорядження власника своїм майном на випадок смерті. Оскільки в римській сім'ї єдиним і неподільним власником майна був </a:t>
            </a:r>
            <a:r>
              <a:rPr lang="uk-UA" dirty="0" err="1"/>
              <a:t>домовладика</a:t>
            </a:r>
            <a:r>
              <a:rPr lang="uk-UA" dirty="0"/>
              <a:t> (</a:t>
            </a:r>
            <a:r>
              <a:rPr lang="en-US" dirty="0"/>
              <a:t>paterfamilias), </a:t>
            </a:r>
            <a:r>
              <a:rPr lang="uk-UA" dirty="0"/>
              <a:t>то на випадок смерті тільки він міг розпоряджатися своїм майном і вказати, кому, в якому порядку і в яких частках повинно перейти його майно.</a:t>
            </a:r>
          </a:p>
        </p:txBody>
      </p:sp>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9174" y="3933056"/>
            <a:ext cx="4203710" cy="2592288"/>
          </a:xfrm>
          <a:prstGeom prst="rect">
            <a:avLst/>
          </a:prstGeom>
          <a:effectLst>
            <a:softEdge rad="127000"/>
          </a:effectLst>
        </p:spPr>
      </p:pic>
    </p:spTree>
    <p:extLst>
      <p:ext uri="{BB962C8B-B14F-4D97-AF65-F5344CB8AC3E}">
        <p14:creationId xmlns:p14="http://schemas.microsoft.com/office/powerpoint/2010/main" val="17529073"/>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03648" y="476672"/>
            <a:ext cx="5904656" cy="5904656"/>
          </a:xfrm>
        </p:spPr>
        <p:txBody>
          <a:bodyPr>
            <a:normAutofit fontScale="92500" lnSpcReduction="10000"/>
          </a:bodyPr>
          <a:lstStyle/>
          <a:p>
            <a:pPr marL="0" indent="0" algn="just">
              <a:buNone/>
            </a:pPr>
            <a:r>
              <a:rPr lang="uk-UA" b="1" i="1" u="sng" dirty="0">
                <a:solidFill>
                  <a:srgbClr val="FF0000"/>
                </a:solidFill>
              </a:rPr>
              <a:t>Заповіт </a:t>
            </a:r>
            <a:r>
              <a:rPr lang="uk-UA" dirty="0"/>
              <a:t>- це одностороннє волевиявлення, на підставі якого можуть виникнути певні права і обов'язки для інших осіб - спадкоємців. Це односторонній правочин, який може реалізуватися лише за умови, що особи, визначені як спадкоємці, також виявлять волю на прийняття спадщини. Тут немає збігу двостороннього і одночасного волевиявлення, яке є у випадку укладання договору, оскільки особи, яка склала заповіт, вже немає в живих. Тому заповіт не можна визнати договором у загальному розумінні, хоч тут є вираз волі як з боку спадкодавця, так і з боку спадкоємців. Спадкодавець у будь-який час може скасу­вати або змінити своє розпорядження, чого не може зробити одна із сторін у договірних відносинах, що підтверджує односторонній характер заповіту.</a:t>
            </a:r>
          </a:p>
        </p:txBody>
      </p:sp>
    </p:spTree>
    <p:extLst>
      <p:ext uri="{BB962C8B-B14F-4D97-AF65-F5344CB8AC3E}">
        <p14:creationId xmlns:p14="http://schemas.microsoft.com/office/powerpoint/2010/main" val="274345700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59832" y="620688"/>
            <a:ext cx="5832648" cy="5832648"/>
          </a:xfrm>
        </p:spPr>
        <p:txBody>
          <a:bodyPr>
            <a:normAutofit lnSpcReduction="10000"/>
          </a:bodyPr>
          <a:lstStyle/>
          <a:p>
            <a:pPr marL="0" indent="0" algn="just">
              <a:buNone/>
            </a:pPr>
            <a:r>
              <a:rPr lang="uk-UA" dirty="0" smtClean="0"/>
              <a:t>Отже</a:t>
            </a:r>
            <a:r>
              <a:rPr lang="uk-UA" b="1" i="1" dirty="0" smtClean="0"/>
              <a:t>,</a:t>
            </a:r>
            <a:r>
              <a:rPr lang="uk-UA" b="1" i="1" dirty="0" smtClean="0">
                <a:solidFill>
                  <a:srgbClr val="FF0000"/>
                </a:solidFill>
              </a:rPr>
              <a:t> </a:t>
            </a:r>
            <a:r>
              <a:rPr lang="uk-UA" b="1" i="1" dirty="0">
                <a:solidFill>
                  <a:srgbClr val="FF0000"/>
                </a:solidFill>
              </a:rPr>
              <a:t>заповіт </a:t>
            </a:r>
            <a:r>
              <a:rPr lang="uk-UA" dirty="0"/>
              <a:t>- це розпорядження майном з відкладною умовою, бо воно набуває чинності лише з настанням умови - смерті спадкодавця. Ця обставина й зумовила суворі вимоги до заповіту, оскільки в разі сумніву у будь-якому положенні заповіту спитати про істинний намір спадкодавця вже неможливо. Для визнання за заповітом юридичної сили він повинен відповідати таким вимогам: заповіт має бути складений у визначеній законом формі; спадкодавець повинен володіти активною заповітною правоздатністю; у заповіті мають бути визначені конкретні спадкоємці, які володіють пасивною заповітною правоздатністю.</a:t>
            </a:r>
          </a:p>
        </p:txBody>
      </p:sp>
    </p:spTree>
    <p:extLst>
      <p:ext uri="{BB962C8B-B14F-4D97-AF65-F5344CB8AC3E}">
        <p14:creationId xmlns:p14="http://schemas.microsoft.com/office/powerpoint/2010/main" val="2440142867"/>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59832" y="620688"/>
            <a:ext cx="5626968" cy="5505475"/>
          </a:xfrm>
        </p:spPr>
        <p:txBody>
          <a:bodyPr>
            <a:normAutofit/>
          </a:bodyPr>
          <a:lstStyle/>
          <a:p>
            <a:pPr marL="0" indent="0" algn="just">
              <a:buNone/>
            </a:pPr>
            <a:r>
              <a:rPr lang="uk-UA" dirty="0"/>
              <a:t> У межах кожного історичного періоду встановлювалась відповідна форма заповіту. За свідченням </a:t>
            </a:r>
            <a:r>
              <a:rPr lang="uk-UA" dirty="0" err="1"/>
              <a:t>Гая</a:t>
            </a:r>
            <a:r>
              <a:rPr lang="uk-UA" dirty="0"/>
              <a:t>, </a:t>
            </a:r>
            <a:r>
              <a:rPr lang="uk-UA" b="1" i="1" u="sng" dirty="0"/>
              <a:t>найдавнішою формою заповіту</a:t>
            </a:r>
            <a:r>
              <a:rPr lang="uk-UA" dirty="0"/>
              <a:t> були заповіти, укладені по куріях на народних зборах, які відбувалися під головуванням жерців. Збори з цією метою скликалися двічі на рік - ймовірно, 24 березня і 24 травня. У присутності всього народу спадкодавець усно проголошував свою волю і визначав свого спадкоємця, а потім звертався до присутніх з проханням засвідчити цей факт.</a:t>
            </a:r>
          </a:p>
        </p:txBody>
      </p:sp>
    </p:spTree>
    <p:extLst>
      <p:ext uri="{BB962C8B-B14F-4D97-AF65-F5344CB8AC3E}">
        <p14:creationId xmlns:p14="http://schemas.microsoft.com/office/powerpoint/2010/main" val="79848771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209506"/>
            <a:ext cx="8229600" cy="4525963"/>
          </a:xfrm>
        </p:spPr>
        <p:txBody>
          <a:bodyPr/>
          <a:lstStyle/>
          <a:p>
            <a:pPr marL="0" indent="0" algn="just">
              <a:buNone/>
            </a:pPr>
            <a:r>
              <a:rPr lang="uk-UA" dirty="0" smtClean="0"/>
              <a:t> 		</a:t>
            </a:r>
            <a:r>
              <a:rPr lang="uk-UA" b="1" i="1" u="sng" dirty="0" smtClean="0"/>
              <a:t>Друга форма стародавнього заповіту </a:t>
            </a:r>
            <a:r>
              <a:rPr lang="uk-UA" dirty="0" smtClean="0"/>
              <a:t>- тестамент (</a:t>
            </a:r>
            <a:r>
              <a:rPr lang="uk-UA" dirty="0" err="1" smtClean="0"/>
              <a:t>testamentum</a:t>
            </a:r>
            <a:r>
              <a:rPr lang="uk-UA" dirty="0" smtClean="0"/>
              <a:t>), який здійснювався перед фронтом війська під час походу або перед боєм, тобто знову ж таки перед народом.</a:t>
            </a:r>
            <a:endParaRPr lang="uk-UA" dirty="0"/>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9632" y="2132856"/>
            <a:ext cx="6552728" cy="4095455"/>
          </a:xfrm>
          <a:prstGeom prst="rect">
            <a:avLst/>
          </a:prstGeom>
          <a:effectLst>
            <a:softEdge rad="317500"/>
          </a:effectLst>
        </p:spPr>
      </p:pic>
    </p:spTree>
    <p:extLst>
      <p:ext uri="{BB962C8B-B14F-4D97-AF65-F5344CB8AC3E}">
        <p14:creationId xmlns:p14="http://schemas.microsoft.com/office/powerpoint/2010/main" val="27030103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131840" y="836712"/>
            <a:ext cx="5554960" cy="5289451"/>
          </a:xfrm>
        </p:spPr>
        <p:txBody>
          <a:bodyPr>
            <a:normAutofit/>
          </a:bodyPr>
          <a:lstStyle/>
          <a:p>
            <a:pPr marL="0" indent="0" algn="just">
              <a:buNone/>
            </a:pPr>
            <a:r>
              <a:rPr lang="uk-UA" dirty="0" smtClean="0"/>
              <a:t> Отже, обидві форми </a:t>
            </a:r>
            <a:r>
              <a:rPr lang="uk-UA" dirty="0" err="1" smtClean="0"/>
              <a:t>староримського</a:t>
            </a:r>
            <a:r>
              <a:rPr lang="uk-UA" dirty="0" smtClean="0"/>
              <a:t> заповіту були публічними і гласними. Воля спадкодавця мала бути виявлена вголос перед народом і тому ставала відома кожному. Ця обставина не зовсім задовольняла спадкодавця, який не завжди бажав надавати гласності своїм посмертним розпорядженням. Крім того, кожна названа форма мала свої спеціальні незручності.</a:t>
            </a:r>
            <a:endParaRPr lang="uk-UA" dirty="0"/>
          </a:p>
        </p:txBody>
      </p:sp>
    </p:spTree>
    <p:extLst>
      <p:ext uri="{BB962C8B-B14F-4D97-AF65-F5344CB8AC3E}">
        <p14:creationId xmlns:p14="http://schemas.microsoft.com/office/powerpoint/2010/main" val="130327911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75856" y="2204864"/>
            <a:ext cx="5410944" cy="3921299"/>
          </a:xfrm>
        </p:spPr>
        <p:txBody>
          <a:bodyPr/>
          <a:lstStyle/>
          <a:p>
            <a:pPr marL="0" indent="0" algn="just">
              <a:buNone/>
            </a:pPr>
            <a:r>
              <a:rPr lang="uk-UA" dirty="0" smtClean="0"/>
              <a:t> Якщо померлий не залишав заповіту або залишений заповіт не набував дії (спадкоємець помирав раніше за спадкодавця), то настає спадкування за законом.</a:t>
            </a:r>
            <a:endParaRPr lang="uk-UA" dirty="0"/>
          </a:p>
        </p:txBody>
      </p:sp>
    </p:spTree>
    <p:extLst>
      <p:ext uri="{BB962C8B-B14F-4D97-AF65-F5344CB8AC3E}">
        <p14:creationId xmlns:p14="http://schemas.microsoft.com/office/powerpoint/2010/main" val="2586079794"/>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lgn="just">
              <a:buNone/>
            </a:pPr>
            <a:r>
              <a:rPr lang="uk-UA" dirty="0"/>
              <a:t> Спадкування за законом виникло раніше, ніж спадкування за заповітом, пройшовши складний і тривалий шлях становлення. У процесі свого історичного розвитку склалися такі види спадкоємства за законом: спадкування за </a:t>
            </a:r>
            <a:r>
              <a:rPr lang="en-US" dirty="0"/>
              <a:t>jus </a:t>
            </a:r>
            <a:r>
              <a:rPr lang="en-US" dirty="0" err="1"/>
              <a:t>civile</a:t>
            </a:r>
            <a:r>
              <a:rPr lang="en-US" dirty="0"/>
              <a:t>, </a:t>
            </a:r>
            <a:r>
              <a:rPr lang="uk-UA" dirty="0"/>
              <a:t>спадкоємство за преторським правом - </a:t>
            </a:r>
            <a:r>
              <a:rPr lang="en-US" dirty="0" err="1"/>
              <a:t>bonorum</a:t>
            </a:r>
            <a:r>
              <a:rPr lang="en-US" dirty="0"/>
              <a:t> </a:t>
            </a:r>
            <a:r>
              <a:rPr lang="en-US" dirty="0" err="1"/>
              <a:t>possessio</a:t>
            </a:r>
            <a:r>
              <a:rPr lang="en-US" dirty="0"/>
              <a:t>, </a:t>
            </a:r>
            <a:r>
              <a:rPr lang="uk-UA" dirty="0"/>
              <a:t>спадкоємство за правом Юстиніана.</a:t>
            </a:r>
          </a:p>
        </p:txBody>
      </p:sp>
    </p:spTree>
    <p:extLst>
      <p:ext uri="{BB962C8B-B14F-4D97-AF65-F5344CB8AC3E}">
        <p14:creationId xmlns:p14="http://schemas.microsoft.com/office/powerpoint/2010/main" val="309841915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03848" y="1340768"/>
            <a:ext cx="5482952" cy="4785395"/>
          </a:xfrm>
        </p:spPr>
        <p:txBody>
          <a:bodyPr>
            <a:normAutofit/>
          </a:bodyPr>
          <a:lstStyle/>
          <a:p>
            <a:pPr marL="0" indent="0" algn="just">
              <a:buNone/>
            </a:pPr>
            <a:r>
              <a:rPr lang="uk-UA" dirty="0" smtClean="0"/>
              <a:t> Уже Закони XII таблиць встановили, що відкриття спадщини за законом можливе тільки тоді, коли немає заповіту. І саме спадкування за законом визначалося положеннями Закону XII таблиць. Можна сказати, що Законами XII таблиць і дальшим розвитком цивільного права (</a:t>
            </a:r>
            <a:r>
              <a:rPr lang="uk-UA" dirty="0" err="1" smtClean="0"/>
              <a:t>jus</a:t>
            </a:r>
            <a:r>
              <a:rPr lang="uk-UA" dirty="0" smtClean="0"/>
              <a:t> </a:t>
            </a:r>
            <a:r>
              <a:rPr lang="uk-UA" dirty="0" err="1" smtClean="0"/>
              <a:t>civile</a:t>
            </a:r>
            <a:r>
              <a:rPr lang="uk-UA" dirty="0" smtClean="0"/>
              <a:t>) були закладені основи спадкування за законом.</a:t>
            </a:r>
            <a:endParaRPr lang="uk-UA" dirty="0"/>
          </a:p>
        </p:txBody>
      </p:sp>
    </p:spTree>
    <p:extLst>
      <p:ext uri="{BB962C8B-B14F-4D97-AF65-F5344CB8AC3E}">
        <p14:creationId xmlns:p14="http://schemas.microsoft.com/office/powerpoint/2010/main" val="240071335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i="1" dirty="0" smtClean="0"/>
              <a:t>ПЛАН</a:t>
            </a:r>
            <a:endParaRPr lang="uk-UA" b="1" i="1" dirty="0"/>
          </a:p>
        </p:txBody>
      </p:sp>
      <p:sp>
        <p:nvSpPr>
          <p:cNvPr id="3" name="Объект 2"/>
          <p:cNvSpPr>
            <a:spLocks noGrp="1"/>
          </p:cNvSpPr>
          <p:nvPr>
            <p:ph idx="1"/>
          </p:nvPr>
        </p:nvSpPr>
        <p:spPr/>
        <p:txBody>
          <a:bodyPr>
            <a:normAutofit/>
          </a:bodyPr>
          <a:lstStyle/>
          <a:p>
            <a:pPr marL="0" indent="0">
              <a:buNone/>
            </a:pPr>
            <a:r>
              <a:rPr lang="uk-UA" dirty="0" smtClean="0"/>
              <a:t>1. Загальні поняття спадкового права</a:t>
            </a:r>
          </a:p>
          <a:p>
            <a:pPr marL="0" indent="0">
              <a:buNone/>
            </a:pPr>
            <a:r>
              <a:rPr lang="uk-UA" dirty="0" smtClean="0"/>
              <a:t>2. Спадкування за заповітом</a:t>
            </a:r>
          </a:p>
          <a:p>
            <a:pPr marL="0" indent="0">
              <a:buNone/>
            </a:pPr>
            <a:r>
              <a:rPr lang="uk-UA" dirty="0" smtClean="0"/>
              <a:t>3. Спадкування за законом</a:t>
            </a:r>
          </a:p>
          <a:p>
            <a:pPr marL="0" indent="0">
              <a:buNone/>
            </a:pPr>
            <a:endParaRPr lang="ru-RU" dirty="0"/>
          </a:p>
          <a:p>
            <a:pPr marL="0" indent="0">
              <a:buNone/>
            </a:pPr>
            <a:r>
              <a:rPr lang="ru-RU" dirty="0"/>
              <a:t> </a:t>
            </a:r>
            <a:endParaRPr lang="uk-UA" dirty="0"/>
          </a:p>
        </p:txBody>
      </p:sp>
    </p:spTree>
    <p:extLst>
      <p:ext uri="{BB962C8B-B14F-4D97-AF65-F5344CB8AC3E}">
        <p14:creationId xmlns:p14="http://schemas.microsoft.com/office/powerpoint/2010/main" val="10305902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down)">
                                      <p:cBhvr>
                                        <p:cTn id="10" dur="500"/>
                                        <p:tgtEl>
                                          <p:spTgt spid="3">
                                            <p:txEl>
                                              <p:pRg st="0" end="0"/>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ipe(down)">
                                      <p:cBhvr>
                                        <p:cTn id="13" dur="500"/>
                                        <p:tgtEl>
                                          <p:spTgt spid="3">
                                            <p:txEl>
                                              <p:pRg st="1" end="1"/>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down)">
                                      <p:cBhvr>
                                        <p:cTn id="16" dur="500"/>
                                        <p:tgtEl>
                                          <p:spTgt spid="3">
                                            <p:txEl>
                                              <p:pRg st="2" end="2"/>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131840" y="620688"/>
            <a:ext cx="5760640" cy="5904656"/>
          </a:xfrm>
        </p:spPr>
        <p:txBody>
          <a:bodyPr>
            <a:noAutofit/>
          </a:bodyPr>
          <a:lstStyle/>
          <a:p>
            <a:pPr marL="0" indent="0" algn="just">
              <a:buNone/>
            </a:pPr>
            <a:r>
              <a:rPr lang="uk-UA" sz="2200" dirty="0" smtClean="0"/>
              <a:t>Але розвиток економічного життя, зміцнення приватної власності, витіснення </a:t>
            </a:r>
            <a:r>
              <a:rPr lang="uk-UA" sz="2200" dirty="0" err="1" smtClean="0"/>
              <a:t>агнатичного</a:t>
            </a:r>
            <a:r>
              <a:rPr lang="uk-UA" sz="2200" dirty="0" smtClean="0"/>
              <a:t> споріднення </a:t>
            </a:r>
            <a:r>
              <a:rPr lang="uk-UA" sz="2200" dirty="0" err="1" smtClean="0"/>
              <a:t>когнатичним</a:t>
            </a:r>
            <a:r>
              <a:rPr lang="uk-UA" sz="2200" dirty="0" smtClean="0"/>
              <a:t> вимагали нових підходів, нових принципів спадкування за законом. І такі принципи були вироблені преторською практикою </a:t>
            </a:r>
            <a:r>
              <a:rPr lang="uk-UA" sz="2200" dirty="0" err="1" smtClean="0"/>
              <a:t>центумвірального</a:t>
            </a:r>
            <a:r>
              <a:rPr lang="uk-UA" sz="2200" dirty="0" smtClean="0"/>
              <a:t> суду.</a:t>
            </a:r>
          </a:p>
          <a:p>
            <a:pPr marL="0" indent="0" algn="just">
              <a:buNone/>
            </a:pPr>
            <a:r>
              <a:rPr lang="uk-UA" sz="2200" dirty="0" smtClean="0"/>
              <a:t>       Весь попередній розвиток римського спадкового права дав змогу імператору Юстиніану своїми 118 і 127 новелами провести кардинальну реформу спадкування за законом. В основу спадкування за законом у новелах Юстиніана покладено </a:t>
            </a:r>
            <a:r>
              <a:rPr lang="uk-UA" sz="2200" dirty="0" err="1" smtClean="0"/>
              <a:t>когнатичне</a:t>
            </a:r>
            <a:r>
              <a:rPr lang="uk-UA" sz="2200" dirty="0" smtClean="0"/>
              <a:t> (кровне) споріднення та індивідуальна приватна власність</a:t>
            </a:r>
            <a:r>
              <a:rPr lang="uk-UA" sz="2400" dirty="0" smtClean="0"/>
              <a:t>.</a:t>
            </a:r>
            <a:endParaRPr lang="uk-UA" sz="2400" dirty="0"/>
          </a:p>
        </p:txBody>
      </p:sp>
    </p:spTree>
    <p:extLst>
      <p:ext uri="{BB962C8B-B14F-4D97-AF65-F5344CB8AC3E}">
        <p14:creationId xmlns:p14="http://schemas.microsoft.com/office/powerpoint/2010/main" val="43145007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nodeType="with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par>
                                <p:cTn id="12" presetID="41" presetClass="entr" presetSubtype="0" fill="hold" nodeType="withEffect">
                                  <p:stCondLst>
                                    <p:cond delay="0"/>
                                  </p:stCondLst>
                                  <p:iterate type="lt">
                                    <p:tmPct val="10000"/>
                                  </p:iterate>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6"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59832" y="620688"/>
            <a:ext cx="5760640" cy="5760640"/>
          </a:xfrm>
        </p:spPr>
        <p:txBody>
          <a:bodyPr>
            <a:noAutofit/>
          </a:bodyPr>
          <a:lstStyle/>
          <a:p>
            <a:pPr marL="0" indent="0" algn="just">
              <a:spcBef>
                <a:spcPts val="0"/>
              </a:spcBef>
              <a:buNone/>
            </a:pPr>
            <a:r>
              <a:rPr lang="uk-UA" sz="1900" i="1" dirty="0" smtClean="0"/>
              <a:t> Якщо за цивільним правом розрізняли три класи спадкоємців, а за преторськими едиктами - чотири, то Юстиніан усіх потенціальних спадкоємців розділив на п'ять класів. </a:t>
            </a:r>
            <a:r>
              <a:rPr lang="uk-UA" sz="1900" b="1" i="1" dirty="0" smtClean="0">
                <a:solidFill>
                  <a:srgbClr val="FF0000"/>
                </a:solidFill>
              </a:rPr>
              <a:t>Перший клас спадкоємців</a:t>
            </a:r>
            <a:r>
              <a:rPr lang="uk-UA" sz="1900" dirty="0" smtClean="0"/>
              <a:t> за законом становили усі низхідні родичі померлого. Це, зокрема, сини, дочки, внуки, правнуки. При цьому спадкоємці ближчого ступеня усували від спадкування спадкоємців дальшого стуленя. Тому за життя дітей спадкодавця їх діти (внуки спадкодавця) до спадкування зазвичай не </a:t>
            </a:r>
            <a:r>
              <a:rPr lang="uk-UA" sz="1900" dirty="0" err="1" smtClean="0"/>
              <a:t>закликалися</a:t>
            </a:r>
            <a:r>
              <a:rPr lang="uk-UA" sz="1900" dirty="0" smtClean="0"/>
              <a:t>. Внуки могли </a:t>
            </a:r>
            <a:r>
              <a:rPr lang="uk-UA" sz="1900" dirty="0" err="1" smtClean="0"/>
              <a:t>закликатися</a:t>
            </a:r>
            <a:r>
              <a:rPr lang="uk-UA" sz="1900" dirty="0" smtClean="0"/>
              <a:t> до спадкування лише в тому випадку, коли немає в живих їхнього батька - сина спадкодавця. У цьому випадку внуки мали право дістати ту частку, яку одержав би їх батько, якщо б пережив спадкодавця. Така участь у спадкуванні називається спадкуванням за правом представництва, тобто внуки у даному випадку ніби представляють собою свого померлого батька.</a:t>
            </a:r>
            <a:endParaRPr lang="uk-UA" sz="1900" dirty="0"/>
          </a:p>
        </p:txBody>
      </p:sp>
    </p:spTree>
    <p:extLst>
      <p:ext uri="{BB962C8B-B14F-4D97-AF65-F5344CB8AC3E}">
        <p14:creationId xmlns:p14="http://schemas.microsoft.com/office/powerpoint/2010/main" val="227984709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131840" y="908720"/>
            <a:ext cx="5554960" cy="5217443"/>
          </a:xfrm>
        </p:spPr>
        <p:txBody>
          <a:bodyPr>
            <a:normAutofit/>
          </a:bodyPr>
          <a:lstStyle/>
          <a:p>
            <a:pPr marL="0" indent="0" algn="just">
              <a:buNone/>
            </a:pPr>
            <a:r>
              <a:rPr lang="uk-UA" dirty="0"/>
              <a:t> </a:t>
            </a:r>
            <a:r>
              <a:rPr lang="uk-UA" b="1" i="1" dirty="0">
                <a:solidFill>
                  <a:srgbClr val="FF0000"/>
                </a:solidFill>
              </a:rPr>
              <a:t>До другого класу </a:t>
            </a:r>
            <a:r>
              <a:rPr lang="uk-UA" dirty="0"/>
              <a:t>спадкоємців за законом відносилися висхідні родичі - батько, мати, дід, баба, а також </a:t>
            </a:r>
            <a:r>
              <a:rPr lang="uk-UA" dirty="0" err="1"/>
              <a:t>повнорідні</a:t>
            </a:r>
            <a:r>
              <a:rPr lang="uk-UA" dirty="0"/>
              <a:t> брати і сестри та їхні діти.</a:t>
            </a:r>
          </a:p>
          <a:p>
            <a:pPr marL="0" indent="0" algn="just">
              <a:buNone/>
            </a:pPr>
            <a:endParaRPr lang="uk-UA" dirty="0"/>
          </a:p>
          <a:p>
            <a:pPr marL="0" indent="0" algn="just">
              <a:buNone/>
            </a:pPr>
            <a:r>
              <a:rPr lang="uk-UA" dirty="0"/>
              <a:t>       </a:t>
            </a:r>
            <a:r>
              <a:rPr lang="uk-UA" b="1" i="1" dirty="0">
                <a:solidFill>
                  <a:srgbClr val="FF0000"/>
                </a:solidFill>
              </a:rPr>
              <a:t>Третій клас </a:t>
            </a:r>
            <a:r>
              <a:rPr lang="uk-UA" dirty="0"/>
              <a:t>спадкоємців за законом - це </a:t>
            </a:r>
            <a:r>
              <a:rPr lang="uk-UA" dirty="0" err="1"/>
              <a:t>неповнорідні</a:t>
            </a:r>
            <a:r>
              <a:rPr lang="uk-UA" dirty="0"/>
              <a:t> брати і сестри, а також їхні діти.</a:t>
            </a:r>
          </a:p>
        </p:txBody>
      </p:sp>
    </p:spTree>
    <p:extLst>
      <p:ext uri="{BB962C8B-B14F-4D97-AF65-F5344CB8AC3E}">
        <p14:creationId xmlns:p14="http://schemas.microsoft.com/office/powerpoint/2010/main" val="225170193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131840" y="908720"/>
            <a:ext cx="5554960" cy="5217443"/>
          </a:xfrm>
        </p:spPr>
        <p:txBody>
          <a:bodyPr>
            <a:normAutofit/>
          </a:bodyPr>
          <a:lstStyle/>
          <a:p>
            <a:pPr marL="0" indent="0" algn="just">
              <a:buNone/>
            </a:pPr>
            <a:r>
              <a:rPr lang="uk-UA" b="1" i="1" dirty="0">
                <a:solidFill>
                  <a:srgbClr val="FF0000"/>
                </a:solidFill>
              </a:rPr>
              <a:t>До четвертого класу </a:t>
            </a:r>
            <a:r>
              <a:rPr lang="uk-UA" dirty="0"/>
              <a:t>спадкоємців входили усі інші родичі без обмеження ступенів. При цьому родичі ближчого ступеня усували від спадкування родичів більш віддаленого ступеня.</a:t>
            </a:r>
          </a:p>
          <a:p>
            <a:pPr marL="0" indent="0" algn="just">
              <a:buNone/>
            </a:pPr>
            <a:endParaRPr lang="uk-UA" dirty="0"/>
          </a:p>
          <a:p>
            <a:pPr marL="0" indent="0" algn="just">
              <a:buNone/>
            </a:pPr>
            <a:r>
              <a:rPr lang="uk-UA" dirty="0"/>
              <a:t>       </a:t>
            </a:r>
            <a:r>
              <a:rPr lang="uk-UA" b="1" i="1" dirty="0">
                <a:solidFill>
                  <a:srgbClr val="FF0000"/>
                </a:solidFill>
              </a:rPr>
              <a:t>До п'ятого класу спадкоємців </a:t>
            </a:r>
            <a:r>
              <a:rPr lang="uk-UA" dirty="0"/>
              <a:t>за законом відносилися чоловік або жінка, які пережили одне одного.</a:t>
            </a:r>
          </a:p>
        </p:txBody>
      </p:sp>
    </p:spTree>
    <p:extLst>
      <p:ext uri="{BB962C8B-B14F-4D97-AF65-F5344CB8AC3E}">
        <p14:creationId xmlns:p14="http://schemas.microsoft.com/office/powerpoint/2010/main" val="19339364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heel(1)">
                                      <p:cBhvr>
                                        <p:cTn id="10"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131840" y="836712"/>
            <a:ext cx="5554960" cy="5289451"/>
          </a:xfrm>
        </p:spPr>
        <p:txBody>
          <a:bodyPr>
            <a:normAutofit lnSpcReduction="10000"/>
          </a:bodyPr>
          <a:lstStyle/>
          <a:p>
            <a:pPr marL="0" indent="0" algn="just">
              <a:buNone/>
            </a:pPr>
            <a:r>
              <a:rPr lang="uk-UA" dirty="0" smtClean="0"/>
              <a:t> Чоловік, який пережив дружину, або жінка, яка пережила чоловіка </a:t>
            </a:r>
            <a:r>
              <a:rPr lang="uk-UA" dirty="0" err="1" smtClean="0"/>
              <a:t>закликалися</a:t>
            </a:r>
            <a:r>
              <a:rPr lang="uk-UA" dirty="0" smtClean="0"/>
              <a:t> до спадкування, якщо нікого з названих вище родичів у спадкодавця не виявилося, або ніхто з них не прийняв спадщини. Практично подружжя, яке пережило одне одного, дуже рідко могло бути спадкоємцем. Щоправда, "бідна вдова" могла одержати 1/4 частину майна померлого заможного чоловіка. Однак обов'язкова частка такої вдови залежала від кількості дітей. Якщо вона мала трьох і більше дітей, то одержувала рівну частку з дітьми.</a:t>
            </a:r>
            <a:endParaRPr lang="uk-UA" dirty="0"/>
          </a:p>
        </p:txBody>
      </p:sp>
    </p:spTree>
    <p:extLst>
      <p:ext uri="{BB962C8B-B14F-4D97-AF65-F5344CB8AC3E}">
        <p14:creationId xmlns:p14="http://schemas.microsoft.com/office/powerpoint/2010/main" val="63422899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63070" y="201706"/>
            <a:ext cx="8229600" cy="4525963"/>
          </a:xfrm>
        </p:spPr>
        <p:txBody>
          <a:bodyPr>
            <a:normAutofit/>
          </a:bodyPr>
          <a:lstStyle/>
          <a:p>
            <a:pPr marL="0" indent="0" algn="just">
              <a:buNone/>
            </a:pPr>
            <a:r>
              <a:rPr lang="uk-UA" dirty="0"/>
              <a:t> </a:t>
            </a:r>
            <a:r>
              <a:rPr lang="uk-UA" sz="1800" dirty="0"/>
              <a:t>Отже, за правом Юстиніана суворо додержувались принципу: не допускалося одночасне закликання до спадкування спадкоємців різних класів. Ніхто із спадкоємців інших класів, якщо є спадкоємці першого класу, не міг бути закликаний до спадкування. Коло спадкоємців у праві Юстиніана було практично обмежене.</a:t>
            </a:r>
          </a:p>
        </p:txBody>
      </p:sp>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84784" y="1844824"/>
            <a:ext cx="5904656" cy="4768779"/>
          </a:xfrm>
          <a:prstGeom prst="rect">
            <a:avLst/>
          </a:prstGeom>
          <a:effectLst>
            <a:softEdge rad="317500"/>
          </a:effectLst>
        </p:spPr>
      </p:pic>
    </p:spTree>
    <p:extLst>
      <p:ext uri="{BB962C8B-B14F-4D97-AF65-F5344CB8AC3E}">
        <p14:creationId xmlns:p14="http://schemas.microsoft.com/office/powerpoint/2010/main" val="232388138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2000"/>
                                        <p:tgtEl>
                                          <p:spTgt spid="2"/>
                                        </p:tgtEl>
                                      </p:cBhvr>
                                    </p:animEffect>
                                    <p:anim calcmode="lin" valueType="num">
                                      <p:cBhvr>
                                        <p:cTn id="13" dur="2000" fill="hold"/>
                                        <p:tgtEl>
                                          <p:spTgt spid="2"/>
                                        </p:tgtEl>
                                        <p:attrNameLst>
                                          <p:attrName>ppt_w</p:attrName>
                                        </p:attrNameLst>
                                      </p:cBhvr>
                                      <p:tavLst>
                                        <p:tav tm="0" fmla="#ppt_w*sin(2.5*pi*$)">
                                          <p:val>
                                            <p:fltVal val="0"/>
                                          </p:val>
                                        </p:tav>
                                        <p:tav tm="100000">
                                          <p:val>
                                            <p:fltVal val="1"/>
                                          </p:val>
                                        </p:tav>
                                      </p:tavLst>
                                    </p:anim>
                                    <p:anim calcmode="lin" valueType="num">
                                      <p:cBhvr>
                                        <p:cTn id="14"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lgn="just">
              <a:buNone/>
            </a:pPr>
            <a:r>
              <a:rPr lang="uk-UA" dirty="0"/>
              <a:t> На закінчення слід зазначити, що впорядкування системи спадкування за законом, відмова від зовсім застарілого </a:t>
            </a:r>
            <a:r>
              <a:rPr lang="uk-UA" dirty="0" err="1"/>
              <a:t>агнатичного</a:t>
            </a:r>
            <a:r>
              <a:rPr lang="uk-UA" dirty="0"/>
              <a:t> принципу і встановлення спадкування на засадах кровного споріднення без всяких обмежень для жінок є безперечною і великою заслугою </a:t>
            </a:r>
            <a:r>
              <a:rPr lang="uk-UA" dirty="0" err="1"/>
              <a:t>Юстиніанівських</a:t>
            </a:r>
            <a:r>
              <a:rPr lang="uk-UA" dirty="0"/>
              <a:t> реформ. Усі ці риси зближують її з сучасними системами.</a:t>
            </a:r>
          </a:p>
        </p:txBody>
      </p:sp>
    </p:spTree>
    <p:extLst>
      <p:ext uri="{BB962C8B-B14F-4D97-AF65-F5344CB8AC3E}">
        <p14:creationId xmlns:p14="http://schemas.microsoft.com/office/powerpoint/2010/main" val="203149484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131840" y="476672"/>
            <a:ext cx="5614998" cy="1143000"/>
          </a:xfrm>
        </p:spPr>
        <p:txBody>
          <a:bodyPr>
            <a:normAutofit fontScale="90000"/>
          </a:bodyPr>
          <a:lstStyle/>
          <a:p>
            <a:r>
              <a:rPr lang="ru-RU" b="1" i="1" dirty="0">
                <a:ln w="900" cmpd="sng">
                  <a:solidFill>
                    <a:schemeClr val="accent1">
                      <a:satMod val="190000"/>
                      <a:alpha val="55000"/>
                    </a:schemeClr>
                  </a:solidFill>
                  <a:prstDash val="solid"/>
                </a:ln>
                <a:solidFill>
                  <a:srgbClr val="00B050"/>
                </a:solidFill>
                <a:effectLst>
                  <a:innerShdw blurRad="101600" dist="76200" dir="5400000">
                    <a:schemeClr val="accent1">
                      <a:satMod val="190000"/>
                      <a:tint val="100000"/>
                      <a:alpha val="74000"/>
                    </a:schemeClr>
                  </a:innerShdw>
                </a:effectLst>
              </a:rPr>
              <a:t>1. </a:t>
            </a:r>
            <a:r>
              <a:rPr lang="ru-RU" b="1" i="1" dirty="0" err="1">
                <a:ln w="900" cmpd="sng">
                  <a:solidFill>
                    <a:schemeClr val="accent1">
                      <a:satMod val="190000"/>
                      <a:alpha val="55000"/>
                    </a:schemeClr>
                  </a:solidFill>
                  <a:prstDash val="solid"/>
                </a:ln>
                <a:solidFill>
                  <a:srgbClr val="00B050"/>
                </a:solidFill>
                <a:effectLst>
                  <a:innerShdw blurRad="101600" dist="76200" dir="5400000">
                    <a:schemeClr val="accent1">
                      <a:satMod val="190000"/>
                      <a:tint val="100000"/>
                      <a:alpha val="74000"/>
                    </a:schemeClr>
                  </a:innerShdw>
                </a:effectLst>
              </a:rPr>
              <a:t>Загальні</a:t>
            </a:r>
            <a:r>
              <a:rPr lang="ru-RU" b="1" i="1" dirty="0">
                <a:ln w="900" cmpd="sng">
                  <a:solidFill>
                    <a:schemeClr val="accent1">
                      <a:satMod val="190000"/>
                      <a:alpha val="55000"/>
                    </a:schemeClr>
                  </a:solidFill>
                  <a:prstDash val="solid"/>
                </a:ln>
                <a:solidFill>
                  <a:srgbClr val="00B050"/>
                </a:solidFill>
                <a:effectLst>
                  <a:innerShdw blurRad="101600" dist="76200" dir="5400000">
                    <a:schemeClr val="accent1">
                      <a:satMod val="190000"/>
                      <a:tint val="100000"/>
                      <a:alpha val="74000"/>
                    </a:schemeClr>
                  </a:innerShdw>
                </a:effectLst>
              </a:rPr>
              <a:t> </a:t>
            </a:r>
            <a:r>
              <a:rPr lang="ru-RU" b="1" i="1" dirty="0" err="1">
                <a:ln w="900" cmpd="sng">
                  <a:solidFill>
                    <a:schemeClr val="accent1">
                      <a:satMod val="190000"/>
                      <a:alpha val="55000"/>
                    </a:schemeClr>
                  </a:solidFill>
                  <a:prstDash val="solid"/>
                </a:ln>
                <a:solidFill>
                  <a:srgbClr val="00B050"/>
                </a:solidFill>
                <a:effectLst>
                  <a:innerShdw blurRad="101600" dist="76200" dir="5400000">
                    <a:schemeClr val="accent1">
                      <a:satMod val="190000"/>
                      <a:tint val="100000"/>
                      <a:alpha val="74000"/>
                    </a:schemeClr>
                  </a:innerShdw>
                </a:effectLst>
              </a:rPr>
              <a:t>поняття</a:t>
            </a:r>
            <a:r>
              <a:rPr lang="ru-RU" b="1" i="1" dirty="0">
                <a:ln w="900" cmpd="sng">
                  <a:solidFill>
                    <a:schemeClr val="accent1">
                      <a:satMod val="190000"/>
                      <a:alpha val="55000"/>
                    </a:schemeClr>
                  </a:solidFill>
                  <a:prstDash val="solid"/>
                </a:ln>
                <a:solidFill>
                  <a:srgbClr val="00B050"/>
                </a:solidFill>
                <a:effectLst>
                  <a:innerShdw blurRad="101600" dist="76200" dir="5400000">
                    <a:schemeClr val="accent1">
                      <a:satMod val="190000"/>
                      <a:tint val="100000"/>
                      <a:alpha val="74000"/>
                    </a:schemeClr>
                  </a:innerShdw>
                </a:effectLst>
              </a:rPr>
              <a:t> </a:t>
            </a:r>
            <a:r>
              <a:rPr lang="ru-RU" b="1" i="1" dirty="0" err="1">
                <a:ln w="900" cmpd="sng">
                  <a:solidFill>
                    <a:schemeClr val="accent1">
                      <a:satMod val="190000"/>
                      <a:alpha val="55000"/>
                    </a:schemeClr>
                  </a:solidFill>
                  <a:prstDash val="solid"/>
                </a:ln>
                <a:solidFill>
                  <a:srgbClr val="00B050"/>
                </a:solidFill>
                <a:effectLst>
                  <a:innerShdw blurRad="101600" dist="76200" dir="5400000">
                    <a:schemeClr val="accent1">
                      <a:satMod val="190000"/>
                      <a:tint val="100000"/>
                      <a:alpha val="74000"/>
                    </a:schemeClr>
                  </a:innerShdw>
                </a:effectLst>
              </a:rPr>
              <a:t>спадкового</a:t>
            </a:r>
            <a:r>
              <a:rPr lang="ru-RU" b="1" i="1" dirty="0">
                <a:ln w="900" cmpd="sng">
                  <a:solidFill>
                    <a:schemeClr val="accent1">
                      <a:satMod val="190000"/>
                      <a:alpha val="55000"/>
                    </a:schemeClr>
                  </a:solidFill>
                  <a:prstDash val="solid"/>
                </a:ln>
                <a:solidFill>
                  <a:srgbClr val="00B050"/>
                </a:solidFill>
                <a:effectLst>
                  <a:innerShdw blurRad="101600" dist="76200" dir="5400000">
                    <a:schemeClr val="accent1">
                      <a:satMod val="190000"/>
                      <a:tint val="100000"/>
                      <a:alpha val="74000"/>
                    </a:schemeClr>
                  </a:innerShdw>
                </a:effectLst>
              </a:rPr>
              <a:t> права </a:t>
            </a:r>
            <a:endParaRPr lang="uk-UA" b="1" i="1" dirty="0">
              <a:ln w="900" cmpd="sng">
                <a:solidFill>
                  <a:schemeClr val="accent1">
                    <a:satMod val="190000"/>
                    <a:alpha val="55000"/>
                  </a:schemeClr>
                </a:solidFill>
                <a:prstDash val="solid"/>
              </a:ln>
              <a:solidFill>
                <a:srgbClr val="00B050"/>
              </a:solidFill>
              <a:effectLst>
                <a:innerShdw blurRad="101600" dist="76200" dir="5400000">
                  <a:schemeClr val="accent1">
                    <a:satMod val="190000"/>
                    <a:tint val="100000"/>
                    <a:alpha val="74000"/>
                  </a:schemeClr>
                </a:innerShdw>
              </a:effectLst>
            </a:endParaRPr>
          </a:p>
        </p:txBody>
      </p:sp>
      <p:sp>
        <p:nvSpPr>
          <p:cNvPr id="3" name="Объект 2"/>
          <p:cNvSpPr>
            <a:spLocks noGrp="1"/>
          </p:cNvSpPr>
          <p:nvPr>
            <p:ph idx="1"/>
          </p:nvPr>
        </p:nvSpPr>
        <p:spPr>
          <a:xfrm>
            <a:off x="3131840" y="1556792"/>
            <a:ext cx="5832648" cy="4896544"/>
          </a:xfrm>
        </p:spPr>
        <p:txBody>
          <a:bodyPr>
            <a:normAutofit/>
          </a:bodyPr>
          <a:lstStyle/>
          <a:p>
            <a:pPr marL="0" indent="0" algn="just">
              <a:buNone/>
            </a:pPr>
            <a:r>
              <a:rPr lang="uk-UA" dirty="0"/>
              <a:t>Спадкові відносини виникають у випадку смерті громадянина або оголошення його у встановленому порядку померлим. З цими юридичними фактами закон пов'язує появу у спадкоємців суб'єктивного права на прийняття спадщини, а у всіх інших осіб - обов'язок не перешкоджати їм у здійсненні цього права. Отже, спадкові правовідносини мають абсолютний характер і спрямовані на наступництво цивільних прав і обов'язків від однієї особи - спадкодавця до іншої - його спадкоємця.</a:t>
            </a:r>
          </a:p>
        </p:txBody>
      </p:sp>
    </p:spTree>
    <p:extLst>
      <p:ext uri="{BB962C8B-B14F-4D97-AF65-F5344CB8AC3E}">
        <p14:creationId xmlns:p14="http://schemas.microsoft.com/office/powerpoint/2010/main" val="419409992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lgn="just">
              <a:buNone/>
            </a:pPr>
            <a:r>
              <a:rPr lang="uk-UA" dirty="0" smtClean="0"/>
              <a:t>	Після </a:t>
            </a:r>
            <a:r>
              <a:rPr lang="uk-UA" dirty="0"/>
              <a:t>прийняття спадщини спадкоємець стає учасником тих самих правовідносин, суб'єктом яких до нього був спадкодавець. У результаті відбувається зміна суб'єкта у правовідносинах.</a:t>
            </a:r>
          </a:p>
          <a:p>
            <a:pPr marL="0" indent="0" algn="just">
              <a:buNone/>
            </a:pPr>
            <a:endParaRPr lang="uk-UA" dirty="0"/>
          </a:p>
          <a:p>
            <a:pPr marL="0" indent="0" algn="just">
              <a:buNone/>
            </a:pPr>
            <a:r>
              <a:rPr lang="uk-UA" dirty="0"/>
              <a:t>       З метою кращого розуміння суті спадкових відносин, джерел їх виникнення і розвитку насамперед коротко розглянемо головні поняття спадкового права.</a:t>
            </a:r>
          </a:p>
        </p:txBody>
      </p:sp>
    </p:spTree>
    <p:extLst>
      <p:ext uri="{BB962C8B-B14F-4D97-AF65-F5344CB8AC3E}">
        <p14:creationId xmlns:p14="http://schemas.microsoft.com/office/powerpoint/2010/main" val="238043343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03848" y="764704"/>
            <a:ext cx="5482952" cy="5361459"/>
          </a:xfrm>
        </p:spPr>
        <p:txBody>
          <a:bodyPr>
            <a:normAutofit/>
          </a:bodyPr>
          <a:lstStyle/>
          <a:p>
            <a:pPr marL="0" indent="0" algn="just">
              <a:buNone/>
            </a:pPr>
            <a:r>
              <a:rPr lang="uk-UA" b="1" i="1" dirty="0">
                <a:solidFill>
                  <a:srgbClr val="FF0000"/>
                </a:solidFill>
              </a:rPr>
              <a:t>Спадкове право. </a:t>
            </a:r>
            <a:r>
              <a:rPr lang="uk-UA" dirty="0"/>
              <a:t>Система правових норм, які регулюють порядок переходу майнових прав і обов'язків від померлої особи до її правонаступників, називається спадковим правом. Соціальне призначення спадкового права полягає не тільки в тому, щоб закріпити порядок переходу майнових прав і обов'язків від одного покоління до іншого, але й певною мірою сприяти зміцненню "сімейних відносин громадян, захищати інтереси неповнолітніх дітей, непрацездатних утриманців та ін.</a:t>
            </a:r>
          </a:p>
        </p:txBody>
      </p:sp>
    </p:spTree>
    <p:extLst>
      <p:ext uri="{BB962C8B-B14F-4D97-AF65-F5344CB8AC3E}">
        <p14:creationId xmlns:p14="http://schemas.microsoft.com/office/powerpoint/2010/main" val="250797394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03848" y="1052736"/>
            <a:ext cx="5472122" cy="4525963"/>
          </a:xfrm>
        </p:spPr>
        <p:txBody>
          <a:bodyPr>
            <a:normAutofit/>
          </a:bodyPr>
          <a:lstStyle/>
          <a:p>
            <a:pPr marL="0" indent="0" algn="just">
              <a:buNone/>
            </a:pPr>
            <a:r>
              <a:rPr lang="uk-UA" dirty="0">
                <a:solidFill>
                  <a:srgbClr val="FF0000"/>
                </a:solidFill>
              </a:rPr>
              <a:t>Спадщина. </a:t>
            </a:r>
            <a:r>
              <a:rPr lang="uk-UA" dirty="0"/>
              <a:t>Оскільки об'єктами спадкування є майнові права, то їх сукупність прийнято називати спадщиною, або спадковою масою, а також спадковим майном. У спадковому праві ці назви </a:t>
            </a:r>
            <a:r>
              <a:rPr lang="uk-UA" dirty="0" smtClean="0"/>
              <a:t>використовуються </a:t>
            </a:r>
            <a:r>
              <a:rPr lang="uk-UA" dirty="0"/>
              <a:t>як рівнозначні.</a:t>
            </a:r>
          </a:p>
        </p:txBody>
      </p:sp>
    </p:spTree>
    <p:extLst>
      <p:ext uri="{BB962C8B-B14F-4D97-AF65-F5344CB8AC3E}">
        <p14:creationId xmlns:p14="http://schemas.microsoft.com/office/powerpoint/2010/main" val="292888261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03848" y="692696"/>
            <a:ext cx="5482952" cy="5433467"/>
          </a:xfrm>
        </p:spPr>
        <p:txBody>
          <a:bodyPr>
            <a:normAutofit/>
          </a:bodyPr>
          <a:lstStyle/>
          <a:p>
            <a:pPr marL="0" indent="0" algn="just">
              <a:buNone/>
            </a:pPr>
            <a:r>
              <a:rPr lang="uk-UA" b="1" i="1" dirty="0">
                <a:solidFill>
                  <a:srgbClr val="FF0000"/>
                </a:solidFill>
              </a:rPr>
              <a:t> Спадкодавець. </a:t>
            </a:r>
            <a:r>
              <a:rPr lang="uk-UA" dirty="0"/>
              <a:t>Особа, після смерті якої залишилося майно, називається спадкодавцем. Спадкодавцями при спадкуванні за законом та заповітом мо­жуть бути тільки громадяни (фізичні особи), але не організації, хоча б вони і володіли правами юридичної особи. Юридична особа не помирає, а припиняється і передача її майна іншим особам чи державі визначається не нормами про спадкування, а спеціальними правилами про ліквідацію юридичних осіб.</a:t>
            </a:r>
          </a:p>
        </p:txBody>
      </p:sp>
    </p:spTree>
    <p:extLst>
      <p:ext uri="{BB962C8B-B14F-4D97-AF65-F5344CB8AC3E}">
        <p14:creationId xmlns:p14="http://schemas.microsoft.com/office/powerpoint/2010/main" val="155593938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03848" y="1052736"/>
            <a:ext cx="5472122" cy="4525963"/>
          </a:xfrm>
        </p:spPr>
        <p:txBody>
          <a:bodyPr>
            <a:normAutofit/>
          </a:bodyPr>
          <a:lstStyle/>
          <a:p>
            <a:pPr marL="0" indent="0" algn="just">
              <a:buNone/>
            </a:pPr>
            <a:r>
              <a:rPr lang="uk-UA" dirty="0" smtClean="0"/>
              <a:t> </a:t>
            </a:r>
            <a:r>
              <a:rPr lang="uk-UA" b="1" i="1" dirty="0" smtClean="0">
                <a:solidFill>
                  <a:srgbClr val="FF0000"/>
                </a:solidFill>
              </a:rPr>
              <a:t>Спадкоємець. </a:t>
            </a:r>
            <a:r>
              <a:rPr lang="uk-UA" dirty="0" smtClean="0"/>
              <a:t>Особи, до яких переходить у встановленому законом порядку майно померлого, називаються спадкоємцями. Ними можуть бути кожний громадянин, юридичні особи, а також держава. При цьому громадяни та держава можуть спадкувати і за законом, і за заповітом, а юридичні особи - тільки за заповітом.</a:t>
            </a:r>
            <a:endParaRPr lang="uk-UA" dirty="0"/>
          </a:p>
        </p:txBody>
      </p:sp>
    </p:spTree>
    <p:extLst>
      <p:ext uri="{BB962C8B-B14F-4D97-AF65-F5344CB8AC3E}">
        <p14:creationId xmlns:p14="http://schemas.microsoft.com/office/powerpoint/2010/main" val="1984655848"/>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347864" y="764704"/>
            <a:ext cx="5410944" cy="5361459"/>
          </a:xfrm>
        </p:spPr>
        <p:txBody>
          <a:bodyPr>
            <a:normAutofit/>
          </a:bodyPr>
          <a:lstStyle/>
          <a:p>
            <a:pPr marL="0" indent="0" algn="just">
              <a:buNone/>
            </a:pPr>
            <a:r>
              <a:rPr lang="uk-UA" dirty="0"/>
              <a:t> </a:t>
            </a:r>
            <a:r>
              <a:rPr lang="uk-UA" b="1" i="1" dirty="0">
                <a:solidFill>
                  <a:srgbClr val="FF0000"/>
                </a:solidFill>
              </a:rPr>
              <a:t>Відкриття спадщини. </a:t>
            </a:r>
            <a:r>
              <a:rPr lang="uk-UA" dirty="0"/>
              <a:t>Смерть спадкодавця зумовлює виникнення спадкових правовідносин, тобто </a:t>
            </a:r>
            <a:r>
              <a:rPr lang="uk-UA" dirty="0" smtClean="0"/>
              <a:t>відкриття </a:t>
            </a:r>
            <a:r>
              <a:rPr lang="uk-UA" dirty="0"/>
              <a:t>спадщини. На день відкриття спадщини визначається коло спадкоємців, які </a:t>
            </a:r>
            <a:r>
              <a:rPr lang="uk-UA" dirty="0" err="1" smtClean="0"/>
              <a:t>закликаються</a:t>
            </a:r>
            <a:r>
              <a:rPr lang="uk-UA" dirty="0" smtClean="0"/>
              <a:t> </a:t>
            </a:r>
            <a:r>
              <a:rPr lang="uk-UA" dirty="0"/>
              <a:t>до спадщини, і склад спадкового майна. Спадкоємець, закликаний до спадщини, повинен виразити своє волевиявлення на прийняття спадщини або відмовитися від неї.</a:t>
            </a:r>
          </a:p>
        </p:txBody>
      </p:sp>
    </p:spTree>
    <p:extLst>
      <p:ext uri="{BB962C8B-B14F-4D97-AF65-F5344CB8AC3E}">
        <p14:creationId xmlns:p14="http://schemas.microsoft.com/office/powerpoint/2010/main" val="362315214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Паркет">
  <a:themeElements>
    <a:clrScheme name="Паркет">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Обычная">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Паркет">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31F997A-573E-46A6-98F9-ED6434217EF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Thatch</Template>
  <TotalTime>52</TotalTime>
  <Words>1455</Words>
  <Application>Microsoft Office PowerPoint</Application>
  <PresentationFormat>Экран (4:3)</PresentationFormat>
  <Paragraphs>40</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Паркет</vt:lpstr>
      <vt:lpstr>Спадкове  право</vt:lpstr>
      <vt:lpstr>ПЛАН</vt:lpstr>
      <vt:lpstr>1. Загальні поняття спадкового права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2. Спадкування за заповітом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Спадкове  право</dc:title>
  <dc:creator>User</dc:creator>
  <cp:lastModifiedBy>Win7</cp:lastModifiedBy>
  <cp:revision>6</cp:revision>
  <dcterms:created xsi:type="dcterms:W3CDTF">2012-05-13T12:17:41Z</dcterms:created>
  <dcterms:modified xsi:type="dcterms:W3CDTF">2013-05-12T20:17:49Z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TC030005949</vt:lpwstr>
  </property>
</Properties>
</file>