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310" r:id="rId4"/>
    <p:sldId id="308" r:id="rId5"/>
    <p:sldId id="305" r:id="rId6"/>
    <p:sldId id="269" r:id="rId7"/>
    <p:sldId id="289" r:id="rId8"/>
    <p:sldId id="270" r:id="rId9"/>
    <p:sldId id="259" r:id="rId10"/>
    <p:sldId id="300" r:id="rId11"/>
    <p:sldId id="306" r:id="rId12"/>
    <p:sldId id="267" r:id="rId13"/>
    <p:sldId id="314" r:id="rId14"/>
    <p:sldId id="313" r:id="rId15"/>
    <p:sldId id="31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870963-CE3F-495F-8DA8-A873A6B59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7AFE8C-B2B3-46AA-B1F0-46FA32A2EA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BECAC552-CF2E-4272-80B8-22594F6B18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8BDF4-F08E-43B2-BF54-A222F19E7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8A8DD-7928-4D53-B71E-F5E73FC7A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DF3CF-6258-4817-93E9-36E398591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0374E-814B-4B64-91FC-4474AE78F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626B19-E103-4729-907C-CF5991AF33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B39C6E4-D347-4B35-B610-00A59FF02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D5562E15-1DB7-4ECC-AB27-F207028BD2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3CB67D87-715E-413F-BB6E-740FDA0B7E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92593D-0A12-48F4-A01B-B82701E59B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8548E-EA36-4088-AC5D-73BD4B6722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256877F-2888-4786-8425-2580BB8D98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E9F3767-17CA-4A77-AD8B-5DEA6B4C3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E6E7B2C-39EE-4C2F-9C0B-BAE2FC684C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File:Canada_Parliament2.jpg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pload.wikimedia.org/wikipedia/en/d/d3/SASKarms.jpg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Great_Lakes_from_space.jp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http://upload.wikimedia.org/wikipedia/commons/thumb/c/c3/Great_Lakes_from_space.jpg/350px-Great_Lakes_from_space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n.wikipedia.org/wiki/File:Niag715.jpg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en.wikipedia.org/wiki/File:Flag_of_Canada.svg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52" y="3286124"/>
            <a:ext cx="6477000" cy="1828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latin typeface="Rockwell Extra Bold" pitchFamily="18" charset="0"/>
              </a:rPr>
              <a:t>English-speaking countries. </a:t>
            </a:r>
            <a:br>
              <a:rPr lang="en-US" b="1" dirty="0" smtClean="0">
                <a:latin typeface="Rockwell Extra Bold" pitchFamily="18" charset="0"/>
              </a:rPr>
            </a:br>
            <a:r>
              <a:rPr lang="en-US" b="1" dirty="0" smtClean="0">
                <a:latin typeface="Rockwell Extra Bold" pitchFamily="18" charset="0"/>
              </a:rPr>
              <a:t>Canada</a:t>
            </a:r>
            <a:endParaRPr lang="ru-RU" b="1" dirty="0" smtClean="0">
              <a:latin typeface="Rockwell Extra Bold" pitchFamily="18" charset="0"/>
            </a:endParaRPr>
          </a:p>
        </p:txBody>
      </p:sp>
      <p:pic>
        <p:nvPicPr>
          <p:cNvPr id="3078" name="Picture 11" descr="me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0"/>
            <a:ext cx="341409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 descr="IMG_134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4317" y="0"/>
            <a:ext cx="3699684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0" descr="DSC02706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3696197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03782" y="5934670"/>
            <a:ext cx="5282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Anna </a:t>
            </a:r>
            <a:r>
              <a:rPr lang="en-US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Pavlichenko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b="1" dirty="0" err="1" smtClean="0"/>
              <a:t>Parliament</a:t>
            </a:r>
            <a:r>
              <a:rPr lang="ru-RU" b="1" dirty="0" smtClean="0"/>
              <a:t> </a:t>
            </a:r>
            <a:r>
              <a:rPr lang="ru-RU" b="1" dirty="0" err="1" smtClean="0"/>
              <a:t>Hill</a:t>
            </a:r>
            <a:r>
              <a:rPr lang="ru-RU" b="1" dirty="0" smtClean="0"/>
              <a:t>, </a:t>
            </a:r>
            <a:r>
              <a:rPr lang="ru-RU" b="1" dirty="0" err="1" smtClean="0"/>
              <a:t>Ottawa</a:t>
            </a:r>
            <a:r>
              <a:rPr lang="ru-RU" dirty="0" smtClean="0"/>
              <a:t>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076325" y="2689225"/>
            <a:ext cx="6992938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>
                <a:hlinkClick r:id="rId2" tooltip="Parliament Hill, Ottawa"/>
              </a:rPr>
              <a:t>  </a:t>
            </a:r>
            <a:r>
              <a:rPr lang="ru-RU" sz="9100"/>
              <a:t> </a:t>
            </a:r>
            <a:r>
              <a:rPr lang="ru-RU" sz="2400"/>
              <a:t>                      </a:t>
            </a:r>
          </a:p>
        </p:txBody>
      </p:sp>
      <p:pic>
        <p:nvPicPr>
          <p:cNvPr id="12293" name="Picture 5" descr="180px-Canada_Parliament2">
            <a:hlinkClick r:id="rId2" tooltip="Parliament Hill, Ottawa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1989138"/>
            <a:ext cx="4897437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/>
              <a:t>Saskatchewan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3213100"/>
            <a:ext cx="3884612" cy="28829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tx2"/>
                </a:solidFill>
              </a:rPr>
              <a:t>Coat of arms</a:t>
            </a:r>
            <a:r>
              <a:rPr lang="ru-RU" sz="2800" smtClean="0"/>
              <a:t>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graphicFrame>
        <p:nvGraphicFramePr>
          <p:cNvPr id="88069" name="Group 5"/>
          <p:cNvGraphicFramePr>
            <a:graphicFrameLocks noGrp="1"/>
          </p:cNvGraphicFramePr>
          <p:nvPr/>
        </p:nvGraphicFramePr>
        <p:xfrm>
          <a:off x="0" y="0"/>
          <a:ext cx="9988550" cy="1219200"/>
        </p:xfrm>
        <a:graphic>
          <a:graphicData uri="http://schemas.openxmlformats.org/drawingml/2006/table">
            <a:tbl>
              <a:tblPr/>
              <a:tblGrid>
                <a:gridCol w="4994275"/>
                <a:gridCol w="4994275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 Extra Bold" pitchFamily="18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 Extra Bold" pitchFamily="18" charset="0"/>
                        </a:rPr>
                        <a:t>  </a:t>
                      </a:r>
                      <a:r>
                        <a:rPr kumimoji="0" lang="ru-RU" sz="5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 Extra Bold" pitchFamily="18" charset="0"/>
                        </a:rPr>
                        <a:t> 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 Extra Bold" pitchFamily="18" charset="0"/>
                        </a:rPr>
                        <a:t>         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49" name="Picture 13" descr="File:SASKarm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1700213"/>
            <a:ext cx="47625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800" b="1" smtClean="0">
                <a:latin typeface="Rockwell Extra Bold" pitchFamily="18" charset="0"/>
              </a:rPr>
              <a:t>Ottawa</a:t>
            </a:r>
            <a:br>
              <a:rPr lang="ru-RU" sz="4800" b="1" smtClean="0">
                <a:latin typeface="Rockwell Extra Bold" pitchFamily="18" charset="0"/>
              </a:rPr>
            </a:br>
            <a:endParaRPr lang="ru-RU" sz="4800" b="1" smtClean="0">
              <a:latin typeface="Rockwell Extra Bold" pitchFamily="18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28775"/>
            <a:ext cx="3810000" cy="4467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smtClean="0">
                <a:solidFill>
                  <a:schemeClr val="tx2"/>
                </a:solidFill>
              </a:rPr>
              <a:t>The Parliament Building</a:t>
            </a: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b="1" smtClean="0">
                <a:solidFill>
                  <a:schemeClr val="tx2"/>
                </a:solidFill>
              </a:rPr>
              <a:t>The Royal Canadian Mint</a:t>
            </a:r>
            <a:r>
              <a:rPr lang="ru-RU" sz="2800" smtClean="0">
                <a:solidFill>
                  <a:schemeClr val="tx2"/>
                </a:solidFill>
              </a:rPr>
              <a:t> </a:t>
            </a:r>
            <a:endParaRPr lang="en-US" sz="2800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ru-RU" sz="2800" b="1" smtClean="0">
              <a:solidFill>
                <a:schemeClr val="tx2"/>
              </a:solidFill>
            </a:endParaRPr>
          </a:p>
        </p:txBody>
      </p:sp>
      <p:pic>
        <p:nvPicPr>
          <p:cNvPr id="17412" name="Picture 15" descr="me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14488"/>
            <a:ext cx="2951163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6" descr="rcmint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725" y="4256088"/>
            <a:ext cx="3024188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sz="5400" b="1" dirty="0" err="1" smtClean="0">
                <a:latin typeface="Rockwell Extra Bold" pitchFamily="18" charset="0"/>
              </a:rPr>
              <a:t>Ottawa</a:t>
            </a:r>
            <a:endParaRPr lang="ru-RU" sz="5400" b="1" dirty="0" smtClean="0">
              <a:latin typeface="Rockwell Extra Bold" pitchFamily="18" charset="0"/>
            </a:endParaRPr>
          </a:p>
        </p:txBody>
      </p:sp>
      <p:pic>
        <p:nvPicPr>
          <p:cNvPr id="18436" name="Picture 7" descr="spider_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3894308" cy="2933712"/>
          </a:xfrm>
          <a:noFill/>
        </p:spPr>
      </p:pic>
      <p:sp>
        <p:nvSpPr>
          <p:cNvPr id="1843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2997200"/>
            <a:ext cx="3889375" cy="3098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This spider is in front of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The Art Gallery. It cost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more than 3 million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Dollars to build it</a:t>
            </a:r>
            <a:r>
              <a:rPr lang="ru-RU" sz="2800" b="1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latin typeface="Rockwell Extra Bold" pitchFamily="18" charset="0"/>
              </a:rPr>
              <a:t>TORONTO</a:t>
            </a:r>
            <a:endParaRPr lang="ru-RU" sz="4800" b="1" smtClean="0">
              <a:latin typeface="Rockwell Extra Bold" pitchFamily="18" charset="0"/>
            </a:endParaRPr>
          </a:p>
        </p:txBody>
      </p:sp>
      <p:pic>
        <p:nvPicPr>
          <p:cNvPr id="19459" name="Picture 4" descr="IMG_1349_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2339975"/>
            <a:ext cx="2305050" cy="1735138"/>
          </a:xfrm>
          <a:noFill/>
        </p:spPr>
      </p:pic>
      <p:pic>
        <p:nvPicPr>
          <p:cNvPr id="19460" name="Picture 5" descr="DSC0347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1628775"/>
            <a:ext cx="237648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DSC01725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3789363"/>
            <a:ext cx="3024187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DSC02675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2420938"/>
            <a:ext cx="2879725" cy="217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sz="4800" b="1" dirty="0" err="1" smtClean="0">
                <a:latin typeface="Rockwell Extra Bold" pitchFamily="18" charset="0"/>
              </a:rPr>
              <a:t>Quebec</a:t>
            </a:r>
            <a:r>
              <a:rPr lang="ru-RU" sz="4800" b="1" dirty="0" smtClean="0">
                <a:latin typeface="Rockwell Extra Bold" pitchFamily="18" charset="0"/>
              </a:rPr>
              <a:t> </a:t>
            </a:r>
            <a:r>
              <a:rPr lang="ru-RU" sz="4800" b="1" dirty="0" err="1" smtClean="0">
                <a:latin typeface="Rockwell Extra Bold" pitchFamily="18" charset="0"/>
              </a:rPr>
              <a:t>City</a:t>
            </a:r>
            <a:endParaRPr lang="ru-RU" sz="4800" b="1" dirty="0" smtClean="0">
              <a:latin typeface="Rockwell Extra Bold" pitchFamily="18" charset="0"/>
            </a:endParaRPr>
          </a:p>
        </p:txBody>
      </p:sp>
      <p:pic>
        <p:nvPicPr>
          <p:cNvPr id="20483" name="Picture 6" descr="PICT0505_1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773238"/>
            <a:ext cx="3097212" cy="2332037"/>
          </a:xfrm>
          <a:noFill/>
        </p:spPr>
      </p:pic>
      <p:pic>
        <p:nvPicPr>
          <p:cNvPr id="20484" name="Picture 7" descr="PICT0506_1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59263" y="1484313"/>
            <a:ext cx="4075112" cy="4537075"/>
          </a:xfrm>
          <a:noFill/>
        </p:spPr>
      </p:pic>
      <p:pic>
        <p:nvPicPr>
          <p:cNvPr id="20485" name="Picture 8" descr="PICT0509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4316413"/>
            <a:ext cx="2808287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>
                <a:latin typeface="Rockwell Extra Bold" pitchFamily="18" charset="0"/>
              </a:rPr>
              <a:t>Geography</a:t>
            </a:r>
            <a:r>
              <a:rPr lang="ru-RU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00213"/>
            <a:ext cx="7920037" cy="515778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      </a:t>
            </a:r>
            <a:r>
              <a:rPr lang="ru-RU" sz="2400" b="1" dirty="0" err="1" smtClean="0">
                <a:solidFill>
                  <a:schemeClr val="tx2"/>
                </a:solidFill>
              </a:rPr>
              <a:t>Canada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occupies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major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northern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portion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of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North</a:t>
            </a:r>
            <a:r>
              <a:rPr lang="ru-RU" sz="2400" b="1" u="sng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America</a:t>
            </a:r>
            <a:r>
              <a:rPr lang="ru-RU" sz="2400" b="1" dirty="0" smtClean="0">
                <a:solidFill>
                  <a:schemeClr val="tx2"/>
                </a:solidFill>
              </a:rPr>
              <a:t>, </a:t>
            </a:r>
            <a:r>
              <a:rPr lang="ru-RU" sz="2400" b="1" dirty="0" err="1" smtClean="0">
                <a:solidFill>
                  <a:schemeClr val="tx2"/>
                </a:solidFill>
              </a:rPr>
              <a:t>sharing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land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borders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with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contiguous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United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States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to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south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and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U.S. </a:t>
            </a:r>
            <a:r>
              <a:rPr lang="ru-RU" sz="2400" b="1" dirty="0" err="1" smtClean="0">
                <a:solidFill>
                  <a:schemeClr val="tx2"/>
                </a:solidFill>
              </a:rPr>
              <a:t>state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of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Alaska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to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northwest</a:t>
            </a:r>
            <a:r>
              <a:rPr lang="ru-RU" sz="2400" b="1" dirty="0" smtClean="0">
                <a:solidFill>
                  <a:schemeClr val="tx2"/>
                </a:solidFill>
              </a:rPr>
              <a:t>, </a:t>
            </a:r>
            <a:r>
              <a:rPr lang="ru-RU" sz="2400" b="1" dirty="0" err="1" smtClean="0">
                <a:solidFill>
                  <a:schemeClr val="tx2"/>
                </a:solidFill>
              </a:rPr>
              <a:t>stretching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from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Atlantic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Ocean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east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to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Pacific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Ocean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west</a:t>
            </a:r>
            <a:r>
              <a:rPr lang="ru-RU" sz="2400" b="1" dirty="0" smtClean="0">
                <a:solidFill>
                  <a:schemeClr val="tx2"/>
                </a:solidFill>
              </a:rPr>
              <a:t>; </a:t>
            </a:r>
            <a:r>
              <a:rPr lang="ru-RU" sz="2400" b="1" dirty="0" err="1" smtClean="0">
                <a:solidFill>
                  <a:schemeClr val="tx2"/>
                </a:solidFill>
              </a:rPr>
              <a:t>to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north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lies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Arctic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Ocean</a:t>
            </a:r>
            <a:r>
              <a:rPr lang="ru-RU" sz="2400" b="1" dirty="0" smtClean="0">
                <a:solidFill>
                  <a:schemeClr val="tx2"/>
                </a:solidFill>
              </a:rPr>
              <a:t>. </a:t>
            </a:r>
            <a:r>
              <a:rPr lang="ru-RU" sz="2400" b="1" dirty="0" err="1" smtClean="0">
                <a:solidFill>
                  <a:schemeClr val="tx2"/>
                </a:solidFill>
              </a:rPr>
              <a:t>By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total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area</a:t>
            </a:r>
            <a:r>
              <a:rPr lang="ru-RU" sz="2400" b="1" dirty="0" smtClean="0">
                <a:solidFill>
                  <a:schemeClr val="tx2"/>
                </a:solidFill>
              </a:rPr>
              <a:t> (</a:t>
            </a:r>
            <a:r>
              <a:rPr lang="ru-RU" sz="2400" b="1" dirty="0" err="1" smtClean="0">
                <a:solidFill>
                  <a:schemeClr val="tx2"/>
                </a:solidFill>
              </a:rPr>
              <a:t>including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its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waters</a:t>
            </a:r>
            <a:r>
              <a:rPr lang="ru-RU" sz="2400" b="1" dirty="0" smtClean="0">
                <a:solidFill>
                  <a:schemeClr val="tx2"/>
                </a:solidFill>
              </a:rPr>
              <a:t>), </a:t>
            </a:r>
            <a:r>
              <a:rPr lang="ru-RU" sz="2400" b="1" dirty="0" err="1" smtClean="0">
                <a:solidFill>
                  <a:schemeClr val="tx2"/>
                </a:solidFill>
              </a:rPr>
              <a:t>Canada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second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largest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country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world</a:t>
            </a:r>
            <a:r>
              <a:rPr lang="ru-RU" sz="2400" b="1" dirty="0" smtClean="0">
                <a:solidFill>
                  <a:schemeClr val="tx2"/>
                </a:solidFill>
              </a:rPr>
              <a:t>—</a:t>
            </a:r>
            <a:r>
              <a:rPr lang="ru-RU" sz="2400" b="1" dirty="0" err="1" smtClean="0">
                <a:solidFill>
                  <a:schemeClr val="tx2"/>
                </a:solidFill>
              </a:rPr>
              <a:t>after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Russia</a:t>
            </a:r>
            <a:r>
              <a:rPr lang="ru-RU" sz="2400" b="1" dirty="0" smtClean="0">
                <a:solidFill>
                  <a:schemeClr val="tx2"/>
                </a:solidFill>
              </a:rPr>
              <a:t>—</a:t>
            </a:r>
            <a:r>
              <a:rPr lang="ru-RU" sz="2400" b="1" dirty="0" err="1" smtClean="0">
                <a:solidFill>
                  <a:schemeClr val="tx2"/>
                </a:solidFill>
              </a:rPr>
              <a:t>and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largest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on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continent</a:t>
            </a:r>
            <a:r>
              <a:rPr lang="ru-RU" sz="2400" b="1" dirty="0" smtClean="0">
                <a:solidFill>
                  <a:schemeClr val="tx2"/>
                </a:solidFill>
              </a:rPr>
              <a:t>. </a:t>
            </a:r>
            <a:r>
              <a:rPr lang="ru-RU" sz="2400" b="1" dirty="0" err="1" smtClean="0">
                <a:solidFill>
                  <a:schemeClr val="tx2"/>
                </a:solidFill>
              </a:rPr>
              <a:t>By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land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area</a:t>
            </a:r>
            <a:r>
              <a:rPr lang="ru-RU" sz="2400" b="1" dirty="0" smtClean="0">
                <a:solidFill>
                  <a:schemeClr val="tx2"/>
                </a:solidFill>
              </a:rPr>
              <a:t>, </a:t>
            </a:r>
            <a:r>
              <a:rPr lang="ru-RU" sz="2400" b="1" dirty="0" err="1" smtClean="0">
                <a:solidFill>
                  <a:schemeClr val="tx2"/>
                </a:solidFill>
              </a:rPr>
              <a:t>it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ranks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second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    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population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density</a:t>
            </a:r>
            <a:r>
              <a:rPr lang="ru-RU" sz="2400" b="1" dirty="0" smtClean="0">
                <a:solidFill>
                  <a:schemeClr val="tx2"/>
                </a:solidFill>
              </a:rPr>
              <a:t>, 3.5 </a:t>
            </a:r>
            <a:r>
              <a:rPr lang="ru-RU" sz="2400" b="1" dirty="0" err="1" smtClean="0">
                <a:solidFill>
                  <a:schemeClr val="tx2"/>
                </a:solidFill>
              </a:rPr>
              <a:t>inhabitants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per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square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kilometre</a:t>
            </a:r>
            <a:r>
              <a:rPr lang="ru-RU" sz="2400" b="1" dirty="0" smtClean="0">
                <a:solidFill>
                  <a:schemeClr val="tx2"/>
                </a:solidFill>
              </a:rPr>
              <a:t> (9.1/</a:t>
            </a:r>
            <a:r>
              <a:rPr lang="ru-RU" sz="2400" b="1" dirty="0" err="1" smtClean="0">
                <a:solidFill>
                  <a:schemeClr val="tx2"/>
                </a:solidFill>
              </a:rPr>
              <a:t>sq</a:t>
            </a:r>
            <a:r>
              <a:rPr lang="ru-RU" sz="2400" b="1" dirty="0" smtClean="0">
                <a:solidFill>
                  <a:schemeClr val="tx2"/>
                </a:solidFill>
              </a:rPr>
              <a:t> </a:t>
            </a:r>
            <a:r>
              <a:rPr lang="ru-RU" sz="2400" b="1" dirty="0" err="1" smtClean="0">
                <a:solidFill>
                  <a:schemeClr val="tx2"/>
                </a:solidFill>
              </a:rPr>
              <a:t>mi</a:t>
            </a:r>
            <a:r>
              <a:rPr lang="ru-RU" sz="2400" b="1" dirty="0" smtClean="0">
                <a:solidFill>
                  <a:schemeClr val="tx2"/>
                </a:solidFill>
              </a:rPr>
              <a:t>), </a:t>
            </a:r>
            <a:r>
              <a:rPr lang="ru-RU" sz="2400" b="1" dirty="0" err="1" smtClean="0">
                <a:solidFill>
                  <a:schemeClr val="tx2"/>
                </a:solidFill>
              </a:rPr>
              <a:t>is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among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lowest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in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the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world</a:t>
            </a:r>
            <a:r>
              <a:rPr lang="ru-RU" sz="24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tx2"/>
                </a:solidFill>
              </a:rPr>
              <a:t>The Great Lakes are a collection of freshwater lakes located in eastern North America, on the Canada – United States border. Consisting of Lakes Superior, Michigan, Huron, Erie, and Ontario, they form the largest group of freshwater lakes on Earth.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latin typeface="Rockwell Extra Bold" pitchFamily="18" charset="0"/>
              </a:rPr>
              <a:t>A </a:t>
            </a:r>
            <a:r>
              <a:rPr lang="ru-RU" dirty="0" err="1" smtClean="0">
                <a:latin typeface="Rockwell Extra Bold" pitchFamily="18" charset="0"/>
              </a:rPr>
              <a:t>satellite</a:t>
            </a:r>
            <a:r>
              <a:rPr lang="ru-RU" dirty="0" smtClean="0">
                <a:latin typeface="Rockwell Extra Bold" pitchFamily="18" charset="0"/>
              </a:rPr>
              <a:t> </a:t>
            </a:r>
            <a:r>
              <a:rPr lang="ru-RU" dirty="0" err="1" smtClean="0">
                <a:latin typeface="Rockwell Extra Bold" pitchFamily="18" charset="0"/>
              </a:rPr>
              <a:t>image</a:t>
            </a:r>
            <a:r>
              <a:rPr lang="ru-RU" dirty="0" smtClean="0">
                <a:latin typeface="Rockwell Extra Bold" pitchFamily="18" charset="0"/>
              </a:rPr>
              <a:t> </a:t>
            </a:r>
            <a:r>
              <a:rPr lang="ru-RU" dirty="0" err="1" smtClean="0">
                <a:latin typeface="Rockwell Extra Bold" pitchFamily="18" charset="0"/>
              </a:rPr>
              <a:t>of</a:t>
            </a:r>
            <a:r>
              <a:rPr lang="ru-RU" dirty="0" smtClean="0">
                <a:latin typeface="Rockwell Extra Bold" pitchFamily="18" charset="0"/>
              </a:rPr>
              <a:t> </a:t>
            </a:r>
            <a:r>
              <a:rPr lang="ru-RU" dirty="0" err="1" smtClean="0">
                <a:latin typeface="Rockwell Extra Bold" pitchFamily="18" charset="0"/>
              </a:rPr>
              <a:t>the</a:t>
            </a:r>
            <a:r>
              <a:rPr lang="ru-RU" dirty="0" smtClean="0">
                <a:latin typeface="Rockwell Extra Bold" pitchFamily="18" charset="0"/>
              </a:rPr>
              <a:t> </a:t>
            </a:r>
            <a:r>
              <a:rPr lang="ru-RU" dirty="0" err="1" smtClean="0">
                <a:latin typeface="Rockwell Extra Bold" pitchFamily="18" charset="0"/>
              </a:rPr>
              <a:t>Great</a:t>
            </a:r>
            <a:r>
              <a:rPr lang="ru-RU" dirty="0" smtClean="0">
                <a:latin typeface="Rockwell Extra Bold" pitchFamily="18" charset="0"/>
              </a:rPr>
              <a:t> </a:t>
            </a:r>
            <a:r>
              <a:rPr lang="ru-RU" dirty="0" err="1" smtClean="0">
                <a:latin typeface="Rockwell Extra Bold" pitchFamily="18" charset="0"/>
              </a:rPr>
              <a:t>Lakes</a:t>
            </a:r>
            <a:endParaRPr lang="ru-RU" dirty="0" smtClean="0">
              <a:latin typeface="Rockwell Extra Bold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0" name="Picture 6" descr="http://upload.wikimedia.org/wikipedia/commons/thumb/c/c3/Great_Lakes_from_space.jpg/350px-Great_Lakes_from_space.jpg">
            <a:hlinkClick r:id="rId2" tooltip="&quot;A satellite image of the Great Lakes.&quot;"/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619250" y="2205038"/>
            <a:ext cx="6262688" cy="379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b="1" i="1" dirty="0" err="1" smtClean="0"/>
              <a:t>Niagara</a:t>
            </a:r>
            <a:r>
              <a:rPr lang="ru-RU" b="1" i="1" dirty="0" smtClean="0"/>
              <a:t> </a:t>
            </a:r>
            <a:r>
              <a:rPr lang="ru-RU" b="1" i="1" dirty="0" err="1" smtClean="0"/>
              <a:t>Falls</a:t>
            </a:r>
            <a:endParaRPr lang="ru-RU" b="1" i="1" dirty="0" smtClean="0"/>
          </a:p>
        </p:txBody>
      </p:sp>
      <p:pic>
        <p:nvPicPr>
          <p:cNvPr id="7172" name="Picture 4" descr="275px-Niag715">
            <a:hlinkClick r:id="rId2" tooltip="Niag715.jpg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3108" y="2143116"/>
            <a:ext cx="5256212" cy="38798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Rockwell Extra Bold" pitchFamily="18" charset="0"/>
              </a:rPr>
              <a:t>History</a:t>
            </a:r>
            <a:r>
              <a:rPr lang="ru-RU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628775"/>
            <a:ext cx="8066087" cy="44672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First Nation and Inuit traditions maintain that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indigenous people have resided on their lands since the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beginning of time, while archaeological studies support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a human presence in the northern Yukon from 26,500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years ago, and in southern Ontario from 9,500 years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ago</a:t>
            </a:r>
            <a:r>
              <a:rPr lang="en-US" sz="2400" b="1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Europeans first arrived when the Vikings settled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briefly at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L'Anse aux Meadows around AD 1000;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following the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failure of that colony, there was no further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attempt at North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American exploration until 1497, when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John Cabot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explored Canada's Atlantic coast for</a:t>
            </a:r>
            <a:r>
              <a:rPr lang="en-US" sz="2400" b="1" smtClean="0">
                <a:solidFill>
                  <a:schemeClr val="tx2"/>
                </a:solidFill>
              </a:rPr>
              <a:t> </a:t>
            </a:r>
            <a:r>
              <a:rPr lang="ru-RU" sz="2400" b="1" smtClean="0">
                <a:solidFill>
                  <a:schemeClr val="tx2"/>
                </a:solidFill>
              </a:rPr>
              <a:t>England</a:t>
            </a:r>
            <a:r>
              <a:rPr lang="en-US" sz="2400" b="1" smtClean="0">
                <a:solidFill>
                  <a:schemeClr val="tx2"/>
                </a:solidFill>
              </a:rPr>
              <a:t>,</a:t>
            </a:r>
            <a:r>
              <a:rPr lang="ru-RU" sz="2400" b="1" smtClean="0">
                <a:solidFill>
                  <a:schemeClr val="tx2"/>
                </a:solidFill>
              </a:rPr>
              <a:t> followed by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>
                <a:solidFill>
                  <a:schemeClr val="tx2"/>
                </a:solidFill>
              </a:rPr>
              <a:t>Jacques Cartier in 1534 for France</a:t>
            </a:r>
            <a:r>
              <a:rPr lang="en-US" sz="2400" b="1" smtClean="0">
                <a:solidFill>
                  <a:schemeClr val="tx2"/>
                </a:solidFill>
              </a:rPr>
              <a:t>.</a:t>
            </a:r>
            <a:r>
              <a:rPr lang="ru-RU" sz="280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800" smtClean="0">
                <a:latin typeface="Rockwell Extra Bold" pitchFamily="18" charset="0"/>
              </a:rPr>
              <a:t>Name of Canada</a:t>
            </a:r>
            <a:r>
              <a:rPr lang="ru-RU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solidFill>
                  <a:schemeClr val="tx2"/>
                </a:solidFill>
              </a:rPr>
              <a:t>The name </a:t>
            </a:r>
            <a:r>
              <a:rPr lang="ru-RU" sz="2800" b="1" i="1" smtClean="0">
                <a:solidFill>
                  <a:schemeClr val="tx2"/>
                </a:solidFill>
              </a:rPr>
              <a:t>Canada</a:t>
            </a:r>
            <a:r>
              <a:rPr lang="ru-RU" sz="2800" b="1" smtClean="0">
                <a:solidFill>
                  <a:schemeClr val="tx2"/>
                </a:solidFill>
              </a:rPr>
              <a:t> comes from a St. Lawrence Iroquoian word, </a:t>
            </a:r>
            <a:r>
              <a:rPr lang="ru-RU" sz="2800" b="1" i="1" smtClean="0">
                <a:solidFill>
                  <a:schemeClr val="tx2"/>
                </a:solidFill>
              </a:rPr>
              <a:t>kanata</a:t>
            </a:r>
            <a:r>
              <a:rPr lang="ru-RU" sz="2800" b="1" smtClean="0">
                <a:solidFill>
                  <a:schemeClr val="tx2"/>
                </a:solidFill>
              </a:rPr>
              <a:t>, meaning "village" or "settlement". In 1535, indigenous inhabitants of the present-day Quebec City region used the word to direct French explorer Jacques Cartier towards the village of Stadacona</a:t>
            </a:r>
            <a:r>
              <a:rPr lang="en-US" sz="2800" b="1" smtClean="0">
                <a:solidFill>
                  <a:schemeClr val="tx2"/>
                </a:solidFill>
              </a:rPr>
              <a:t>.</a:t>
            </a:r>
            <a:r>
              <a:rPr lang="ru-RU" sz="2800" b="1" smtClean="0">
                <a:solidFill>
                  <a:schemeClr val="tx2"/>
                </a:solidFill>
              </a:rPr>
              <a:t> Cartier later used the word </a:t>
            </a:r>
            <a:r>
              <a:rPr lang="ru-RU" sz="2800" b="1" i="1" smtClean="0">
                <a:solidFill>
                  <a:schemeClr val="tx2"/>
                </a:solidFill>
              </a:rPr>
              <a:t>Canada</a:t>
            </a:r>
            <a:r>
              <a:rPr lang="ru-RU" sz="2800" b="1" smtClean="0">
                <a:solidFill>
                  <a:schemeClr val="tx2"/>
                </a:solidFill>
              </a:rPr>
              <a:t> to refer not only to that particular village, but also the entire area subject to Donnacona (the chief at Stadacona); by 1545, European books and maps had begun referring to this region as </a:t>
            </a:r>
            <a:r>
              <a:rPr lang="ru-RU" sz="2800" b="1" i="1" smtClean="0">
                <a:solidFill>
                  <a:schemeClr val="tx2"/>
                </a:solidFill>
              </a:rPr>
              <a:t>Canada</a:t>
            </a:r>
            <a:r>
              <a:rPr lang="ru-RU" sz="2800" b="1" smtClean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451850" cy="1143000"/>
          </a:xfrm>
        </p:spPr>
        <p:txBody>
          <a:bodyPr/>
          <a:lstStyle/>
          <a:p>
            <a:pPr eaLnBrk="1" hangingPunct="1"/>
            <a:r>
              <a:rPr lang="ru-RU" b="1" dirty="0" err="1" smtClean="0">
                <a:latin typeface="Rockwell Extra Bold" pitchFamily="18" charset="0"/>
              </a:rPr>
              <a:t>History</a:t>
            </a:r>
            <a:endParaRPr lang="ru-RU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800" b="1" smtClean="0">
                <a:solidFill>
                  <a:schemeClr val="tx2"/>
                </a:solidFill>
              </a:rPr>
              <a:t>The English established fishing outposts in Newfoundland around 1610 and colonized the Thirteen Colonies to the south. A series of four Intercolonial Wars erupted between 1689 and 1763. Mainland Nova Scotia came under British rule with the Treaty of Utrecht (1713); the Treaty of Paris (1763) ceded Canada and most of New France to Britain following the Seven Years' War.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30738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err="1" smtClean="0"/>
              <a:t>Motto</a:t>
            </a:r>
            <a:r>
              <a:rPr lang="ru-RU" sz="4000" b="1" dirty="0" smtClean="0"/>
              <a:t>: </a:t>
            </a:r>
            <a:r>
              <a:rPr lang="ru-RU" sz="4000" b="1" i="1" dirty="0" smtClean="0"/>
              <a:t>A </a:t>
            </a:r>
            <a:r>
              <a:rPr lang="ru-RU" sz="4000" b="1" i="1" dirty="0" err="1" smtClean="0"/>
              <a:t>Mari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Usque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Ad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Mare</a:t>
            </a:r>
            <a:r>
              <a:rPr lang="ru-RU" sz="4000" b="1" dirty="0" smtClean="0"/>
              <a:t>  (</a:t>
            </a:r>
            <a:r>
              <a:rPr lang="ru-RU" sz="4000" b="1" dirty="0" err="1" smtClean="0"/>
              <a:t>Latin</a:t>
            </a:r>
            <a:r>
              <a:rPr lang="ru-RU" sz="4000" b="1" dirty="0" smtClean="0"/>
              <a:t>)</a:t>
            </a:r>
            <a:br>
              <a:rPr lang="ru-RU" sz="4000" b="1" dirty="0" smtClean="0"/>
            </a:br>
            <a:r>
              <a:rPr lang="ru-RU" sz="4000" b="1" dirty="0" smtClean="0"/>
              <a:t>"</a:t>
            </a:r>
            <a:r>
              <a:rPr lang="ru-RU" sz="4000" b="1" dirty="0" err="1" smtClean="0"/>
              <a:t>From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Sea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to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Sea</a:t>
            </a:r>
            <a:r>
              <a:rPr lang="ru-RU" sz="4000" b="1" dirty="0" smtClean="0"/>
              <a:t>"</a:t>
            </a:r>
            <a:r>
              <a:rPr lang="ru-RU" sz="4000" dirty="0" smtClean="0"/>
              <a:t> 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3644900"/>
            <a:ext cx="3236912" cy="245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chemeClr val="tx2"/>
                </a:solidFill>
              </a:rPr>
              <a:t>Canadian Flag</a:t>
            </a:r>
            <a:endParaRPr lang="ru-RU" sz="2800" b="1" smtClean="0">
              <a:solidFill>
                <a:schemeClr val="tx2"/>
              </a:solidFill>
            </a:endParaRPr>
          </a:p>
        </p:txBody>
      </p:sp>
      <p:pic>
        <p:nvPicPr>
          <p:cNvPr id="11268" name="Picture 20" descr="125px-Flag_of_Canada">
            <a:hlinkClick r:id="rId2" tooltip="Flag of Canada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24300" y="2998788"/>
            <a:ext cx="4643438" cy="23415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331</TotalTime>
  <Words>468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English-speaking countries.  Canada</vt:lpstr>
      <vt:lpstr>Geography </vt:lpstr>
      <vt:lpstr>Слайд 3</vt:lpstr>
      <vt:lpstr>A satellite image of the Great Lakes</vt:lpstr>
      <vt:lpstr>Niagara Falls</vt:lpstr>
      <vt:lpstr>History </vt:lpstr>
      <vt:lpstr>Name of Canada </vt:lpstr>
      <vt:lpstr>History</vt:lpstr>
      <vt:lpstr>Motto: A Mari Usque Ad Mare  (Latin) "From Sea to Sea" </vt:lpstr>
      <vt:lpstr>Parliament Hill, Ottawa </vt:lpstr>
      <vt:lpstr>Saskatchewan </vt:lpstr>
      <vt:lpstr>Ottawa </vt:lpstr>
      <vt:lpstr>Ottawa</vt:lpstr>
      <vt:lpstr>TORONTO</vt:lpstr>
      <vt:lpstr>Quebec City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Anna</cp:lastModifiedBy>
  <cp:revision>81</cp:revision>
  <cp:lastPrinted>1601-01-01T00:00:00Z</cp:lastPrinted>
  <dcterms:created xsi:type="dcterms:W3CDTF">2008-10-01T16:30:06Z</dcterms:created>
  <dcterms:modified xsi:type="dcterms:W3CDTF">2015-04-03T05:04:06Z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TC010690831049</vt:lpwstr>
  </property>
</Properties>
</file>