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a:defRPr lang="ru-RU"/>
    </a:defPPr>
    <a:lvl1pPr marL="0" algn="l" defTabSz="879101" rtl="0" eaLnBrk="1" latinLnBrk="0" hangingPunct="1">
      <a:defRPr sz="1700" kern="1200">
        <a:solidFill>
          <a:schemeClr val="tx1"/>
        </a:solidFill>
        <a:latin typeface="+mn-lt"/>
        <a:ea typeface="+mn-ea"/>
        <a:cs typeface="+mn-cs"/>
      </a:defRPr>
    </a:lvl1pPr>
    <a:lvl2pPr marL="439551" algn="l" defTabSz="879101" rtl="0" eaLnBrk="1" latinLnBrk="0" hangingPunct="1">
      <a:defRPr sz="1700" kern="1200">
        <a:solidFill>
          <a:schemeClr val="tx1"/>
        </a:solidFill>
        <a:latin typeface="+mn-lt"/>
        <a:ea typeface="+mn-ea"/>
        <a:cs typeface="+mn-cs"/>
      </a:defRPr>
    </a:lvl2pPr>
    <a:lvl3pPr marL="879101" algn="l" defTabSz="879101" rtl="0" eaLnBrk="1" latinLnBrk="0" hangingPunct="1">
      <a:defRPr sz="1700" kern="1200">
        <a:solidFill>
          <a:schemeClr val="tx1"/>
        </a:solidFill>
        <a:latin typeface="+mn-lt"/>
        <a:ea typeface="+mn-ea"/>
        <a:cs typeface="+mn-cs"/>
      </a:defRPr>
    </a:lvl3pPr>
    <a:lvl4pPr marL="1318651" algn="l" defTabSz="879101" rtl="0" eaLnBrk="1" latinLnBrk="0" hangingPunct="1">
      <a:defRPr sz="1700" kern="1200">
        <a:solidFill>
          <a:schemeClr val="tx1"/>
        </a:solidFill>
        <a:latin typeface="+mn-lt"/>
        <a:ea typeface="+mn-ea"/>
        <a:cs typeface="+mn-cs"/>
      </a:defRPr>
    </a:lvl4pPr>
    <a:lvl5pPr marL="1758202" algn="l" defTabSz="879101" rtl="0" eaLnBrk="1" latinLnBrk="0" hangingPunct="1">
      <a:defRPr sz="1700" kern="1200">
        <a:solidFill>
          <a:schemeClr val="tx1"/>
        </a:solidFill>
        <a:latin typeface="+mn-lt"/>
        <a:ea typeface="+mn-ea"/>
        <a:cs typeface="+mn-cs"/>
      </a:defRPr>
    </a:lvl5pPr>
    <a:lvl6pPr marL="2197753" algn="l" defTabSz="879101" rtl="0" eaLnBrk="1" latinLnBrk="0" hangingPunct="1">
      <a:defRPr sz="1700" kern="1200">
        <a:solidFill>
          <a:schemeClr val="tx1"/>
        </a:solidFill>
        <a:latin typeface="+mn-lt"/>
        <a:ea typeface="+mn-ea"/>
        <a:cs typeface="+mn-cs"/>
      </a:defRPr>
    </a:lvl6pPr>
    <a:lvl7pPr marL="2637303" algn="l" defTabSz="879101" rtl="0" eaLnBrk="1" latinLnBrk="0" hangingPunct="1">
      <a:defRPr sz="1700" kern="1200">
        <a:solidFill>
          <a:schemeClr val="tx1"/>
        </a:solidFill>
        <a:latin typeface="+mn-lt"/>
        <a:ea typeface="+mn-ea"/>
        <a:cs typeface="+mn-cs"/>
      </a:defRPr>
    </a:lvl7pPr>
    <a:lvl8pPr marL="3076853" algn="l" defTabSz="879101" rtl="0" eaLnBrk="1" latinLnBrk="0" hangingPunct="1">
      <a:defRPr sz="1700" kern="1200">
        <a:solidFill>
          <a:schemeClr val="tx1"/>
        </a:solidFill>
        <a:latin typeface="+mn-lt"/>
        <a:ea typeface="+mn-ea"/>
        <a:cs typeface="+mn-cs"/>
      </a:defRPr>
    </a:lvl8pPr>
    <a:lvl9pPr marL="3516404" algn="l" defTabSz="879101"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19BDA15-FDA3-4C82-975A-BABC13232C4D}">
          <p14:sldIdLst>
            <p14:sldId id="256"/>
            <p14:sldId id="257"/>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4" y="3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51435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D856610-14B5-46CD-BABB-84AAD5721685}" type="datetimeFigureOut">
              <a:rPr lang="ru-RU" smtClean="0"/>
              <a:t>30.08.2013</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98B68EA-7062-4519-AD6C-1C3FBDCDC6BA}" type="slidenum">
              <a:rPr lang="ru-RU" smtClean="0"/>
              <a:t>‹#›</a:t>
            </a:fld>
            <a:endParaRPr lang="ru-RU" dirty="0"/>
          </a:p>
        </p:txBody>
      </p:sp>
      <p:grpSp>
        <p:nvGrpSpPr>
          <p:cNvPr id="8" name="Group 7"/>
          <p:cNvGrpSpPr/>
          <p:nvPr/>
        </p:nvGrpSpPr>
        <p:grpSpPr>
          <a:xfrm>
            <a:off x="1194101" y="2165647"/>
            <a:ext cx="6779110" cy="923330"/>
            <a:chOff x="1172584" y="1381459"/>
            <a:chExt cx="6779110" cy="1231106"/>
          </a:xfrm>
          <a:effectLst>
            <a:outerShdw blurRad="38100" dist="12700" dir="16200000" rotWithShape="0">
              <a:prstClr val="black">
                <a:alpha val="30000"/>
              </a:prstClr>
            </a:outerShdw>
          </a:effectLst>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040803"/>
            <a:ext cx="6777318" cy="1298987"/>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2825897"/>
            <a:ext cx="6400800" cy="131445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98B68EA-7062-4519-AD6C-1C3FBDCDC6BA}" type="slidenum">
              <a:rPr lang="ru-RU" smtClean="0"/>
              <a:t>‹#›</a:t>
            </a:fld>
            <a:endParaRPr lang="ru-RU" dirty="0"/>
          </a:p>
        </p:txBody>
      </p:sp>
      <p:grpSp>
        <p:nvGrpSpPr>
          <p:cNvPr id="11" name="Group 10"/>
          <p:cNvGrpSpPr/>
          <p:nvPr/>
        </p:nvGrpSpPr>
        <p:grpSpPr>
          <a:xfrm>
            <a:off x="1172584" y="1044163"/>
            <a:ext cx="6779110" cy="923330"/>
            <a:chOff x="1172584" y="1381459"/>
            <a:chExt cx="6779110" cy="1231106"/>
          </a:xfrm>
        </p:grpSpPr>
        <p:sp>
          <p:nvSpPr>
            <p:cNvPr id="15" name="TextBox 14"/>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419549"/>
            <a:ext cx="1678193" cy="417507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9" y="637391"/>
            <a:ext cx="5507917" cy="37678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98B68EA-7062-4519-AD6C-1C3FBDCDC6BA}" type="slidenum">
              <a:rPr lang="ru-RU" smtClean="0"/>
              <a:t>‹#›</a:t>
            </a:fld>
            <a:endParaRPr lang="ru-RU" dirty="0"/>
          </a:p>
        </p:txBody>
      </p:sp>
      <p:grpSp>
        <p:nvGrpSpPr>
          <p:cNvPr id="11" name="Group 10"/>
          <p:cNvGrpSpPr/>
          <p:nvPr/>
        </p:nvGrpSpPr>
        <p:grpSpPr>
          <a:xfrm rot="5400000">
            <a:off x="4594069" y="2045201"/>
            <a:ext cx="4110116" cy="923330"/>
            <a:chOff x="1815339" y="1381459"/>
            <a:chExt cx="5480154" cy="923330"/>
          </a:xfrm>
        </p:grpSpPr>
        <p:sp>
          <p:nvSpPr>
            <p:cNvPr id="12" name="TextBox 11"/>
            <p:cNvSpPr txBox="1"/>
            <p:nvPr/>
          </p:nvSpPr>
          <p:spPr>
            <a:xfrm>
              <a:off x="4000879" y="1381459"/>
              <a:ext cx="1169551"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98B68EA-7062-4519-AD6C-1C3FBDCDC6BA}" type="slidenum">
              <a:rPr lang="ru-RU" smtClean="0"/>
              <a:t>‹#›</a:t>
            </a:fld>
            <a:endParaRPr lang="ru-RU" dirty="0"/>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044163"/>
            <a:ext cx="6779110" cy="923330"/>
            <a:chOff x="1172584" y="1381459"/>
            <a:chExt cx="6779110" cy="1231106"/>
          </a:xfrm>
        </p:grpSpPr>
        <p:sp>
          <p:nvSpPr>
            <p:cNvPr id="13" name="TextBox 12"/>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5143500"/>
          </a:xfrm>
          <a:prstGeom prst="rect">
            <a:avLst/>
          </a:prstGeom>
        </p:spPr>
      </p:pic>
      <p:grpSp>
        <p:nvGrpSpPr>
          <p:cNvPr id="7" name="Group 7"/>
          <p:cNvGrpSpPr/>
          <p:nvPr/>
        </p:nvGrpSpPr>
        <p:grpSpPr>
          <a:xfrm>
            <a:off x="1172584" y="2165684"/>
            <a:ext cx="6779110" cy="923330"/>
            <a:chOff x="1172584" y="1381459"/>
            <a:chExt cx="6779110" cy="1231106"/>
          </a:xfrm>
        </p:grpSpPr>
        <p:sp>
          <p:nvSpPr>
            <p:cNvPr id="9" name="TextBox 8"/>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903643"/>
            <a:ext cx="7754713" cy="1433037"/>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9" y="2825488"/>
            <a:ext cx="7734747" cy="1125140"/>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98B68EA-7062-4519-AD6C-1C3FBDCDC6BA}"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98B68EA-7062-4519-AD6C-1C3FBDCDC6BA}" type="slidenum">
              <a:rPr lang="ru-RU" smtClean="0"/>
              <a:t>‹#›</a:t>
            </a:fld>
            <a:endParaRPr lang="ru-RU" dirty="0"/>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044163"/>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1680210"/>
            <a:ext cx="3803904" cy="29077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1680210"/>
            <a:ext cx="3803904" cy="29077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1680210"/>
            <a:ext cx="3442446"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210696"/>
            <a:ext cx="3803904"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1680210"/>
            <a:ext cx="3447288" cy="493776"/>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208276"/>
            <a:ext cx="3799728" cy="2379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98B68EA-7062-4519-AD6C-1C3FBDCDC6BA}" type="slidenum">
              <a:rPr lang="ru-RU" smtClean="0"/>
              <a:t>‹#›</a:t>
            </a:fld>
            <a:endParaRPr lang="ru-RU" dirty="0"/>
          </a:p>
        </p:txBody>
      </p:sp>
      <p:grpSp>
        <p:nvGrpSpPr>
          <p:cNvPr id="14" name="Group 13"/>
          <p:cNvGrpSpPr/>
          <p:nvPr/>
        </p:nvGrpSpPr>
        <p:grpSpPr>
          <a:xfrm>
            <a:off x="1172584" y="1044163"/>
            <a:ext cx="6779110" cy="923330"/>
            <a:chOff x="1172584" y="1381459"/>
            <a:chExt cx="6779110" cy="1231106"/>
          </a:xfrm>
        </p:grpSpPr>
        <p:sp>
          <p:nvSpPr>
            <p:cNvPr id="16" name="TextBox 15"/>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98B68EA-7062-4519-AD6C-1C3FBDCDC6BA}" type="slidenum">
              <a:rPr lang="ru-RU" smtClean="0"/>
              <a:t>‹#›</a:t>
            </a:fld>
            <a:endParaRPr lang="ru-RU" dirty="0"/>
          </a:p>
        </p:txBody>
      </p:sp>
      <p:grpSp>
        <p:nvGrpSpPr>
          <p:cNvPr id="10" name="Group 9"/>
          <p:cNvGrpSpPr/>
          <p:nvPr/>
        </p:nvGrpSpPr>
        <p:grpSpPr>
          <a:xfrm>
            <a:off x="1172584" y="1044163"/>
            <a:ext cx="6779110" cy="923330"/>
            <a:chOff x="1172584" y="1381459"/>
            <a:chExt cx="6779110" cy="1231106"/>
          </a:xfrm>
        </p:grpSpPr>
        <p:sp>
          <p:nvSpPr>
            <p:cNvPr id="14" name="TextBox 13"/>
            <p:cNvSpPr txBox="1"/>
            <p:nvPr/>
          </p:nvSpPr>
          <p:spPr>
            <a:xfrm>
              <a:off x="4147073" y="1381459"/>
              <a:ext cx="877163" cy="1231106"/>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98B68EA-7062-4519-AD6C-1C3FBDCDC6B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80" y="1258647"/>
            <a:ext cx="3422483" cy="141519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2" y="419549"/>
            <a:ext cx="4116667" cy="4175074"/>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80" y="2702859"/>
            <a:ext cx="3411725" cy="188796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98B68EA-7062-4519-AD6C-1C3FBDCDC6BA}"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2" y="3501614"/>
            <a:ext cx="7767021" cy="483547"/>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500224"/>
            <a:ext cx="4772156" cy="2698512"/>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3993229"/>
            <a:ext cx="7756264" cy="603647"/>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856610-14B5-46CD-BABB-84AAD5721685}" type="datetimeFigureOut">
              <a:rPr lang="ru-RU" smtClean="0"/>
              <a:t>30.08.2013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98B68EA-7062-4519-AD6C-1C3FBDCDC6BA}"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1" y="427617"/>
            <a:ext cx="7756263" cy="790688"/>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8" y="1686261"/>
            <a:ext cx="7745505" cy="290836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4621082"/>
            <a:ext cx="2133600" cy="273844"/>
          </a:xfrm>
          <a:prstGeom prst="rect">
            <a:avLst/>
          </a:prstGeom>
        </p:spPr>
        <p:txBody>
          <a:bodyPr vert="horz" lIns="91440" tIns="45720" rIns="91440" bIns="45720" rtlCol="0" anchor="ctr"/>
          <a:lstStyle>
            <a:lvl1pPr algn="l">
              <a:defRPr sz="1200">
                <a:solidFill>
                  <a:schemeClr val="tx2"/>
                </a:solidFill>
              </a:defRPr>
            </a:lvl1pPr>
          </a:lstStyle>
          <a:p>
            <a:fld id="{8D856610-14B5-46CD-BABB-84AAD5721685}" type="datetimeFigureOut">
              <a:rPr lang="ru-RU" smtClean="0"/>
              <a:t>30.08.2013</a:t>
            </a:fld>
            <a:endParaRPr lang="ru-RU" dirty="0"/>
          </a:p>
        </p:txBody>
      </p:sp>
      <p:sp>
        <p:nvSpPr>
          <p:cNvPr id="5" name="Footer Placeholder 4"/>
          <p:cNvSpPr>
            <a:spLocks noGrp="1"/>
          </p:cNvSpPr>
          <p:nvPr>
            <p:ph type="ftr" sz="quarter" idx="3"/>
          </p:nvPr>
        </p:nvSpPr>
        <p:spPr>
          <a:xfrm>
            <a:off x="3124200" y="4621082"/>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639264" y="4621082"/>
            <a:ext cx="2133600" cy="273844"/>
          </a:xfrm>
          <a:prstGeom prst="rect">
            <a:avLst/>
          </a:prstGeom>
        </p:spPr>
        <p:txBody>
          <a:bodyPr vert="horz" lIns="91440" tIns="45720" rIns="91440" bIns="45720" rtlCol="0" anchor="ctr"/>
          <a:lstStyle>
            <a:lvl1pPr algn="r">
              <a:defRPr sz="1200">
                <a:solidFill>
                  <a:schemeClr val="tx2"/>
                </a:solidFill>
              </a:defRPr>
            </a:lvl1pPr>
          </a:lstStyle>
          <a:p>
            <a:fld id="{198B68EA-7062-4519-AD6C-1C3FBDCDC6BA}"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effectLst>
                  <a:outerShdw blurRad="38100" dist="38100" dir="2700000" algn="tl">
                    <a:srgbClr val="000000">
                      <a:alpha val="43137"/>
                    </a:srgbClr>
                  </a:outerShdw>
                </a:effectLst>
              </a:rPr>
              <a:t>У</a:t>
            </a:r>
            <a:r>
              <a:rPr lang="uk-UA" dirty="0" smtClean="0">
                <a:effectLst>
                  <a:outerShdw blurRad="38100" dist="38100" dir="2700000" algn="tl">
                    <a:srgbClr val="000000">
                      <a:alpha val="43137"/>
                    </a:srgbClr>
                  </a:outerShdw>
                </a:effectLst>
              </a:rPr>
              <a:t>країнське</a:t>
            </a:r>
            <a:br>
              <a:rPr lang="uk-UA" dirty="0" smtClean="0">
                <a:effectLst>
                  <a:outerShdw blurRad="38100" dist="38100" dir="2700000" algn="tl">
                    <a:srgbClr val="000000">
                      <a:alpha val="43137"/>
                    </a:srgbClr>
                  </a:outerShdw>
                </a:effectLst>
              </a:rPr>
            </a:br>
            <a:r>
              <a:rPr lang="uk-UA" dirty="0" smtClean="0">
                <a:effectLst>
                  <a:outerShdw blurRad="38100" dist="38100" dir="2700000" algn="tl">
                    <a:srgbClr val="000000">
                      <a:alpha val="43137"/>
                    </a:srgbClr>
                  </a:outerShdw>
                </a:effectLst>
              </a:rPr>
              <a:t>барокко</a:t>
            </a:r>
            <a:endParaRPr lang="ru-RU"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r>
              <a:rPr lang="uk-UA" dirty="0" smtClean="0">
                <a:effectLst>
                  <a:outerShdw blurRad="38100" dist="38100" dir="2700000" algn="tl">
                    <a:srgbClr val="000000">
                      <a:alpha val="43137"/>
                    </a:srgbClr>
                  </a:outerShdw>
                </a:effectLst>
              </a:rPr>
              <a:t>або Козацьке барокко</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17985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3800" dirty="0">
                <a:effectLst>
                  <a:outerShdw blurRad="38100" dist="38100" dir="2700000" algn="tl">
                    <a:srgbClr val="000000">
                      <a:alpha val="43137"/>
                    </a:srgbClr>
                  </a:outerShdw>
                </a:effectLst>
                <a:latin typeface="a_LatinoNr" pitchFamily="18" charset="-52"/>
              </a:rPr>
              <a:t>Укра</a:t>
            </a:r>
            <a:r>
              <a:rPr lang="uk-UA" sz="3800" b="1" dirty="0">
                <a:effectLst>
                  <a:outerShdw blurRad="38100" dist="38100" dir="2700000" algn="tl">
                    <a:srgbClr val="000000">
                      <a:alpha val="43137"/>
                    </a:srgbClr>
                  </a:outerShdw>
                </a:effectLst>
                <a:latin typeface="a_LatinoNr" pitchFamily="18" charset="-52"/>
              </a:rPr>
              <a:t>ї</a:t>
            </a:r>
            <a:r>
              <a:rPr lang="uk-UA" sz="3800" dirty="0">
                <a:effectLst>
                  <a:outerShdw blurRad="38100" dist="38100" dir="2700000" algn="tl">
                    <a:srgbClr val="000000">
                      <a:alpha val="43137"/>
                    </a:srgbClr>
                  </a:outerShdw>
                </a:effectLst>
                <a:latin typeface="a_LatinoNr" pitchFamily="18" charset="-52"/>
              </a:rPr>
              <a:t>нське бароко в Рос</a:t>
            </a:r>
            <a:r>
              <a:rPr lang="uk-UA" sz="3800" b="1" dirty="0">
                <a:effectLst>
                  <a:outerShdw blurRad="38100" dist="38100" dir="2700000" algn="tl">
                    <a:srgbClr val="000000">
                      <a:alpha val="43137"/>
                    </a:srgbClr>
                  </a:outerShdw>
                </a:effectLst>
                <a:latin typeface="a_LatinoNr" pitchFamily="18" charset="-52"/>
              </a:rPr>
              <a:t>ії</a:t>
            </a:r>
            <a:endParaRPr lang="ru-RU" sz="3800" b="1" dirty="0">
              <a:effectLst>
                <a:outerShdw blurRad="38100" dist="38100" dir="2700000" algn="tl">
                  <a:srgbClr val="000000">
                    <a:alpha val="43137"/>
                  </a:srgbClr>
                </a:outerShdw>
              </a:effectLst>
              <a:latin typeface="a_LatinoNr" pitchFamily="18" charset="-52"/>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05" y="1707655"/>
            <a:ext cx="1944216" cy="14580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779663"/>
            <a:ext cx="1679990" cy="25203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529884"/>
            <a:ext cx="2663254" cy="19976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6454" y="3219823"/>
            <a:ext cx="3354933" cy="738664"/>
          </a:xfrm>
          <a:prstGeom prst="rect">
            <a:avLst/>
          </a:prstGeom>
        </p:spPr>
        <p:txBody>
          <a:bodyPr wrap="square">
            <a:spAutoFit/>
          </a:bodyPr>
          <a:lstStyle/>
          <a:p>
            <a:pPr algn="ctr"/>
            <a:r>
              <a:rPr lang="uk-UA" sz="1400" dirty="0" smtClean="0">
                <a:effectLst>
                  <a:outerShdw blurRad="38100" dist="38100" dir="2700000" algn="tl">
                    <a:srgbClr val="000000">
                      <a:alpha val="43137"/>
                    </a:srgbClr>
                  </a:outerShdw>
                </a:effectLst>
                <a:latin typeface="Monotype Corsiva" pitchFamily="66" charset="0"/>
              </a:rPr>
              <a:t>Дев'ятидільний дев'ятибанний Військовий Воскресенський собор (1706 - 1719 рр.) — колишній головний храм донських козаків.</a:t>
            </a:r>
            <a:endParaRPr lang="ru-RU" sz="1400" dirty="0">
              <a:effectLst>
                <a:outerShdw blurRad="38100" dist="38100" dir="2700000" algn="tl">
                  <a:srgbClr val="000000">
                    <a:alpha val="43137"/>
                  </a:srgbClr>
                </a:outerShdw>
              </a:effectLst>
              <a:latin typeface="Monotype Corsiva" pitchFamily="66" charset="0"/>
            </a:endParaRPr>
          </a:p>
        </p:txBody>
      </p:sp>
      <p:sp>
        <p:nvSpPr>
          <p:cNvPr id="5" name="Прямоугольник 4"/>
          <p:cNvSpPr/>
          <p:nvPr/>
        </p:nvSpPr>
        <p:spPr>
          <a:xfrm>
            <a:off x="3368895" y="4227934"/>
            <a:ext cx="1925960" cy="954107"/>
          </a:xfrm>
          <a:prstGeom prst="rect">
            <a:avLst/>
          </a:prstGeom>
        </p:spPr>
        <p:txBody>
          <a:bodyPr wrap="square">
            <a:spAutoFit/>
          </a:bodyPr>
          <a:lstStyle/>
          <a:p>
            <a:pPr algn="ctr"/>
            <a:r>
              <a:rPr lang="uk-UA" sz="1400" dirty="0">
                <a:effectLst>
                  <a:outerShdw blurRad="38100" dist="38100" dir="2700000" algn="tl">
                    <a:srgbClr val="000000">
                      <a:alpha val="43137"/>
                    </a:srgbClr>
                  </a:outerShdw>
                </a:effectLst>
                <a:latin typeface="Monotype Corsiva" pitchFamily="66" charset="0"/>
              </a:rPr>
              <a:t>Казанська церква у Вузькому (Москва, 1697 - 1698 рр.) має виразні риси українського бароко.</a:t>
            </a:r>
          </a:p>
        </p:txBody>
      </p:sp>
      <p:sp>
        <p:nvSpPr>
          <p:cNvPr id="6" name="Прямоугольник 5"/>
          <p:cNvSpPr/>
          <p:nvPr/>
        </p:nvSpPr>
        <p:spPr>
          <a:xfrm>
            <a:off x="5645313" y="3579863"/>
            <a:ext cx="2820884" cy="830997"/>
          </a:xfrm>
          <a:prstGeom prst="rect">
            <a:avLst/>
          </a:prstGeom>
        </p:spPr>
        <p:txBody>
          <a:bodyPr wrap="square">
            <a:spAutoFit/>
          </a:bodyPr>
          <a:lstStyle/>
          <a:p>
            <a:pPr algn="ctr"/>
            <a:r>
              <a:rPr lang="uk-UA" sz="1200" dirty="0">
                <a:effectLst>
                  <a:outerShdw blurRad="38100" dist="38100" dir="2700000" algn="tl">
                    <a:srgbClr val="000000">
                      <a:alpha val="43137"/>
                    </a:srgbClr>
                  </a:outerShdw>
                </a:effectLst>
                <a:latin typeface="Monotype Corsiva" pitchFamily="66" charset="0"/>
              </a:rPr>
              <a:t>Комплекс Троїцького монастиря в Тюмені, 1710-і — 1750-і рр. Закладений митрополитом Філофеєм (Лещинським) — українцем за походженням.</a:t>
            </a:r>
            <a:endParaRPr lang="ru-RU" sz="1200" dirty="0">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540288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dirty="0" smtClean="0">
                <a:effectLst>
                  <a:outerShdw blurRad="38100" dist="38100" dir="2700000" algn="tl">
                    <a:srgbClr val="000000">
                      <a:alpha val="43137"/>
                    </a:srgbClr>
                  </a:outerShdw>
                </a:effectLst>
                <a:latin typeface="Monotype Corsiva" pitchFamily="66" charset="0"/>
              </a:rPr>
              <a:t>Період, що був після ренесансу, названий бароко, довго сприймався як відхилення від канонізованих норм естетики попередньої епохи, мав на собі тавро чогось химерного, негармонійного. Дух епохи бароко в Україні стверджували великі національні зрушення, козацькі звитяги, повстання проти поневолювачів, боротьба проти національного та релігійного утиску.</a:t>
            </a:r>
          </a:p>
          <a:p>
            <a:r>
              <a:rPr lang="uk-UA" dirty="0" smtClean="0">
                <a:effectLst>
                  <a:outerShdw blurRad="38100" dist="38100" dir="2700000" algn="tl">
                    <a:srgbClr val="000000">
                      <a:alpha val="43137"/>
                    </a:srgbClr>
                  </a:outerShdw>
                </a:effectLst>
                <a:latin typeface="Monotype Corsiva" pitchFamily="66" charset="0"/>
              </a:rPr>
              <a:t>Бароко мало синтетичний характер, охопивши всі сфери духовної культури — архітектуру, літературу, образотворче і прикладне мистецтво, музику, театр. Це був універсальний стиль, особливості якого закономірно і глибоко виявилися в багатьох ланках духовного життя суспільства.</a:t>
            </a:r>
          </a:p>
          <a:p>
            <a:endParaRPr lang="ru-RU" dirty="0">
              <a:effectLst>
                <a:outerShdw blurRad="38100" dist="38100" dir="2700000" algn="tl">
                  <a:srgbClr val="000000">
                    <a:alpha val="43137"/>
                  </a:srgbClr>
                </a:outerShdw>
              </a:effectLst>
              <a:latin typeface="Monotype Corsiva" pitchFamily="66" charset="0"/>
            </a:endParaRPr>
          </a:p>
        </p:txBody>
      </p:sp>
      <p:sp>
        <p:nvSpPr>
          <p:cNvPr id="3" name="Заголовок 2"/>
          <p:cNvSpPr>
            <a:spLocks noGrp="1"/>
          </p:cNvSpPr>
          <p:nvPr>
            <p:ph type="title"/>
          </p:nvPr>
        </p:nvSpPr>
        <p:spPr/>
        <p:txBody>
          <a:bodyPr/>
          <a:lstStyle/>
          <a:p>
            <a:r>
              <a:rPr lang="uk-UA" b="1" dirty="0" smtClean="0">
                <a:effectLst>
                  <a:outerShdw blurRad="38100" dist="38100" dir="2700000" algn="tl">
                    <a:srgbClr val="000000">
                      <a:alpha val="43137"/>
                    </a:srgbClr>
                  </a:outerShdw>
                </a:effectLst>
                <a:latin typeface="a_LatinoNr" pitchFamily="18" charset="-52"/>
              </a:rPr>
              <a:t>Висновки</a:t>
            </a:r>
            <a:endParaRPr lang="ru-RU" b="1" dirty="0">
              <a:effectLst>
                <a:outerShdw blurRad="38100" dist="38100" dir="2700000" algn="tl">
                  <a:srgbClr val="000000">
                    <a:alpha val="43137"/>
                  </a:srgbClr>
                </a:outerShdw>
              </a:effectLst>
              <a:latin typeface="a_LatinoNr" pitchFamily="18" charset="-52"/>
            </a:endParaRPr>
          </a:p>
        </p:txBody>
      </p:sp>
    </p:spTree>
    <p:extLst>
      <p:ext uri="{BB962C8B-B14F-4D97-AF65-F5344CB8AC3E}">
        <p14:creationId xmlns:p14="http://schemas.microsoft.com/office/powerpoint/2010/main" val="1326805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uk-UA" dirty="0">
                <a:effectLst>
                  <a:outerShdw blurRad="38100" dist="38100" dir="2700000" algn="tl">
                    <a:srgbClr val="000000">
                      <a:alpha val="43137"/>
                    </a:srgbClr>
                  </a:outerShdw>
                </a:effectLst>
                <a:latin typeface="Monotype Corsiva" pitchFamily="66" charset="0"/>
              </a:rPr>
              <a:t>Українське бароко 17 ст. називають «козацьким», тому що саме козацтво було носієм нового художнього смаку. Будучи насамперед величезною військовою і значною суспільно-політичною силою, воно виявилось також здатним утворити власне творче середовище й виступати на кону духовного життя народу ще й як творець самобутніх художніх цінностей.</a:t>
            </a:r>
          </a:p>
          <a:p>
            <a:r>
              <a:rPr lang="uk-UA" dirty="0">
                <a:effectLst>
                  <a:outerShdw blurRad="38100" dist="38100" dir="2700000" algn="tl">
                    <a:srgbClr val="000000">
                      <a:alpha val="43137"/>
                    </a:srgbClr>
                  </a:outerShdw>
                </a:effectLst>
                <a:latin typeface="Monotype Corsiva" pitchFamily="66" charset="0"/>
              </a:rPr>
              <a:t>Українське козацьке бароко розвивалось під впливом норм естетики, з одного боку — європейського бароко, з другого — народної. Разом з тим воно є ланкою в розвитку загальноєвропейської культури, становлячи одну з національних шкіл цього великого художнього стилю.</a:t>
            </a:r>
          </a:p>
          <a:p>
            <a:endParaRPr lang="ru-RU" dirty="0">
              <a:effectLst>
                <a:outerShdw blurRad="38100" dist="38100" dir="2700000" algn="tl">
                  <a:srgbClr val="000000">
                    <a:alpha val="43137"/>
                  </a:srgbClr>
                </a:outerShdw>
              </a:effectLst>
              <a:latin typeface="Monotype Corsiva" pitchFamily="66" charset="0"/>
            </a:endParaRPr>
          </a:p>
        </p:txBody>
      </p:sp>
      <p:sp>
        <p:nvSpPr>
          <p:cNvPr id="3" name="Заголовок 2"/>
          <p:cNvSpPr>
            <a:spLocks noGrp="1"/>
          </p:cNvSpPr>
          <p:nvPr>
            <p:ph type="title"/>
          </p:nvPr>
        </p:nvSpPr>
        <p:spPr/>
        <p:txBody>
          <a:bodyPr/>
          <a:lstStyle/>
          <a:p>
            <a:r>
              <a:rPr lang="uk-UA" dirty="0" smtClean="0">
                <a:effectLst>
                  <a:outerShdw blurRad="38100" dist="38100" dir="2700000" algn="tl">
                    <a:srgbClr val="000000">
                      <a:alpha val="43137"/>
                    </a:srgbClr>
                  </a:outerShdw>
                </a:effectLst>
                <a:latin typeface="a_LatinoNr" pitchFamily="18" charset="-52"/>
              </a:rPr>
              <a:t>Висновки</a:t>
            </a:r>
            <a:endParaRPr lang="ru-RU" dirty="0">
              <a:effectLst>
                <a:outerShdw blurRad="38100" dist="38100" dir="2700000" algn="tl">
                  <a:srgbClr val="000000">
                    <a:alpha val="43137"/>
                  </a:srgbClr>
                </a:outerShdw>
              </a:effectLst>
              <a:latin typeface="a_LatinoNr" pitchFamily="18" charset="-52"/>
            </a:endParaRPr>
          </a:p>
        </p:txBody>
      </p:sp>
    </p:spTree>
    <p:extLst>
      <p:ext uri="{BB962C8B-B14F-4D97-AF65-F5344CB8AC3E}">
        <p14:creationId xmlns:p14="http://schemas.microsoft.com/office/powerpoint/2010/main" val="3379050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379fad9193c.png"/>
          <p:cNvPicPr>
            <a:picLocks noChangeAspect="1"/>
          </p:cNvPicPr>
          <p:nvPr/>
        </p:nvPicPr>
        <p:blipFill>
          <a:blip r:embed="rId2"/>
          <a:srcRect/>
          <a:stretch>
            <a:fillRect/>
          </a:stretch>
        </p:blipFill>
        <p:spPr bwMode="auto">
          <a:xfrm>
            <a:off x="4034161" y="-22876"/>
            <a:ext cx="4786313" cy="4786313"/>
          </a:xfrm>
          <a:prstGeom prst="rect">
            <a:avLst/>
          </a:prstGeom>
          <a:noFill/>
          <a:ln w="9525">
            <a:noFill/>
            <a:miter lim="800000"/>
            <a:headEnd/>
            <a:tailEnd/>
          </a:ln>
        </p:spPr>
      </p:pic>
      <p:sp>
        <p:nvSpPr>
          <p:cNvPr id="6" name="Прямоугольник 5"/>
          <p:cNvSpPr/>
          <p:nvPr/>
        </p:nvSpPr>
        <p:spPr>
          <a:xfrm>
            <a:off x="467544" y="2977664"/>
            <a:ext cx="5455340"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a:t>
            </a:r>
          </a:p>
          <a:p>
            <a:pPr algn="ctr"/>
            <a:r>
              <a:rPr lang="uk-U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 внимание</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61176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r>
              <a:rPr lang="uk-UA" sz="2400" dirty="0">
                <a:effectLst>
                  <a:outerShdw blurRad="38100" dist="38100" dir="2700000" algn="tl">
                    <a:srgbClr val="000000">
                      <a:alpha val="43137"/>
                    </a:srgbClr>
                  </a:outerShdw>
                </a:effectLst>
                <a:latin typeface="Monotype Corsiva" pitchFamily="66" charset="0"/>
              </a:rPr>
              <a:t>Період другої половини 17 — 18 століття називають епохою староукраїнської культури, тобто тієї, що передувала новій, створеній за останні два століття. Мистецтво тієї доби розвивається в стилі бароко, котрий проникає в усі культурні сфери і набуває свого розквіту у 18 столітті як відоме всьому світові «українське бароко».</a:t>
            </a:r>
            <a:endParaRPr lang="ru-RU" sz="2400" dirty="0">
              <a:effectLst>
                <a:outerShdw blurRad="38100" dist="38100" dir="2700000" algn="tl">
                  <a:srgbClr val="000000">
                    <a:alpha val="43137"/>
                  </a:srgbClr>
                </a:outerShdw>
              </a:effectLst>
              <a:latin typeface="Monotype Corsiva" pitchFamily="66" charset="0"/>
            </a:endParaRPr>
          </a:p>
        </p:txBody>
      </p:sp>
      <p:sp>
        <p:nvSpPr>
          <p:cNvPr id="3" name="Заголовок 2"/>
          <p:cNvSpPr>
            <a:spLocks noGrp="1"/>
          </p:cNvSpPr>
          <p:nvPr>
            <p:ph type="title"/>
          </p:nvPr>
        </p:nvSpPr>
        <p:spPr/>
        <p:txBody>
          <a:bodyPr>
            <a:normAutofit fontScale="90000"/>
          </a:bodyPr>
          <a:lstStyle/>
          <a:p>
            <a:r>
              <a:rPr lang="uk-UA" sz="5400" dirty="0" smtClean="0">
                <a:effectLst>
                  <a:outerShdw blurRad="38100" dist="38100" dir="2700000" algn="tl">
                    <a:srgbClr val="000000">
                      <a:alpha val="43137"/>
                    </a:srgbClr>
                  </a:outerShdw>
                </a:effectLst>
                <a:latin typeface="a_LatinoNr" pitchFamily="18" charset="-52"/>
              </a:rPr>
              <a:t>Коротк</a:t>
            </a:r>
            <a:r>
              <a:rPr lang="uk-UA" sz="5400" b="1" dirty="0" smtClean="0">
                <a:effectLst>
                  <a:outerShdw blurRad="38100" dist="38100" dir="2700000" algn="tl">
                    <a:srgbClr val="000000">
                      <a:alpha val="43137"/>
                    </a:srgbClr>
                  </a:outerShdw>
                </a:effectLst>
                <a:latin typeface="a_LatinoNr" pitchFamily="18" charset="-52"/>
              </a:rPr>
              <a:t>і</a:t>
            </a:r>
            <a:r>
              <a:rPr lang="uk-UA" dirty="0" smtClean="0">
                <a:effectLst>
                  <a:outerShdw blurRad="38100" dist="38100" dir="2700000" algn="tl">
                    <a:srgbClr val="000000">
                      <a:alpha val="43137"/>
                    </a:srgbClr>
                  </a:outerShdw>
                </a:effectLst>
                <a:latin typeface="a_LatinoNr" pitchFamily="18" charset="-52"/>
              </a:rPr>
              <a:t> в</a:t>
            </a:r>
            <a:r>
              <a:rPr lang="uk-UA" b="1" dirty="0" smtClean="0">
                <a:effectLst>
                  <a:outerShdw blurRad="38100" dist="38100" dir="2700000" algn="tl">
                    <a:srgbClr val="000000">
                      <a:alpha val="43137"/>
                    </a:srgbClr>
                  </a:outerShdw>
                </a:effectLst>
                <a:latin typeface="a_LatinoNr" pitchFamily="18" charset="-52"/>
              </a:rPr>
              <a:t>і</a:t>
            </a:r>
            <a:r>
              <a:rPr lang="uk-UA" dirty="0" smtClean="0">
                <a:effectLst>
                  <a:outerShdw blurRad="38100" dist="38100" dir="2700000" algn="tl">
                    <a:srgbClr val="000000">
                      <a:alpha val="43137"/>
                    </a:srgbClr>
                  </a:outerShdw>
                </a:effectLst>
                <a:latin typeface="a_LatinoNr" pitchFamily="18" charset="-52"/>
              </a:rPr>
              <a:t>домост</a:t>
            </a:r>
            <a:r>
              <a:rPr lang="uk-UA" b="1" dirty="0" smtClean="0">
                <a:effectLst>
                  <a:outerShdw blurRad="38100" dist="38100" dir="2700000" algn="tl">
                    <a:srgbClr val="000000">
                      <a:alpha val="43137"/>
                    </a:srgbClr>
                  </a:outerShdw>
                </a:effectLst>
                <a:latin typeface="a_LatinoNr" pitchFamily="18" charset="-52"/>
              </a:rPr>
              <a:t>і</a:t>
            </a:r>
            <a:endParaRPr lang="ru-RU" b="1" dirty="0">
              <a:effectLst>
                <a:outerShdw blurRad="38100" dist="38100" dir="2700000" algn="tl">
                  <a:srgbClr val="000000">
                    <a:alpha val="43137"/>
                  </a:srgbClr>
                </a:outerShdw>
              </a:effectLst>
              <a:latin typeface="a_LatinoNr" pitchFamily="18" charset="-52"/>
            </a:endParaRPr>
          </a:p>
        </p:txBody>
      </p:sp>
    </p:spTree>
    <p:extLst>
      <p:ext uri="{BB962C8B-B14F-4D97-AF65-F5344CB8AC3E}">
        <p14:creationId xmlns:p14="http://schemas.microsoft.com/office/powerpoint/2010/main" val="3872109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sz="3000" dirty="0">
                <a:effectLst>
                  <a:outerShdw blurRad="38100" dist="38100" dir="2700000" algn="tl">
                    <a:srgbClr val="000000">
                      <a:alpha val="43137"/>
                    </a:srgbClr>
                  </a:outerShdw>
                </a:effectLst>
                <a:latin typeface="a_LatinoNr" pitchFamily="18" charset="-52"/>
              </a:rPr>
              <a:t>Приклади «козацького барокко»</a:t>
            </a:r>
            <a:endParaRPr lang="ru-RU" sz="3000" dirty="0">
              <a:effectLst>
                <a:outerShdw blurRad="38100" dist="38100" dir="2700000" algn="tl">
                  <a:srgbClr val="000000">
                    <a:alpha val="43137"/>
                  </a:srgbClr>
                </a:outerShdw>
              </a:effectLst>
              <a:latin typeface="a_LatinoNr" pitchFamily="18" charset="-52"/>
            </a:endParaRPr>
          </a:p>
        </p:txBody>
      </p:sp>
      <p:grpSp>
        <p:nvGrpSpPr>
          <p:cNvPr id="6" name="Группа 5"/>
          <p:cNvGrpSpPr/>
          <p:nvPr/>
        </p:nvGrpSpPr>
        <p:grpSpPr>
          <a:xfrm>
            <a:off x="257436" y="1707656"/>
            <a:ext cx="2430016" cy="2192637"/>
            <a:chOff x="257436" y="1707654"/>
            <a:chExt cx="2430016" cy="2192637"/>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7654"/>
              <a:ext cx="2009800" cy="1361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7436" y="3069294"/>
              <a:ext cx="2430016" cy="830997"/>
            </a:xfrm>
            <a:prstGeom prst="rect">
              <a:avLst/>
            </a:prstGeom>
          </p:spPr>
          <p:txBody>
            <a:bodyPr wrap="square">
              <a:spAutoFit/>
            </a:bodyPr>
            <a:lstStyle/>
            <a:p>
              <a:r>
                <a:rPr lang="uk-UA" sz="1200" dirty="0" smtClean="0">
                  <a:effectLst>
                    <a:outerShdw blurRad="38100" dist="38100" dir="2700000" algn="tl">
                      <a:srgbClr val="000000">
                        <a:alpha val="43137"/>
                      </a:srgbClr>
                    </a:outerShdw>
                  </a:effectLst>
                  <a:latin typeface="Monotype Corsiva" pitchFamily="66" charset="0"/>
                </a:rPr>
                <a:t>Франциск Смуглевич: «Смерть Яна Ходкевича в Хотині 1621 р», серед присутніх - П.Конашевич-Сагайдачний в червоному</a:t>
              </a:r>
              <a:endParaRPr lang="ru-RU" sz="1200" dirty="0">
                <a:effectLst>
                  <a:outerShdw blurRad="38100" dist="38100" dir="2700000" algn="tl">
                    <a:srgbClr val="000000">
                      <a:alpha val="43137"/>
                    </a:srgbClr>
                  </a:outerShdw>
                </a:effectLst>
                <a:latin typeface="Monotype Corsiva" pitchFamily="66" charset="0"/>
              </a:endParaRPr>
            </a:p>
          </p:txBody>
        </p:sp>
      </p:grpSp>
      <p:grpSp>
        <p:nvGrpSpPr>
          <p:cNvPr id="7" name="Группа 6"/>
          <p:cNvGrpSpPr/>
          <p:nvPr/>
        </p:nvGrpSpPr>
        <p:grpSpPr>
          <a:xfrm>
            <a:off x="2969601" y="2367292"/>
            <a:ext cx="2597186" cy="2265778"/>
            <a:chOff x="3185625" y="2010081"/>
            <a:chExt cx="2597186" cy="226577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010081"/>
              <a:ext cx="2520280" cy="1890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85625" y="3968082"/>
              <a:ext cx="2597186" cy="307777"/>
            </a:xfrm>
            <a:prstGeom prst="rect">
              <a:avLst/>
            </a:prstGeom>
            <a:noFill/>
          </p:spPr>
          <p:txBody>
            <a:bodyPr wrap="none" rtlCol="0">
              <a:spAutoFit/>
            </a:bodyPr>
            <a:lstStyle/>
            <a:p>
              <a:r>
                <a:rPr lang="uk-UA" sz="1400" dirty="0">
                  <a:effectLst>
                    <a:outerShdw blurRad="38100" dist="38100" dir="2700000" algn="tl">
                      <a:srgbClr val="000000">
                        <a:alpha val="43137"/>
                      </a:srgbClr>
                    </a:outerShdw>
                  </a:effectLst>
                  <a:latin typeface="Monotype Corsiva" pitchFamily="66" charset="0"/>
                </a:rPr>
                <a:t>Золотоверхий Михайлівський собор</a:t>
              </a:r>
              <a:endParaRPr lang="ru-RU" sz="1400" dirty="0">
                <a:effectLst>
                  <a:outerShdw blurRad="38100" dist="38100" dir="2700000" algn="tl">
                    <a:srgbClr val="000000">
                      <a:alpha val="43137"/>
                    </a:srgbClr>
                  </a:outerShdw>
                </a:effectLst>
                <a:latin typeface="Monotype Corsiva" pitchFamily="66" charset="0"/>
              </a:endParaRPr>
            </a:p>
          </p:txBody>
        </p:sp>
      </p:grpSp>
      <p:grpSp>
        <p:nvGrpSpPr>
          <p:cNvPr id="9" name="Группа 8"/>
          <p:cNvGrpSpPr/>
          <p:nvPr/>
        </p:nvGrpSpPr>
        <p:grpSpPr>
          <a:xfrm>
            <a:off x="5940152" y="1607561"/>
            <a:ext cx="3024336" cy="3216764"/>
            <a:chOff x="6084168" y="1524027"/>
            <a:chExt cx="3024336" cy="3216764"/>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524027"/>
              <a:ext cx="1584176"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6084168" y="4002127"/>
              <a:ext cx="3024336" cy="738664"/>
            </a:xfrm>
            <a:prstGeom prst="rect">
              <a:avLst/>
            </a:prstGeom>
            <a:noFill/>
          </p:spPr>
          <p:txBody>
            <a:bodyPr wrap="square" rtlCol="0">
              <a:spAutoFit/>
            </a:bodyPr>
            <a:lstStyle/>
            <a:p>
              <a:r>
                <a:rPr lang="uk-UA" sz="1400" dirty="0">
                  <a:effectLst>
                    <a:outerShdw blurRad="38100" dist="38100" dir="2700000" algn="tl">
                      <a:srgbClr val="000000">
                        <a:alpha val="43137"/>
                      </a:srgbClr>
                    </a:outerShdw>
                  </a:effectLst>
                  <a:latin typeface="Monotype Corsiva" pitchFamily="66" charset="0"/>
                </a:rPr>
                <a:t>Казанська церква у Вузькому (Москва, 1697 - 1698 рр.) має виразні риси українського бароко.</a:t>
              </a:r>
              <a:endParaRPr lang="ru-RU" sz="1400" dirty="0">
                <a:effectLst>
                  <a:outerShdw blurRad="38100" dist="38100" dir="2700000" algn="tl">
                    <a:srgbClr val="000000">
                      <a:alpha val="43137"/>
                    </a:srgbClr>
                  </a:outerShdw>
                </a:effectLst>
                <a:latin typeface="Monotype Corsiva" pitchFamily="66" charset="0"/>
              </a:endParaRPr>
            </a:p>
          </p:txBody>
        </p:sp>
      </p:grpSp>
    </p:spTree>
    <p:extLst>
      <p:ext uri="{BB962C8B-B14F-4D97-AF65-F5344CB8AC3E}">
        <p14:creationId xmlns:p14="http://schemas.microsoft.com/office/powerpoint/2010/main" val="1490325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uk-UA" sz="2600" dirty="0">
                <a:effectLst>
                  <a:outerShdw blurRad="38100" dist="38100" dir="2700000" algn="tl">
                    <a:srgbClr val="000000">
                      <a:alpha val="43137"/>
                    </a:srgbClr>
                  </a:outerShdw>
                </a:effectLst>
                <a:latin typeface="Monotype Corsiva" pitchFamily="66" charset="0"/>
              </a:rPr>
              <a:t>Новий стиль виявляється у житловій, громадській, культовій забудовах, яким притаманне органічне поєднання рис професійної та народної архітектури. Споруди приваблюють своїми пишними формами, складними конструкціями, відзначаються багатством декору. Результатом розвитку власне української традиції стають хрещаті в плані храми, тобто такі будівлі, що в плані являли собою хрест, між кінцями якого вбудовувалися квадратні виступи. Такі хрещаті в плані церкви народилися з дерев'яної архітектури, принципи якої були стилістично близькими західному бароко</a:t>
            </a:r>
            <a:endParaRPr lang="ru-RU" sz="2600" dirty="0">
              <a:effectLst>
                <a:outerShdw blurRad="38100" dist="38100" dir="2700000" algn="tl">
                  <a:srgbClr val="000000">
                    <a:alpha val="43137"/>
                  </a:srgbClr>
                </a:outerShdw>
              </a:effectLst>
              <a:latin typeface="Monotype Corsiva" pitchFamily="66" charset="0"/>
            </a:endParaRPr>
          </a:p>
          <a:p>
            <a:endParaRPr lang="ru-RU" dirty="0">
              <a:effectLst>
                <a:outerShdw blurRad="38100" dist="38100" dir="2700000" algn="tl">
                  <a:srgbClr val="000000">
                    <a:alpha val="43137"/>
                  </a:srgbClr>
                </a:outerShdw>
              </a:effectLst>
            </a:endParaRPr>
          </a:p>
        </p:txBody>
      </p:sp>
      <p:sp>
        <p:nvSpPr>
          <p:cNvPr id="3" name="Заголовок 2"/>
          <p:cNvSpPr>
            <a:spLocks noGrp="1"/>
          </p:cNvSpPr>
          <p:nvPr>
            <p:ph type="title"/>
          </p:nvPr>
        </p:nvSpPr>
        <p:spPr/>
        <p:txBody>
          <a:bodyPr>
            <a:normAutofit fontScale="90000"/>
          </a:bodyPr>
          <a:lstStyle/>
          <a:p>
            <a:r>
              <a:rPr lang="uk-UA" sz="5400" dirty="0">
                <a:effectLst>
                  <a:outerShdw blurRad="38100" dist="38100" dir="2700000" algn="tl">
                    <a:srgbClr val="000000">
                      <a:alpha val="43137"/>
                    </a:srgbClr>
                  </a:outerShdw>
                </a:effectLst>
                <a:latin typeface="a_LatinoNr" pitchFamily="18" charset="-52"/>
              </a:rPr>
              <a:t>Коротк</a:t>
            </a:r>
            <a:r>
              <a:rPr lang="uk-UA" sz="5400" b="1" dirty="0">
                <a:effectLst>
                  <a:outerShdw blurRad="38100" dist="38100" dir="2700000" algn="tl">
                    <a:srgbClr val="000000">
                      <a:alpha val="43137"/>
                    </a:srgbClr>
                  </a:outerShdw>
                </a:effectLst>
                <a:latin typeface="a_LatinoNr" pitchFamily="18" charset="-52"/>
              </a:rPr>
              <a:t>і</a:t>
            </a:r>
            <a:r>
              <a:rPr lang="uk-UA" sz="5400" dirty="0">
                <a:effectLst>
                  <a:outerShdw blurRad="38100" dist="38100" dir="2700000" algn="tl">
                    <a:srgbClr val="000000">
                      <a:alpha val="43137"/>
                    </a:srgbClr>
                  </a:outerShdw>
                </a:effectLst>
                <a:latin typeface="a_LatinoNr" pitchFamily="18" charset="-52"/>
              </a:rPr>
              <a:t> в</a:t>
            </a:r>
            <a:r>
              <a:rPr lang="uk-UA" sz="5400" b="1" dirty="0">
                <a:effectLst>
                  <a:outerShdw blurRad="38100" dist="38100" dir="2700000" algn="tl">
                    <a:srgbClr val="000000">
                      <a:alpha val="43137"/>
                    </a:srgbClr>
                  </a:outerShdw>
                </a:effectLst>
                <a:latin typeface="a_LatinoNr" pitchFamily="18" charset="-52"/>
              </a:rPr>
              <a:t>і</a:t>
            </a:r>
            <a:r>
              <a:rPr lang="uk-UA" sz="5400" dirty="0">
                <a:effectLst>
                  <a:outerShdw blurRad="38100" dist="38100" dir="2700000" algn="tl">
                    <a:srgbClr val="000000">
                      <a:alpha val="43137"/>
                    </a:srgbClr>
                  </a:outerShdw>
                </a:effectLst>
                <a:latin typeface="a_LatinoNr" pitchFamily="18" charset="-52"/>
              </a:rPr>
              <a:t>домост</a:t>
            </a:r>
            <a:r>
              <a:rPr lang="uk-UA" sz="5400" b="1" dirty="0">
                <a:effectLst>
                  <a:outerShdw blurRad="38100" dist="38100" dir="2700000" algn="tl">
                    <a:srgbClr val="000000">
                      <a:alpha val="43137"/>
                    </a:srgbClr>
                  </a:outerShdw>
                </a:effectLst>
                <a:latin typeface="a_LatinoNr" pitchFamily="18" charset="-52"/>
              </a:rPr>
              <a:t>і</a:t>
            </a:r>
            <a:endParaRPr lang="ru-RU" sz="5400" b="1" dirty="0">
              <a:effectLst>
                <a:outerShdw blurRad="38100" dist="38100" dir="2700000" algn="tl">
                  <a:srgbClr val="000000">
                    <a:alpha val="43137"/>
                  </a:srgbClr>
                </a:outerShdw>
              </a:effectLst>
              <a:latin typeface="a_LatinoNr" pitchFamily="18" charset="-52"/>
            </a:endParaRPr>
          </a:p>
        </p:txBody>
      </p:sp>
    </p:spTree>
    <p:extLst>
      <p:ext uri="{BB962C8B-B14F-4D97-AF65-F5344CB8AC3E}">
        <p14:creationId xmlns:p14="http://schemas.microsoft.com/office/powerpoint/2010/main" val="13348414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r>
              <a:rPr lang="uk-UA" sz="1600" dirty="0">
                <a:effectLst>
                  <a:outerShdw blurRad="38100" dist="38100" dir="2700000" algn="tl">
                    <a:srgbClr val="000000">
                      <a:alpha val="43137"/>
                    </a:srgbClr>
                  </a:outerShdw>
                </a:effectLst>
                <a:latin typeface="Monotype Corsiva" pitchFamily="66" charset="0"/>
              </a:rPr>
              <a:t>Стиль бароко найвиразніше проявивсь у кам'яному будівництві. Характерно, що саме в автономній Гетьманщині і пов'язаній з нею Слобідській Україні вироблявсь оригінальний варіант барокової архітектури, який називають українським, або «козацьким» бароко. Позитивне значення мала побудова в Україні храмів за проектами Бартоломео Растреллі (Андріївська церква в Києві, 1766 р.). Серед українських архітекторів, які працювали в Росії, найвідоміший Іван Зарудний. У кам'яних спорудах Правобережжя переважало «загальноєвропейське» бароко, але і тут найвидатніші пам'ятки не позбавлені національної своєрідності (Успенський собор Почаївської лаври, собор св. Юра у Львові, а також собор св. Юра Києво-Видубицького монастиря, Покровський собор у Харкові та ін.). Продовженням бароко став творчо запозичений у Франції стиль рококо. В ньому перебудовано Київську академію, дзвіниці Києво-Печерської Лаври, Софіївського собору, головної церкви в Почаєві</a:t>
            </a:r>
            <a:endParaRPr lang="ru-RU" sz="1600" dirty="0">
              <a:effectLst>
                <a:outerShdw blurRad="38100" dist="38100" dir="2700000" algn="tl">
                  <a:srgbClr val="000000">
                    <a:alpha val="43137"/>
                  </a:srgbClr>
                </a:outerShdw>
              </a:effectLst>
              <a:latin typeface="Monotype Corsiva" pitchFamily="66" charset="0"/>
            </a:endParaRPr>
          </a:p>
        </p:txBody>
      </p:sp>
      <p:sp>
        <p:nvSpPr>
          <p:cNvPr id="4" name="Заголовок 2"/>
          <p:cNvSpPr>
            <a:spLocks noGrp="1"/>
          </p:cNvSpPr>
          <p:nvPr>
            <p:ph type="title"/>
          </p:nvPr>
        </p:nvSpPr>
        <p:spPr/>
        <p:txBody>
          <a:bodyPr>
            <a:normAutofit fontScale="90000"/>
          </a:bodyPr>
          <a:lstStyle/>
          <a:p>
            <a:r>
              <a:rPr lang="uk-UA" sz="5400" dirty="0">
                <a:effectLst>
                  <a:outerShdw blurRad="38100" dist="38100" dir="2700000" algn="tl">
                    <a:srgbClr val="000000">
                      <a:alpha val="43137"/>
                    </a:srgbClr>
                  </a:outerShdw>
                </a:effectLst>
                <a:latin typeface="a_LatinoNr" pitchFamily="18" charset="-52"/>
              </a:rPr>
              <a:t>Коротк</a:t>
            </a:r>
            <a:r>
              <a:rPr lang="uk-UA" sz="5400" b="1" dirty="0">
                <a:effectLst>
                  <a:outerShdw blurRad="38100" dist="38100" dir="2700000" algn="tl">
                    <a:srgbClr val="000000">
                      <a:alpha val="43137"/>
                    </a:srgbClr>
                  </a:outerShdw>
                </a:effectLst>
                <a:latin typeface="a_LatinoNr" pitchFamily="18" charset="-52"/>
              </a:rPr>
              <a:t>і</a:t>
            </a:r>
            <a:r>
              <a:rPr lang="uk-UA" sz="5400" dirty="0">
                <a:effectLst>
                  <a:outerShdw blurRad="38100" dist="38100" dir="2700000" algn="tl">
                    <a:srgbClr val="000000">
                      <a:alpha val="43137"/>
                    </a:srgbClr>
                  </a:outerShdw>
                </a:effectLst>
                <a:latin typeface="a_LatinoNr" pitchFamily="18" charset="-52"/>
              </a:rPr>
              <a:t> в</a:t>
            </a:r>
            <a:r>
              <a:rPr lang="uk-UA" sz="5400" b="1" dirty="0">
                <a:effectLst>
                  <a:outerShdw blurRad="38100" dist="38100" dir="2700000" algn="tl">
                    <a:srgbClr val="000000">
                      <a:alpha val="43137"/>
                    </a:srgbClr>
                  </a:outerShdw>
                </a:effectLst>
                <a:latin typeface="a_LatinoNr" pitchFamily="18" charset="-52"/>
              </a:rPr>
              <a:t>і</a:t>
            </a:r>
            <a:r>
              <a:rPr lang="uk-UA" sz="5400" dirty="0">
                <a:effectLst>
                  <a:outerShdw blurRad="38100" dist="38100" dir="2700000" algn="tl">
                    <a:srgbClr val="000000">
                      <a:alpha val="43137"/>
                    </a:srgbClr>
                  </a:outerShdw>
                </a:effectLst>
                <a:latin typeface="a_LatinoNr" pitchFamily="18" charset="-52"/>
              </a:rPr>
              <a:t>домост</a:t>
            </a:r>
            <a:r>
              <a:rPr lang="uk-UA" sz="5400" b="1" dirty="0">
                <a:effectLst>
                  <a:outerShdw blurRad="38100" dist="38100" dir="2700000" algn="tl">
                    <a:srgbClr val="000000">
                      <a:alpha val="43137"/>
                    </a:srgbClr>
                  </a:outerShdw>
                </a:effectLst>
                <a:latin typeface="a_LatinoNr" pitchFamily="18" charset="-52"/>
              </a:rPr>
              <a:t>і</a:t>
            </a:r>
            <a:endParaRPr lang="ru-RU" sz="5400" b="1" dirty="0">
              <a:effectLst>
                <a:outerShdw blurRad="38100" dist="38100" dir="2700000" algn="tl">
                  <a:srgbClr val="000000">
                    <a:alpha val="43137"/>
                  </a:srgbClr>
                </a:outerShdw>
              </a:effectLst>
              <a:latin typeface="a_LatinoNr" pitchFamily="18" charset="-52"/>
            </a:endParaRPr>
          </a:p>
        </p:txBody>
      </p:sp>
    </p:spTree>
    <p:extLst>
      <p:ext uri="{BB962C8B-B14F-4D97-AF65-F5344CB8AC3E}">
        <p14:creationId xmlns:p14="http://schemas.microsoft.com/office/powerpoint/2010/main" val="3497599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sz="5400" dirty="0">
                <a:effectLst>
                  <a:outerShdw blurRad="38100" dist="38100" dir="2700000" algn="tl">
                    <a:srgbClr val="000000">
                      <a:alpha val="43137"/>
                    </a:srgbClr>
                  </a:outerShdw>
                </a:effectLst>
                <a:latin typeface="a_LatinoNr" pitchFamily="18" charset="-52"/>
              </a:rPr>
              <a:t>Галерея</a:t>
            </a:r>
            <a:endParaRPr lang="ru-RU" sz="5400" dirty="0">
              <a:effectLst>
                <a:outerShdw blurRad="38100" dist="38100" dir="2700000" algn="tl">
                  <a:srgbClr val="000000">
                    <a:alpha val="43137"/>
                  </a:srgbClr>
                </a:outerShdw>
              </a:effectLst>
              <a:latin typeface="a_LatinoNr" pitchFamily="18" charset="-52"/>
            </a:endParaRPr>
          </a:p>
        </p:txBody>
      </p:sp>
      <p:grpSp>
        <p:nvGrpSpPr>
          <p:cNvPr id="8" name="Группа 7"/>
          <p:cNvGrpSpPr/>
          <p:nvPr/>
        </p:nvGrpSpPr>
        <p:grpSpPr>
          <a:xfrm>
            <a:off x="3428107" y="2571750"/>
            <a:ext cx="3414717" cy="2222763"/>
            <a:chOff x="3428107" y="2571750"/>
            <a:chExt cx="3414717" cy="222276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571750"/>
              <a:ext cx="2711109" cy="1832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28107" y="4455959"/>
              <a:ext cx="3414717" cy="338554"/>
            </a:xfrm>
            <a:prstGeom prst="rect">
              <a:avLst/>
            </a:prstGeom>
          </p:spPr>
          <p:txBody>
            <a:bodyPr wrap="none">
              <a:spAutoFit/>
            </a:bodyPr>
            <a:lstStyle/>
            <a:p>
              <a:pPr algn="ctr"/>
              <a:r>
                <a:rPr lang="uk-UA" sz="1600" dirty="0">
                  <a:effectLst>
                    <a:outerShdw blurRad="38100" dist="38100" dir="2700000" algn="tl">
                      <a:srgbClr val="000000">
                        <a:alpha val="43137"/>
                      </a:srgbClr>
                    </a:outerShdw>
                  </a:effectLst>
                  <a:latin typeface="Monotype Corsiva" pitchFamily="66" charset="0"/>
                </a:rPr>
                <a:t>Успенський собор Києво-Печерської лаври</a:t>
              </a:r>
              <a:endParaRPr lang="ru-RU" sz="1600" dirty="0">
                <a:effectLst>
                  <a:outerShdw blurRad="38100" dist="38100" dir="2700000" algn="tl">
                    <a:srgbClr val="000000">
                      <a:alpha val="43137"/>
                    </a:srgbClr>
                  </a:outerShdw>
                </a:effectLst>
                <a:latin typeface="Monotype Corsiva" pitchFamily="66" charset="0"/>
              </a:endParaRPr>
            </a:p>
          </p:txBody>
        </p:sp>
      </p:grpSp>
      <p:grpSp>
        <p:nvGrpSpPr>
          <p:cNvPr id="9" name="Группа 8"/>
          <p:cNvGrpSpPr/>
          <p:nvPr/>
        </p:nvGrpSpPr>
        <p:grpSpPr>
          <a:xfrm>
            <a:off x="536413" y="1779662"/>
            <a:ext cx="2952328" cy="2724206"/>
            <a:chOff x="536413" y="1779662"/>
            <a:chExt cx="2952328" cy="272420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3" y="1779662"/>
              <a:ext cx="2592288"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36413" y="3765204"/>
              <a:ext cx="2952328" cy="738664"/>
            </a:xfrm>
            <a:prstGeom prst="rect">
              <a:avLst/>
            </a:prstGeom>
          </p:spPr>
          <p:txBody>
            <a:bodyPr wrap="square">
              <a:spAutoFit/>
            </a:bodyPr>
            <a:lstStyle/>
            <a:p>
              <a:pPr algn="ctr"/>
              <a:r>
                <a:rPr lang="uk-UA" sz="1400" dirty="0" smtClean="0">
                  <a:effectLst>
                    <a:outerShdw blurRad="38100" dist="38100" dir="2700000" algn="tl">
                      <a:srgbClr val="000000">
                        <a:alpha val="43137"/>
                      </a:srgbClr>
                    </a:outerShdw>
                  </a:effectLst>
                  <a:latin typeface="Monotype Corsiva" pitchFamily="66" charset="0"/>
                </a:rPr>
                <a:t>Церква Святого Пророка Іллі в Суботові, споруджена коштом Богдана Хмельницького впродовж 1651—1656 рр.</a:t>
              </a:r>
              <a:endParaRPr lang="ru-RU" sz="1400" dirty="0">
                <a:effectLst>
                  <a:outerShdw blurRad="38100" dist="38100" dir="2700000" algn="tl">
                    <a:srgbClr val="000000">
                      <a:alpha val="43137"/>
                    </a:srgbClr>
                  </a:outerShdw>
                </a:effectLst>
                <a:latin typeface="Monotype Corsiva" pitchFamily="66" charset="0"/>
              </a:endParaRPr>
            </a:p>
          </p:txBody>
        </p:sp>
      </p:grpSp>
      <p:grpSp>
        <p:nvGrpSpPr>
          <p:cNvPr id="7" name="Группа 6"/>
          <p:cNvGrpSpPr/>
          <p:nvPr/>
        </p:nvGrpSpPr>
        <p:grpSpPr>
          <a:xfrm>
            <a:off x="6732242" y="1579778"/>
            <a:ext cx="2136775" cy="2024875"/>
            <a:chOff x="6732240" y="1579777"/>
            <a:chExt cx="2136775" cy="2024875"/>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579777"/>
              <a:ext cx="2136775" cy="1606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117843" y="3266098"/>
              <a:ext cx="1370888" cy="338554"/>
            </a:xfrm>
            <a:prstGeom prst="rect">
              <a:avLst/>
            </a:prstGeom>
          </p:spPr>
          <p:txBody>
            <a:bodyPr wrap="none">
              <a:spAutoFit/>
            </a:bodyPr>
            <a:lstStyle/>
            <a:p>
              <a:r>
                <a:rPr lang="uk-UA" sz="1600" dirty="0">
                  <a:effectLst>
                    <a:outerShdw blurRad="38100" dist="38100" dir="2700000" algn="tl">
                      <a:srgbClr val="000000">
                        <a:alpha val="43137"/>
                      </a:srgbClr>
                    </a:outerShdw>
                  </a:effectLst>
                  <a:latin typeface="Monotype Corsiva" pitchFamily="66" charset="0"/>
                </a:rPr>
                <a:t>Софія Київська</a:t>
              </a:r>
              <a:endParaRPr lang="ru-RU" sz="1600" dirty="0">
                <a:effectLst>
                  <a:outerShdw blurRad="38100" dist="38100" dir="2700000" algn="tl">
                    <a:srgbClr val="000000">
                      <a:alpha val="43137"/>
                    </a:srgbClr>
                  </a:outerShdw>
                </a:effectLst>
                <a:latin typeface="Monotype Corsiva" pitchFamily="66" charset="0"/>
              </a:endParaRPr>
            </a:p>
          </p:txBody>
        </p:sp>
      </p:grpSp>
    </p:spTree>
    <p:extLst>
      <p:ext uri="{BB962C8B-B14F-4D97-AF65-F5344CB8AC3E}">
        <p14:creationId xmlns:p14="http://schemas.microsoft.com/office/powerpoint/2010/main" val="1516443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uk-UA" dirty="0">
                <a:effectLst>
                  <a:outerShdw blurRad="38100" dist="38100" dir="2700000" algn="tl">
                    <a:srgbClr val="000000">
                      <a:alpha val="43137"/>
                    </a:srgbClr>
                  </a:outerShdw>
                </a:effectLst>
                <a:latin typeface="Monotype Corsiva" pitchFamily="66" charset="0"/>
              </a:rPr>
              <a:t>Провідне місце у культурному житі тодішнього суспільства посідав жанр портрета, який також відноситься до яскравих і самобутніх явищ національної художньої культури. Художня мова відтворення портретного образу своєрідно використовувала європейські барокові ідеї та національні традиції, яким також були притаманні риси театралізації, умовності, певна символічна система. Вишуканий стиль бароко якнайкраще виражав духовні інтереси української козацької старшини й вищого духовенства, їхні прагнення до рафінованої аристократичності. Значною мірою через портрети сотників і полковників, видатних політичних і культурних діячів епохи козацької автономії ми маємо уявлення про військових і політичних діячів Україні тих часів.</a:t>
            </a:r>
            <a:endParaRPr lang="ru-RU" dirty="0">
              <a:effectLst>
                <a:outerShdw blurRad="38100" dist="38100" dir="2700000" algn="tl">
                  <a:srgbClr val="000000">
                    <a:alpha val="43137"/>
                  </a:srgbClr>
                </a:outerShdw>
              </a:effectLst>
              <a:latin typeface="Monotype Corsiva" pitchFamily="66" charset="0"/>
            </a:endParaRPr>
          </a:p>
        </p:txBody>
      </p:sp>
      <p:sp>
        <p:nvSpPr>
          <p:cNvPr id="3" name="Заголовок 2"/>
          <p:cNvSpPr>
            <a:spLocks noGrp="1"/>
          </p:cNvSpPr>
          <p:nvPr>
            <p:ph type="title"/>
          </p:nvPr>
        </p:nvSpPr>
        <p:spPr/>
        <p:txBody>
          <a:bodyPr/>
          <a:lstStyle/>
          <a:p>
            <a:r>
              <a:rPr lang="uk-UA" sz="5400" dirty="0">
                <a:effectLst>
                  <a:outerShdw blurRad="38100" dist="38100" dir="2700000" algn="tl">
                    <a:srgbClr val="000000">
                      <a:alpha val="43137"/>
                    </a:srgbClr>
                  </a:outerShdw>
                </a:effectLst>
                <a:latin typeface="a_LatinoNr" pitchFamily="18" charset="-52"/>
              </a:rPr>
              <a:t>Живопис</a:t>
            </a:r>
            <a:endParaRPr lang="ru-RU" sz="5400" dirty="0">
              <a:effectLst>
                <a:outerShdw blurRad="38100" dist="38100" dir="2700000" algn="tl">
                  <a:srgbClr val="000000">
                    <a:alpha val="43137"/>
                  </a:srgbClr>
                </a:outerShdw>
              </a:effectLst>
              <a:latin typeface="a_LatinoNr" pitchFamily="18" charset="-52"/>
            </a:endParaRPr>
          </a:p>
        </p:txBody>
      </p:sp>
    </p:spTree>
    <p:extLst>
      <p:ext uri="{BB962C8B-B14F-4D97-AF65-F5344CB8AC3E}">
        <p14:creationId xmlns:p14="http://schemas.microsoft.com/office/powerpoint/2010/main" val="2003010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sz="5400" dirty="0">
                <a:effectLst>
                  <a:outerShdw blurRad="38100" dist="38100" dir="2700000" algn="tl">
                    <a:srgbClr val="000000">
                      <a:alpha val="43137"/>
                    </a:srgbClr>
                  </a:outerShdw>
                </a:effectLst>
                <a:latin typeface="a_LatinoNr" pitchFamily="18" charset="-52"/>
              </a:rPr>
              <a:t>Мистецтво</a:t>
            </a:r>
            <a:endParaRPr lang="ru-RU" sz="5400" dirty="0">
              <a:effectLst>
                <a:outerShdw blurRad="38100" dist="38100" dir="2700000" algn="tl">
                  <a:srgbClr val="000000">
                    <a:alpha val="43137"/>
                  </a:srgbClr>
                </a:outerShdw>
              </a:effectLst>
              <a:latin typeface="a_LatinoNr" pitchFamily="18" charset="-52"/>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95">
            <a:off x="6385623" y="1549023"/>
            <a:ext cx="1967581" cy="285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Группа 6"/>
          <p:cNvGrpSpPr/>
          <p:nvPr/>
        </p:nvGrpSpPr>
        <p:grpSpPr>
          <a:xfrm>
            <a:off x="251522" y="1655040"/>
            <a:ext cx="3023389" cy="3334205"/>
            <a:chOff x="447121" y="1563499"/>
            <a:chExt cx="3023389" cy="333420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3779">
              <a:off x="758497" y="1563499"/>
              <a:ext cx="2118448" cy="282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rot="21425855">
              <a:off x="447121" y="4374484"/>
              <a:ext cx="3023389" cy="523220"/>
            </a:xfrm>
            <a:prstGeom prst="rect">
              <a:avLst/>
            </a:prstGeom>
          </p:spPr>
          <p:txBody>
            <a:bodyPr wrap="square">
              <a:spAutoFit/>
            </a:bodyPr>
            <a:lstStyle/>
            <a:p>
              <a:pPr algn="ctr"/>
              <a:r>
                <a:rPr lang="uk-UA" sz="1400" dirty="0" smtClean="0">
                  <a:effectLst>
                    <a:outerShdw blurRad="38100" dist="38100" dir="2700000" algn="tl">
                      <a:srgbClr val="000000">
                        <a:alpha val="43137"/>
                      </a:srgbClr>
                    </a:outerShdw>
                  </a:effectLst>
                </a:rPr>
                <a:t>Худ. невідомий, 17 ст. Митрополит Петро Могила</a:t>
              </a:r>
              <a:endParaRPr lang="ru-RU" sz="1400" dirty="0">
                <a:effectLst>
                  <a:outerShdw blurRad="38100" dist="38100" dir="2700000" algn="tl">
                    <a:srgbClr val="000000">
                      <a:alpha val="43137"/>
                    </a:srgbClr>
                  </a:outerShdw>
                </a:effectLst>
              </a:endParaRPr>
            </a:p>
          </p:txBody>
        </p:sp>
      </p:grpSp>
      <p:grpSp>
        <p:nvGrpSpPr>
          <p:cNvPr id="6" name="Группа 5"/>
          <p:cNvGrpSpPr/>
          <p:nvPr/>
        </p:nvGrpSpPr>
        <p:grpSpPr>
          <a:xfrm>
            <a:off x="3275856" y="1779662"/>
            <a:ext cx="2664296" cy="3237779"/>
            <a:chOff x="3203848" y="1852120"/>
            <a:chExt cx="2664296" cy="323777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3118">
              <a:off x="3783396" y="1852120"/>
              <a:ext cx="1440160" cy="248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rot="192925">
              <a:off x="3203848" y="4351235"/>
              <a:ext cx="2664296" cy="738664"/>
            </a:xfrm>
            <a:prstGeom prst="rect">
              <a:avLst/>
            </a:prstGeom>
          </p:spPr>
          <p:txBody>
            <a:bodyPr wrap="square">
              <a:spAutoFit/>
            </a:bodyPr>
            <a:lstStyle/>
            <a:p>
              <a:pPr algn="ctr"/>
              <a:r>
                <a:rPr lang="uk-UA" sz="1400" dirty="0" smtClean="0">
                  <a:effectLst>
                    <a:outerShdw blurRad="38100" dist="38100" dir="2700000" algn="tl">
                      <a:srgbClr val="000000">
                        <a:alpha val="43137"/>
                      </a:srgbClr>
                    </a:outerShdw>
                  </a:effectLst>
                </a:rPr>
                <a:t>Яков Калинович. Портрет М. Потоцького, 1771 р., Львівська національна галерея мистецтв</a:t>
              </a:r>
              <a:endParaRPr lang="ru-RU" sz="1400" dirty="0">
                <a:effectLst>
                  <a:outerShdw blurRad="38100" dist="38100" dir="2700000" algn="tl">
                    <a:srgbClr val="000000">
                      <a:alpha val="43137"/>
                    </a:srgbClr>
                  </a:outerShdw>
                </a:effectLst>
              </a:endParaRPr>
            </a:p>
          </p:txBody>
        </p:sp>
      </p:grpSp>
      <p:sp>
        <p:nvSpPr>
          <p:cNvPr id="8" name="Прямоугольник 7"/>
          <p:cNvSpPr/>
          <p:nvPr/>
        </p:nvSpPr>
        <p:spPr>
          <a:xfrm rot="181599">
            <a:off x="6246292" y="4408096"/>
            <a:ext cx="1997968" cy="738664"/>
          </a:xfrm>
          <a:prstGeom prst="rect">
            <a:avLst/>
          </a:prstGeom>
        </p:spPr>
        <p:txBody>
          <a:bodyPr wrap="square">
            <a:spAutoFit/>
          </a:bodyPr>
          <a:lstStyle/>
          <a:p>
            <a:pPr algn="ctr"/>
            <a:r>
              <a:rPr lang="uk-UA" sz="1400" dirty="0" smtClean="0">
                <a:effectLst>
                  <a:outerShdw blurRad="38100" dist="38100" dir="2700000" algn="tl">
                    <a:srgbClr val="000000">
                      <a:alpha val="43137"/>
                    </a:srgbClr>
                  </a:outerShdw>
                </a:effectLst>
              </a:rPr>
              <a:t>Розп'яття з лубенським полковником Леонтієм Свічкою, кінець 17 ст</a:t>
            </a:r>
            <a:endParaRPr lang="ru-RU"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7303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uk-UA" dirty="0">
                <a:effectLst>
                  <a:outerShdw blurRad="38100" dist="38100" dir="2700000" algn="tl">
                    <a:srgbClr val="000000">
                      <a:alpha val="43137"/>
                    </a:srgbClr>
                  </a:outerShdw>
                </a:effectLst>
                <a:latin typeface="Monotype Corsiva" pitchFamily="66" charset="0"/>
              </a:rPr>
              <a:t>Наприкінці XVII — на початку XVIII століть у зв'язку із реформами Петра I в Росії на вищих церковних посадах опинилась значна кількість церковних ієрархів — вихідців з тогочасної України. Вони внесли деякий вклад і в архітектурні смаки тогочасної Росії. На багатьох спорудах означились впливи українського мистецтва, а деякі збудовані безпосередньо в стилі козацького (українського) бароко. До найкращих зразків українського мистецтва на теренах Росії належать комплекс Троїцького монастиря в Тюмені та Воскресенський собор в Старочеркасськой.</a:t>
            </a:r>
            <a:endParaRPr lang="ru-RU" dirty="0">
              <a:effectLst>
                <a:outerShdw blurRad="38100" dist="38100" dir="2700000" algn="tl">
                  <a:srgbClr val="000000">
                    <a:alpha val="43137"/>
                  </a:srgbClr>
                </a:outerShdw>
              </a:effectLst>
              <a:latin typeface="Monotype Corsiva" pitchFamily="66" charset="0"/>
            </a:endParaRPr>
          </a:p>
        </p:txBody>
      </p:sp>
      <p:sp>
        <p:nvSpPr>
          <p:cNvPr id="3" name="Заголовок 2"/>
          <p:cNvSpPr>
            <a:spLocks noGrp="1"/>
          </p:cNvSpPr>
          <p:nvPr>
            <p:ph type="title"/>
          </p:nvPr>
        </p:nvSpPr>
        <p:spPr/>
        <p:txBody>
          <a:bodyPr/>
          <a:lstStyle/>
          <a:p>
            <a:r>
              <a:rPr lang="uk-UA" sz="3600" dirty="0">
                <a:effectLst>
                  <a:outerShdw blurRad="38100" dist="38100" dir="2700000" algn="tl">
                    <a:srgbClr val="000000">
                      <a:alpha val="43137"/>
                    </a:srgbClr>
                  </a:outerShdw>
                </a:effectLst>
                <a:latin typeface="a_LatinoNr" pitchFamily="18" charset="-52"/>
              </a:rPr>
              <a:t>Укра</a:t>
            </a:r>
            <a:r>
              <a:rPr lang="uk-UA" sz="3600" b="1" dirty="0">
                <a:effectLst>
                  <a:outerShdw blurRad="38100" dist="38100" dir="2700000" algn="tl">
                    <a:srgbClr val="000000">
                      <a:alpha val="43137"/>
                    </a:srgbClr>
                  </a:outerShdw>
                </a:effectLst>
                <a:latin typeface="a_LatinoNr" pitchFamily="18" charset="-52"/>
              </a:rPr>
              <a:t>ї</a:t>
            </a:r>
            <a:r>
              <a:rPr lang="uk-UA" sz="3600" dirty="0">
                <a:effectLst>
                  <a:outerShdw blurRad="38100" dist="38100" dir="2700000" algn="tl">
                    <a:srgbClr val="000000">
                      <a:alpha val="43137"/>
                    </a:srgbClr>
                  </a:outerShdw>
                </a:effectLst>
                <a:latin typeface="a_LatinoNr" pitchFamily="18" charset="-52"/>
              </a:rPr>
              <a:t>нське бароко в Рос</a:t>
            </a:r>
            <a:r>
              <a:rPr lang="uk-UA" sz="3600" b="1" dirty="0">
                <a:effectLst>
                  <a:outerShdw blurRad="38100" dist="38100" dir="2700000" algn="tl">
                    <a:srgbClr val="000000">
                      <a:alpha val="43137"/>
                    </a:srgbClr>
                  </a:outerShdw>
                </a:effectLst>
                <a:latin typeface="a_LatinoNr" pitchFamily="18" charset="-52"/>
              </a:rPr>
              <a:t>ії</a:t>
            </a:r>
            <a:endParaRPr lang="ru-RU" sz="3600" b="1" dirty="0">
              <a:effectLst>
                <a:outerShdw blurRad="38100" dist="38100" dir="2700000" algn="tl">
                  <a:srgbClr val="000000">
                    <a:alpha val="43137"/>
                  </a:srgbClr>
                </a:outerShdw>
              </a:effectLst>
              <a:latin typeface="a_LatinoNr" pitchFamily="18" charset="-52"/>
            </a:endParaRPr>
          </a:p>
        </p:txBody>
      </p:sp>
    </p:spTree>
    <p:extLst>
      <p:ext uri="{BB962C8B-B14F-4D97-AF65-F5344CB8AC3E}">
        <p14:creationId xmlns:p14="http://schemas.microsoft.com/office/powerpoint/2010/main" val="2892851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TotalTime>
  <Words>832</Words>
  <Application>Microsoft Office PowerPoint</Application>
  <PresentationFormat>Экран (16:9)</PresentationFormat>
  <Paragraphs>36</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a_LatinoNr</vt:lpstr>
      <vt:lpstr>Book Antiqua</vt:lpstr>
      <vt:lpstr>Monotype Corsiva</vt:lpstr>
      <vt:lpstr>Times New Roman</vt:lpstr>
      <vt:lpstr>Wingdings</vt:lpstr>
      <vt:lpstr>Твердый переплет</vt:lpstr>
      <vt:lpstr>Українське барокко</vt:lpstr>
      <vt:lpstr>Короткі відомості</vt:lpstr>
      <vt:lpstr>Приклади «козацького барокко»</vt:lpstr>
      <vt:lpstr>Короткі відомості</vt:lpstr>
      <vt:lpstr>Короткі відомості</vt:lpstr>
      <vt:lpstr>Галерея</vt:lpstr>
      <vt:lpstr>Живопис</vt:lpstr>
      <vt:lpstr>Мистецтво</vt:lpstr>
      <vt:lpstr>Українське бароко в Росії</vt:lpstr>
      <vt:lpstr>Українське бароко в Росії</vt:lpstr>
      <vt:lpstr>Висновки</vt:lpstr>
      <vt:lpstr>Висновки</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Українське барокко</dc:title>
  <dc:creator>КОМДИМА</dc:creator>
  <cp:lastModifiedBy>Dima Lazyan</cp:lastModifiedBy>
  <cp:revision>8</cp:revision>
  <dcterms:created xsi:type="dcterms:W3CDTF">2012-10-10T18:23:51Z</dcterms:created>
  <dcterms:modified xsi:type="dcterms:W3CDTF">2013-08-30T10:00:28Z</dcterms:modified>
</cp:coreProperties>
</file>